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1" roundtripDataSignature="AMtx7mjNpvvfSmTYWj70U678mAhBmgb+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29d58b4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329d58b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29d58b4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29d58b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29d58b48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29d58b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29d58b48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329d58b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330e0f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2330e0f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330e0f3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2330e0f3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330e0f3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330e0f3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330e0f3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330e0f3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330e0f3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330e0f3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330e0f31e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2330e0f31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330e0f3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2330e0f3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330e0f3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2330e0f3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29d58b48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29d58b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330e0f3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330e0f3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330e0f3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2330e0f3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330e0f31e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330e0f31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2330e0f3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2330e0f3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330e0f3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2330e0f3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330e0f3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2330e0f3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329d58b48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329d58b4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def8f9a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4def8f9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4def8f9a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4def8f9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4def8f9a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4def8f9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329d58b48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329d58b4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5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330e0f31e_0_1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2330e0f31e_0_1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>
              <a:spcBef>
                <a:spcPts val="1200"/>
              </a:spcBef>
              <a:spcAft>
                <a:spcPts val="0"/>
              </a:spcAft>
              <a:buSzPts val="2000"/>
              <a:buChar char=" "/>
              <a:defRPr/>
            </a:lvl1pPr>
            <a:lvl2pPr indent="-342900" lvl="1" marL="914400"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17500" lvl="2" marL="137160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>
              <a:spcBef>
                <a:spcPts val="400"/>
              </a:spcBef>
              <a:spcAft>
                <a:spcPts val="4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2" name="Google Shape;102;g32330e0f31e_0_15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 sz="1900"/>
            </a:lvl1pPr>
            <a:lvl2pPr lvl="1">
              <a:buNone/>
              <a:defRPr sz="1900"/>
            </a:lvl2pPr>
            <a:lvl3pPr lvl="2">
              <a:buNone/>
              <a:defRPr sz="1900"/>
            </a:lvl3pPr>
            <a:lvl4pPr lvl="3">
              <a:buNone/>
              <a:defRPr sz="1900"/>
            </a:lvl4pPr>
            <a:lvl5pPr lvl="4">
              <a:buNone/>
              <a:defRPr sz="1900"/>
            </a:lvl5pPr>
            <a:lvl6pPr lvl="5">
              <a:buNone/>
              <a:defRPr sz="1900"/>
            </a:lvl6pPr>
            <a:lvl7pPr lvl="6">
              <a:buNone/>
              <a:defRPr sz="1900"/>
            </a:lvl7pPr>
            <a:lvl8pPr lvl="7">
              <a:buNone/>
              <a:defRPr sz="1900"/>
            </a:lvl8pPr>
            <a:lvl9pPr lvl="8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3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4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3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1" name="Google Shape;81;p43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3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p3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088125" y="0"/>
            <a:ext cx="1103876" cy="8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4"/>
          <p:cNvSpPr txBox="1"/>
          <p:nvPr/>
        </p:nvSpPr>
        <p:spPr>
          <a:xfrm>
            <a:off x="195950" y="6388600"/>
            <a:ext cx="507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Based Placement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Preperation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4"/>
          <p:cNvSpPr txBox="1"/>
          <p:nvPr/>
        </p:nvSpPr>
        <p:spPr>
          <a:xfrm>
            <a:off x="9318200" y="6407525"/>
            <a:ext cx="237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GLA University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eate.kahoot.it/details/746cad76-c811-4e34-a7e0-591b61ae80ea" TargetMode="External"/><Relationship Id="rId4" Type="http://schemas.openxmlformats.org/officeDocument/2006/relationships/hyperlink" Target="https://quizizz.com/admin/quiz/67811d120362053377dc2b2b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etcode.com/problems/remove-duplicates-from-sorted-array/description/" TargetMode="External"/><Relationship Id="rId4" Type="http://schemas.openxmlformats.org/officeDocument/2006/relationships/hyperlink" Target="https://leetcode.com/problems/remove-duplicates-from-sorted-list/description/" TargetMode="External"/><Relationship Id="rId5" Type="http://schemas.openxmlformats.org/officeDocument/2006/relationships/hyperlink" Target="https://leetcode.com/problems/reverse-linked-list/descrip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forces.com/problemset/problem/158/A" TargetMode="External"/><Relationship Id="rId4" Type="http://schemas.openxmlformats.org/officeDocument/2006/relationships/hyperlink" Target="https://codeforces.com/problemset/problem/1374/A" TargetMode="External"/><Relationship Id="rId5" Type="http://schemas.openxmlformats.org/officeDocument/2006/relationships/hyperlink" Target="https://codeforces.com/problemset/problem/456/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329d58b48_0_13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2</a:t>
            </a:r>
            <a:endParaRPr/>
          </a:p>
        </p:txBody>
      </p:sp>
      <p:sp>
        <p:nvSpPr>
          <p:cNvPr id="108" name="Google Shape;108;g32329d58b48_0_1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600"/>
              <a:t>Task Based Placement </a:t>
            </a:r>
            <a:r>
              <a:rPr lang="en-US" sz="2600"/>
              <a:t>Preparation</a:t>
            </a:r>
            <a:r>
              <a:rPr lang="en-US" sz="2600"/>
              <a:t> Program(TBPPP)</a:t>
            </a:r>
            <a:br>
              <a:rPr lang="en-US" sz="2600"/>
            </a:br>
            <a:r>
              <a:rPr lang="en-US" sz="2600"/>
              <a:t>GLA University, Mathura</a:t>
            </a:r>
            <a:endParaRPr sz="2600"/>
          </a:p>
        </p:txBody>
      </p:sp>
      <p:pic>
        <p:nvPicPr>
          <p:cNvPr id="109" name="Google Shape;109;g32329d58b4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975" y="0"/>
            <a:ext cx="1374026" cy="10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2.1  Arrays Hold Multiple values</a:t>
            </a:r>
            <a:endParaRPr/>
          </a:p>
        </p:txBody>
      </p:sp>
      <p:sp>
        <p:nvSpPr>
          <p:cNvPr id="166" name="Google Shape;166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Unlike regular variables, arrays can hold multiple values.</a:t>
            </a:r>
            <a:endParaRPr/>
          </a:p>
        </p:txBody>
      </p:sp>
      <p:sp>
        <p:nvSpPr>
          <p:cNvPr id="167" name="Google Shape;167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Figure 2-1</a:t>
            </a:r>
            <a:endParaRPr/>
          </a:p>
        </p:txBody>
      </p:sp>
      <p:sp>
        <p:nvSpPr>
          <p:cNvPr id="173" name="Google Shape;173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2438400" y="1981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4953000" y="19812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Enough memory for 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6019800" y="2590801"/>
            <a:ext cx="12192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2362200" y="33528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price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4953000" y="3352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Enough memory for 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5867400" y="3962401"/>
            <a:ext cx="17526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56.981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2438400" y="47244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letter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4953000" y="47244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Enough memory for 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6553200" y="5410201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Figure 2-2</a:t>
            </a:r>
            <a:endParaRPr/>
          </a:p>
        </p:txBody>
      </p: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1" y="2590800"/>
            <a:ext cx="7324725" cy="143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Table 2-1</a:t>
            </a:r>
            <a:endParaRPr/>
          </a:p>
        </p:txBody>
      </p:sp>
      <p:graphicFrame>
        <p:nvGraphicFramePr>
          <p:cNvPr id="197" name="Google Shape;197;p5"/>
          <p:cNvGraphicFramePr/>
          <p:nvPr/>
        </p:nvGraphicFramePr>
        <p:xfrm>
          <a:off x="2073275" y="2284413"/>
          <a:ext cx="8507413" cy="2554287"/>
        </p:xfrm>
        <a:graphic>
          <a:graphicData uri="http://schemas.openxmlformats.org/presentationml/2006/ole">
            <mc:AlternateContent>
              <mc:Choice Requires="v">
                <p:oleObj r:id="rId4" imgH="2554287" imgW="8507413" progId="Word.Document.8" spid="_x0000_s1">
                  <p:embed/>
                </p:oleObj>
              </mc:Choice>
              <mc:Fallback>
                <p:oleObj r:id="rId5" imgH="2554287" imgW="8507413" progId="Word.Document.8">
                  <p:embed/>
                  <p:pic>
                    <p:nvPicPr>
                      <p:cNvPr id="197" name="Google Shape;197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73275" y="2284413"/>
                        <a:ext cx="8507413" cy="25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2.2  Accessing Array elements</a:t>
            </a:r>
            <a:endParaRPr/>
          </a:p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individual elements of an array are assigned unique subscripts.  These subscripts are used to access the elements.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idx="4294967295" type="title"/>
          </p:nvPr>
        </p:nvSpPr>
        <p:spPr>
          <a:xfrm>
            <a:off x="1097275" y="286601"/>
            <a:ext cx="10058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2-1</a:t>
            </a:r>
            <a:endParaRPr/>
          </a:p>
        </p:txBody>
      </p:sp>
      <p:sp>
        <p:nvSpPr>
          <p:cNvPr id="212" name="Google Shape;212;p7"/>
          <p:cNvSpPr txBox="1"/>
          <p:nvPr>
            <p:ph idx="4294967295" type="body"/>
          </p:nvPr>
        </p:nvSpPr>
        <p:spPr>
          <a:xfrm>
            <a:off x="1097275" y="1030598"/>
            <a:ext cx="10058400" cy="4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asks the user for the number of hours worked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by 6 employees. It uses a 6-element int array to store the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values. 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short hours[6];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"Enter the hours worked by six employees: ";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hours[0];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hours[1];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hours[2];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hours[3];</a:t>
            </a:r>
            <a:endParaRPr sz="1200"/>
          </a:p>
        </p:txBody>
      </p:sp>
      <p:sp>
        <p:nvSpPr>
          <p:cNvPr id="213" name="Google Shape;21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idx="4294967295" type="title"/>
          </p:nvPr>
        </p:nvSpPr>
        <p:spPr>
          <a:xfrm>
            <a:off x="1097275" y="286601"/>
            <a:ext cx="10058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continues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>
            <p:ph idx="4294967295" type="body"/>
          </p:nvPr>
        </p:nvSpPr>
        <p:spPr>
          <a:xfrm>
            <a:off x="1097275" y="1161099"/>
            <a:ext cx="10058400" cy="4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hours[4];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hours[5];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"The hours you entered are:";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 " &lt;&lt; hours[0];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 " &lt;&lt; hours[1];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 " &lt;&lt; hours[2];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 " &lt;&lt; hours[3];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 " &lt;&lt; hours[4];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 " &lt;&lt; hours[5] &lt;&lt; endl;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/>
          </a:p>
        </p:txBody>
      </p:sp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Output with Example Input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the hours worked by six employees: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12 40 30 30 15 [Enter]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hours you entered are: 20 12 40 30 30 15	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Figure  2-3</a:t>
            </a:r>
            <a:endParaRPr/>
          </a:p>
        </p:txBody>
      </p:sp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590800"/>
            <a:ext cx="82296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idx="4294967295" type="title"/>
          </p:nvPr>
        </p:nvSpPr>
        <p:spPr>
          <a:xfrm>
            <a:off x="1097275" y="286602"/>
            <a:ext cx="100584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2-2</a:t>
            </a:r>
            <a:endParaRPr/>
          </a:p>
        </p:txBody>
      </p:sp>
      <p:sp>
        <p:nvSpPr>
          <p:cNvPr id="241" name="Google Shape;241;p11"/>
          <p:cNvSpPr txBox="1"/>
          <p:nvPr>
            <p:ph idx="4294967295" type="body"/>
          </p:nvPr>
        </p:nvSpPr>
        <p:spPr>
          <a:xfrm>
            <a:off x="1097275" y="1161148"/>
            <a:ext cx="10058400" cy="4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asks the user for the number of hours worked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by 6 employees. It uses a 6-element short array to store the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values. 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short hours[6];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"Enter the hours worked by six employees: ";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count = 0; count &lt; 6; count++)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cin &gt;&gt; hours[count];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"The hours you entered are:";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(count = 0; count &lt; 6; count++)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 " &lt;&lt; hours[count];</a:t>
            </a:r>
            <a:endParaRPr sz="14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endl;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400"/>
          </a:p>
        </p:txBody>
      </p:sp>
      <p:sp>
        <p:nvSpPr>
          <p:cNvPr id="242" name="Google Shape;24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29d58b48_0_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covered this week</a:t>
            </a:r>
            <a:endParaRPr/>
          </a:p>
        </p:txBody>
      </p:sp>
      <p:sp>
        <p:nvSpPr>
          <p:cNvPr id="115" name="Google Shape;115;g32329d58b48_0_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228600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Understanding time and space complexity (Big O notation).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Introduction to basic data structures: Arrays and Linked Lists.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Operations on arrays (insertion, dele</a:t>
            </a:r>
            <a:r>
              <a:rPr lang="en-US" sz="2200"/>
              <a:t>ti</a:t>
            </a:r>
            <a:r>
              <a:rPr lang="en-US" sz="2200"/>
              <a:t>on) and linked lists (singly, doubly).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Output with Example Input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the hours worked by six employees: 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12 40 30 30 15 [Enter]</a:t>
            </a:r>
            <a:endParaRPr sz="22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hours you entered are: 20 12 40 30 30 15	</a:t>
            </a:r>
            <a:endParaRPr sz="22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200"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2.3  No Bounds Checking in C++</a:t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C++ gives you the freedom to store data past an array’s boundaries.</a:t>
            </a:r>
            <a:endParaRPr/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idx="4294967295" type="title"/>
          </p:nvPr>
        </p:nvSpPr>
        <p:spPr>
          <a:xfrm>
            <a:off x="1097275" y="286602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2-4</a:t>
            </a:r>
            <a:endParaRPr/>
          </a:p>
        </p:txBody>
      </p:sp>
      <p:sp>
        <p:nvSpPr>
          <p:cNvPr id="262" name="Google Shape;262;p14"/>
          <p:cNvSpPr txBox="1"/>
          <p:nvPr>
            <p:ph idx="4294967295" type="body"/>
          </p:nvPr>
        </p:nvSpPr>
        <p:spPr>
          <a:xfrm>
            <a:off x="1097275" y="1117598"/>
            <a:ext cx="10058400" cy="4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unsafely accesses an area of memory by writing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values beyond an array's boundary.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WARNING: If you compile and run this program, it could cause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the computer to crash.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short values[3];  // An array of 3 short integers.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"I will store 5 numbers in a 3 element array!\n";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count = 0; count &lt; 5; count++)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values[count] = 100;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"If you see this message, it means the computer\n";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"has not crashed! Here are the numbers:\n";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count = 0; count &lt; 5; count++)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values[count] &lt;&lt; endl;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500"/>
          </a:p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Figure 2-4</a:t>
            </a:r>
            <a:endParaRPr/>
          </a:p>
        </p:txBody>
      </p:sp>
      <p:sp>
        <p:nvSpPr>
          <p:cNvPr id="269" name="Google Shape;269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647826"/>
            <a:ext cx="4770438" cy="41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2.4  Array Initialization</a:t>
            </a:r>
            <a:endParaRPr/>
          </a:p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Arrays may be initialized when they are declared.</a:t>
            </a:r>
            <a:endParaRPr/>
          </a:p>
        </p:txBody>
      </p:sp>
      <p:sp>
        <p:nvSpPr>
          <p:cNvPr id="278" name="Google Shape;27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idx="4294967295" type="title"/>
          </p:nvPr>
        </p:nvSpPr>
        <p:spPr>
          <a:xfrm>
            <a:off x="1097275" y="286601"/>
            <a:ext cx="10058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2-5</a:t>
            </a:r>
            <a:endParaRPr/>
          </a:p>
        </p:txBody>
      </p:sp>
      <p:sp>
        <p:nvSpPr>
          <p:cNvPr id="284" name="Google Shape;284;p17"/>
          <p:cNvSpPr txBox="1"/>
          <p:nvPr>
            <p:ph idx="4294967295" type="body"/>
          </p:nvPr>
        </p:nvSpPr>
        <p:spPr>
          <a:xfrm>
            <a:off x="1097275" y="1226449"/>
            <a:ext cx="100584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displays the number of days in each month.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It uses a 12-element int array.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days[12];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days[0] = 31;  // January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days[1] = 28;  // February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days[2] = 31;  // March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days[3] = 30;  // April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days[4] = 31;  // May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days[5] = 30;  // June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days[6] = 31;  // July</a:t>
            </a:r>
            <a:endParaRPr/>
          </a:p>
        </p:txBody>
      </p:sp>
      <p:sp>
        <p:nvSpPr>
          <p:cNvPr id="285" name="Google Shape;285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continues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days[7] = 31;  // August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days[8] = 30;  // September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days[9] = 31;  // October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days[10] = 30; // November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days[11] = 31; // December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count = 0; count &lt; 12; count++)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"Month " &lt;&lt; (count + 1) &lt;&lt; " has ";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days[count] &lt;&lt; " days.\n";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/>
          </a:p>
        </p:txBody>
      </p:sp>
      <p:sp>
        <p:nvSpPr>
          <p:cNvPr id="292" name="Google Shape;29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2 has 28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3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4 has 30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5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6 has 30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7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8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9 has 30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10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11 has 30 days.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12 has 31 days.	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idx="4294967295" type="title"/>
          </p:nvPr>
        </p:nvSpPr>
        <p:spPr>
          <a:xfrm>
            <a:off x="1097275" y="286602"/>
            <a:ext cx="10058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2-6</a:t>
            </a:r>
            <a:endParaRPr/>
          </a:p>
        </p:txBody>
      </p:sp>
      <p:sp>
        <p:nvSpPr>
          <p:cNvPr id="305" name="Google Shape;305;p20"/>
          <p:cNvSpPr txBox="1"/>
          <p:nvPr>
            <p:ph idx="4294967295" type="body"/>
          </p:nvPr>
        </p:nvSpPr>
        <p:spPr>
          <a:xfrm>
            <a:off x="1097275" y="1074048"/>
            <a:ext cx="10058400" cy="4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displays the number of days in each month.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It uses a 12-element int array.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days[12] = {31, 28, 31, 30, 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31, 30, 31, 31, 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30, 31, 30, 31};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count = 0; count &lt; 12; count++)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"Month " &lt;&lt; (count + 1) &lt;&lt; " has ";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days[count] &lt;&lt; " days.\n";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/>
          </a:p>
        </p:txBody>
      </p:sp>
      <p:sp>
        <p:nvSpPr>
          <p:cNvPr id="306" name="Google Shape;306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  <a:endParaRPr/>
          </a:p>
        </p:txBody>
      </p:sp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2 has 28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3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4 has 30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5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6 has 30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7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8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9 has 30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10 has 31 days.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11 has 30 days.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12 has 31 days.	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13" name="Google Shape;313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329d58b48_0_4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Significance and Applications</a:t>
            </a:r>
            <a:endParaRPr/>
          </a:p>
        </p:txBody>
      </p:sp>
      <p:sp>
        <p:nvSpPr>
          <p:cNvPr id="121" name="Google Shape;121;g32329d58b48_0_4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Real-Life Example: Data Structures in Action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Scenario:</a:t>
            </a:r>
            <a:br>
              <a:rPr b="1" lang="en-US" sz="2200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 Imagine a ride-hailing app (like Uber or Ola):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Arrays</a:t>
            </a:r>
            <a:r>
              <a:rPr lang="en-US" sz="2200">
                <a:solidFill>
                  <a:schemeClr val="dk1"/>
                </a:solidFill>
              </a:rPr>
              <a:t>: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 Used to store all the drivers' IDs available in a city for quick indexing.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Linked Lists</a:t>
            </a:r>
            <a:r>
              <a:rPr lang="en-US" sz="2200">
                <a:solidFill>
                  <a:schemeClr val="dk1"/>
                </a:solidFill>
              </a:rPr>
              <a:t>: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 Used to manage the sequence of customer requests (e.g., ride booking queue).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Big O Notation</a:t>
            </a:r>
            <a:r>
              <a:rPr lang="en-US" sz="2200">
                <a:solidFill>
                  <a:schemeClr val="dk1"/>
                </a:solidFill>
              </a:rPr>
              <a:t>: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 Ensures optimal matching of drivers and customers in minimal time, avoiding delays.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2" name="Google Shape;122;g32329d58b4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725" y="1845725"/>
            <a:ext cx="3293574" cy="18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idx="4294967295" type="title"/>
          </p:nvPr>
        </p:nvSpPr>
        <p:spPr>
          <a:xfrm>
            <a:off x="1097275" y="286601"/>
            <a:ext cx="10058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2-7</a:t>
            </a:r>
            <a:endParaRPr/>
          </a:p>
        </p:txBody>
      </p:sp>
      <p:sp>
        <p:nvSpPr>
          <p:cNvPr id="319" name="Google Shape;319;p22"/>
          <p:cNvSpPr txBox="1"/>
          <p:nvPr>
            <p:ph idx="4294967295" type="body"/>
          </p:nvPr>
        </p:nvSpPr>
        <p:spPr>
          <a:xfrm>
            <a:off x="1097275" y="1161098"/>
            <a:ext cx="10058400" cy="4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uses an array of ten characters to store the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first ten letters of the alphabet. The ASCII codes of the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characters are displayed.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letters[10] = {'A', 'B', 'C', 'D', 'E',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'F', 'G', 'H', 'I', 'J'};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"Character" &lt;&lt; "\t" &lt;&lt; "ASCII Code\n";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"--------" &lt;&lt; "\t" &lt;&lt; "----------\n";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count = 0; count &lt; 10; count++)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letters[count] &lt;&lt; "\t\t";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int(letters[count]) &lt;&lt; endl;</a:t>
            </a:r>
            <a:endParaRPr sz="12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200"/>
          </a:p>
        </p:txBody>
      </p:sp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	ASCII Code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   ----------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			65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			66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			67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			68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			69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			70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			71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			72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			73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J			74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327" name="Google Shape;327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Partial Array Initialization</a:t>
            </a:r>
            <a:endParaRPr/>
          </a:p>
        </p:txBody>
      </p:sp>
      <p:sp>
        <p:nvSpPr>
          <p:cNvPr id="333" name="Google Shape;333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When an array is being initialized, C++ does not require a value for every element.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numbers[7] = {1, 2, 4, 8};</a:t>
            </a:r>
            <a:endParaRPr/>
          </a:p>
        </p:txBody>
      </p:sp>
      <p:sp>
        <p:nvSpPr>
          <p:cNvPr id="334" name="Google Shape;334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2-8</a:t>
            </a:r>
            <a:endParaRPr/>
          </a:p>
        </p:txBody>
      </p:sp>
      <p:sp>
        <p:nvSpPr>
          <p:cNvPr id="340" name="Google Shape;340;p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has a partially initialized array.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numbers[7] = {1, 2, 4, 8}; // Initialize the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         // first 4 elements.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"Here are the contents of the array:\n";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index = 0; index &lt; 7; index++)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numbers[index] &lt;&lt; endl;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/>
          </a:p>
        </p:txBody>
      </p:sp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  <a:endParaRPr/>
          </a:p>
        </p:txBody>
      </p:sp>
      <p:sp>
        <p:nvSpPr>
          <p:cNvPr id="347" name="Google Shape;347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are the contents of the array: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	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48" name="Google Shape;34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Implicit Array Sizing</a:t>
            </a:r>
            <a:endParaRPr/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It is possible to declare an array without specifying its size, as long as you provide an initialization list.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float ratings[] = {1.0, 1.5, 2.0, 2.5, 3.0};</a:t>
            </a:r>
            <a:endParaRPr/>
          </a:p>
        </p:txBody>
      </p:sp>
      <p:sp>
        <p:nvSpPr>
          <p:cNvPr id="355" name="Google Shape;355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Initializing With Strings</a:t>
            </a:r>
            <a:endParaRPr/>
          </a:p>
        </p:txBody>
      </p:sp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When initializing a character array with a string, simply enclose the string in quotation marks: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 name[] = “Warren”;</a:t>
            </a:r>
            <a:endParaRPr/>
          </a:p>
        </p:txBody>
      </p:sp>
      <p:sp>
        <p:nvSpPr>
          <p:cNvPr id="362" name="Google Shape;36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Figure 2-6</a:t>
            </a:r>
            <a:endParaRPr/>
          </a:p>
        </p:txBody>
      </p:sp>
      <p:sp>
        <p:nvSpPr>
          <p:cNvPr id="368" name="Google Shape;368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1" y="2362200"/>
            <a:ext cx="6486525" cy="1570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Program 2-9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displays the contents of two char arrays.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name1[] = "Holly";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name2[] = {'W', 'a', 'r', 'r', 'e', 'n', '\0'};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name1 &lt;&lt; endl;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name2 &lt;&lt; endl;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/>
          </a:p>
        </p:txBody>
      </p:sp>
      <p:sp>
        <p:nvSpPr>
          <p:cNvPr id="377" name="Google Shape;377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  <a:endParaRPr/>
          </a:p>
        </p:txBody>
      </p: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Holly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Warren	</a:t>
            </a:r>
            <a:endParaRPr/>
          </a:p>
        </p:txBody>
      </p:sp>
      <p:sp>
        <p:nvSpPr>
          <p:cNvPr id="384" name="Google Shape;384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329d58b48_0_5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Placement Insights and Interview Relevance</a:t>
            </a:r>
            <a:endParaRPr/>
          </a:p>
        </p:txBody>
      </p:sp>
      <p:sp>
        <p:nvSpPr>
          <p:cNvPr id="128" name="Google Shape;128;g32329d58b48_0_5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g32329d58b48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75" y="1845725"/>
            <a:ext cx="10258674" cy="38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2.5  Processing Array Contents</a:t>
            </a:r>
            <a:endParaRPr/>
          </a:p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Individual array elements are processed like any other type of variable.</a:t>
            </a:r>
            <a:endParaRPr/>
          </a:p>
        </p:txBody>
      </p:sp>
      <p:sp>
        <p:nvSpPr>
          <p:cNvPr id="391" name="Google Shape;391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2.6 Printing the Contents of an Array</a:t>
            </a:r>
            <a:endParaRPr/>
          </a:p>
        </p:txBody>
      </p:sp>
      <p:sp>
        <p:nvSpPr>
          <p:cNvPr id="397" name="Google Shape;397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To display the contents of an array, you must use a loop to display the contents of each element.</a:t>
            </a:r>
            <a:br>
              <a:rPr lang="en-US"/>
            </a:br>
            <a:br>
              <a:rPr lang="en-US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array[5] = { 10, 20, 30, 40, 50 };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for (int count = 0; count &lt; 5; count++)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cout &lt;&lt; array[count] &lt;&lt; endl;</a:t>
            </a:r>
            <a:endParaRPr/>
          </a:p>
        </p:txBody>
      </p:sp>
      <p:sp>
        <p:nvSpPr>
          <p:cNvPr id="398" name="Google Shape;398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330e0f31e_0_0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Basic Operation </a:t>
            </a:r>
            <a:endParaRPr/>
          </a:p>
        </p:txBody>
      </p:sp>
      <p:sp>
        <p:nvSpPr>
          <p:cNvPr id="404" name="Google Shape;404;g32330e0f31e_0_0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330e0f31e_0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Concepts</a:t>
            </a:r>
            <a:endParaRPr/>
          </a:p>
        </p:txBody>
      </p:sp>
      <p:sp>
        <p:nvSpPr>
          <p:cNvPr id="410" name="Google Shape;410;g32330e0f31e_0_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Steps for Insertion: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Shift elements to create space.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Place the new element at the desired position.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Update the array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Considerations: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Ensure the array has sufficient capacity.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200"/>
              </a:spcAft>
              <a:buSzPts val="1800"/>
              <a:buAutoNum type="arabicPeriod"/>
            </a:pPr>
            <a:r>
              <a:rPr lang="en-US"/>
              <a:t>Handle index validity.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330e0f31e_0_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16" name="Google Shape;416;g32330e0f31e_0_1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Initial Array: [10, 20, 30, 40, 50]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Element to Insert: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Position: Index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Resulting Array: [10, 20, 25, 30, 40, 50]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330e0f31e_0_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422" name="Google Shape;422;g32330e0f31e_0_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Function InsertElement(array, element, position, size):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For i = size – 1 to position: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  array[i + 1] = array[i]  // Shift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array[position] = element  // Insert new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size = size + 1  // Update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330e0f31e_0_20"/>
          <p:cNvSpPr txBox="1"/>
          <p:nvPr/>
        </p:nvSpPr>
        <p:spPr>
          <a:xfrm>
            <a:off x="478975" y="399150"/>
            <a:ext cx="11408100" cy="5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C++ Program to Insert an element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at a specific position in an Array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3AE6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6AAB7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std;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to insert x in arr at position pos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* insertX(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n,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arr[],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pos)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increase the size by 1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n++;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shift elements forward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(i = n; i &gt;= pos; i--)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arr[i] = arr[i -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insert x at pos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arr[pos -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] = x;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arr;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330e0f31e_0_164"/>
          <p:cNvSpPr txBox="1"/>
          <p:nvPr/>
        </p:nvSpPr>
        <p:spPr>
          <a:xfrm>
            <a:off x="370125" y="573325"/>
            <a:ext cx="11451900" cy="5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Driver Code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arr[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] = {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i, x, pos, n =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initial array of size 10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(i =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arr[i] = i +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original array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(i =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 i &lt; n; i++)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arr[i] &lt;&lt; </a:t>
            </a:r>
            <a:r>
              <a:rPr lang="en-US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element to be inserted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position at which element is to be inserted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pos =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Insert x at pos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insertX(n, arr, x, pos);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updated array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(i =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 i &lt; n +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arr[i] &lt;&lt; </a:t>
            </a:r>
            <a:r>
              <a:rPr lang="en-US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330e0f31e_0_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elements in array</a:t>
            </a:r>
            <a:endParaRPr/>
          </a:p>
        </p:txBody>
      </p:sp>
      <p:sp>
        <p:nvSpPr>
          <p:cNvPr id="438" name="Google Shape;438;g32330e0f31e_0_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Steps for Deletion: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Identify the element to be deleted and its index.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Shift elements to overwrite the target element.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Update the array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Considerations: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Ensure the index to delete is valid.</a:t>
            </a:r>
            <a:endParaRPr/>
          </a:p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 operation does not free memory in statically allocated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330e0f31e_0_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44" name="Google Shape;444;g32330e0f31e_0_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Initial Array: [10, 20, 30, 40, 50]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Element to Delete: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Position: Index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Resulting Array: [10, 20, 40, 50]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329d58b48_0_6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Interactive Quiz and Knowledge Check</a:t>
            </a:r>
            <a:endParaRPr/>
          </a:p>
        </p:txBody>
      </p:sp>
      <p:sp>
        <p:nvSpPr>
          <p:cNvPr id="135" name="Google Shape;135;g32329d58b48_0_60">
            <a:hlinkClick r:id="rId3"/>
          </p:cNvPr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https://quizizz.com/admin/quiz/67811d120362053377dc2b2b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330e0f31e_0_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450" name="Google Shape;450;g32330e0f31e_0_3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Function DeleteElement(array, position, size):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For i = position to size –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  array[i] = array[i + 1]  // Shift elements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size = size - 1  // Update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330e0f31e_0_40"/>
          <p:cNvSpPr txBox="1"/>
          <p:nvPr>
            <p:ph idx="4294967295" type="body"/>
          </p:nvPr>
        </p:nvSpPr>
        <p:spPr>
          <a:xfrm>
            <a:off x="1097275" y="333825"/>
            <a:ext cx="10058400" cy="553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size, position;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"Enter the size of the array: "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cin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size;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-US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// Array with max size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"Enter "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elements: "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size; i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cin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"Enter the position (0-based index) of the element to delete: "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cin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position;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(position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position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 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"Invalid position!"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330e0f31e_0_169"/>
          <p:cNvSpPr txBox="1"/>
          <p:nvPr/>
        </p:nvSpPr>
        <p:spPr>
          <a:xfrm>
            <a:off x="478975" y="464450"/>
            <a:ext cx="11212200" cy="5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position; i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[i]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[i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size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"Array after deletion: "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size; i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[i] </a:t>
            </a:r>
            <a:r>
              <a:rPr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330e0f31e_0_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in Array</a:t>
            </a:r>
            <a:endParaRPr/>
          </a:p>
        </p:txBody>
      </p:sp>
      <p:sp>
        <p:nvSpPr>
          <p:cNvPr id="466" name="Google Shape;466;g32330e0f31e_0_4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Initial Array: [5, 8, 12, 20, 25]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Element to Search: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Compare 5 with 20 → Not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Compare 8 with 20 → Not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Compare 12 with 20 → Not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Compare 20 with 20 → Found (Index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330e0f31e_0_5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 Code</a:t>
            </a:r>
            <a:endParaRPr/>
          </a:p>
        </p:txBody>
      </p:sp>
      <p:sp>
        <p:nvSpPr>
          <p:cNvPr id="472" name="Google Shape;472;g32330e0f31e_0_5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Function LinearSearch(array, size, target):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    For i = 0 to size - 1: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        If array[i] == target: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            Return i  // Element found at index i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    End For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    Return -1  // Element not found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2330e0f31e_0_55"/>
          <p:cNvSpPr txBox="1"/>
          <p:nvPr>
            <p:ph idx="4294967295" type="body"/>
          </p:nvPr>
        </p:nvSpPr>
        <p:spPr>
          <a:xfrm>
            <a:off x="415600" y="464467"/>
            <a:ext cx="11360700" cy="5627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2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linearSearch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[], </a:t>
            </a:r>
            <a:r>
              <a:rPr lang="en-U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2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// Element found</a:t>
            </a:r>
            <a:endParaRPr sz="2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// Element not found</a:t>
            </a:r>
            <a:endParaRPr sz="2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329d58b48_0_1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 and Reviews</a:t>
            </a:r>
            <a:endParaRPr/>
          </a:p>
        </p:txBody>
      </p:sp>
      <p:sp>
        <p:nvSpPr>
          <p:cNvPr id="483" name="Google Shape;483;g32329d58b48_0_11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4def8f9a5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LeetCode Problem:</a:t>
            </a:r>
            <a:endParaRPr/>
          </a:p>
        </p:txBody>
      </p:sp>
      <p:sp>
        <p:nvSpPr>
          <p:cNvPr id="141" name="Google Shape;141;g324def8f9a5_0_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● LeetCode 26: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Remove Duplicates from Sorted Array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● LeetCode 83: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Remove Duplicates from Sorted List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200"/>
              <a:t>● LeetCode 206: </a:t>
            </a:r>
            <a:r>
              <a:rPr lang="en-US" sz="2200" u="sng">
                <a:solidFill>
                  <a:schemeClr val="hlink"/>
                </a:solidFill>
                <a:hlinkClick r:id="rId5"/>
              </a:rPr>
              <a:t>Reverse Linked List</a:t>
            </a:r>
            <a:endParaRPr sz="2200"/>
          </a:p>
        </p:txBody>
      </p:sp>
      <p:sp>
        <p:nvSpPr>
          <p:cNvPr id="142" name="Google Shape;142;g324def8f9a5_0_1"/>
          <p:cNvSpPr txBox="1"/>
          <p:nvPr/>
        </p:nvSpPr>
        <p:spPr>
          <a:xfrm>
            <a:off x="3439875" y="2859325"/>
            <a:ext cx="87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4def8f9a5_0_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CodeForces Problem</a:t>
            </a:r>
            <a:endParaRPr/>
          </a:p>
        </p:txBody>
      </p:sp>
      <p:sp>
        <p:nvSpPr>
          <p:cNvPr id="148" name="Google Shape;148;g324def8f9a5_0_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Codeforces 158A: Next Round –</a:t>
            </a:r>
            <a:r>
              <a:rPr lang="en-US" u="sng">
                <a:solidFill>
                  <a:schemeClr val="hlink"/>
                </a:solidFill>
                <a:hlinkClick r:id="rId3"/>
              </a:rPr>
              <a:t> Array problem focusing on basic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Codeforces 1374A: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Required Remainder – Another array manipulation problem with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Codeforces 456A: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Laptops – A problem based on sorting and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4def8f9a5_0_12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Coding</a:t>
            </a:r>
            <a:endParaRPr/>
          </a:p>
        </p:txBody>
      </p:sp>
      <p:sp>
        <p:nvSpPr>
          <p:cNvPr id="154" name="Google Shape;154;g324def8f9a5_0_1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329d58b48_0_117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</a:rPr>
              <a:t>Chapter 2 – Arrays</a:t>
            </a:r>
            <a:endParaRPr/>
          </a:p>
        </p:txBody>
      </p:sp>
      <p:sp>
        <p:nvSpPr>
          <p:cNvPr id="160" name="Google Shape;160;g32329d58b48_0_11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a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2025-01-05T06:09:54Z</dcterms:created>
  <dc:creator>ankit gaur</dc:creator>
</cp:coreProperties>
</file>