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embeddedFontLst>
    <p:embeddedFont>
      <p:font typeface="Nuni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jlORJ0h+QS+70N/XXjoIpIdC6J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Nuni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2e486f6ae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2e486f6a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2e486f6ae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2e486f6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2e486f6ae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2e486f6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2e486f6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22e486f6ae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e486f6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22e486f6a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2e486f6a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2e486f6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2e486f6a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2e486f6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2e486f6a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2e486f6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ctrTitle"/>
          </p:nvPr>
        </p:nvSpPr>
        <p:spPr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Linked List</a:t>
            </a:r>
            <a:endParaRPr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87" name="Google Shape;8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2e486f6ae_0_101"/>
          <p:cNvSpPr txBox="1"/>
          <p:nvPr/>
        </p:nvSpPr>
        <p:spPr>
          <a:xfrm>
            <a:off x="762000" y="464450"/>
            <a:ext cx="11430000" cy="59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DeleteNode(head, key):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head is NULL: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 "List is empty"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NULL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head.data == key: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# If the node to be deleted is the head node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temp = head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head = head.next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Free(temp)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Return head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current = head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current.next is not NULL: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current.next.data == key: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temp = current.next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current.next = current.next.next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Free(temp)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head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current = current.next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 "Node not found"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head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2e486f6ae_0_107"/>
          <p:cNvSpPr txBox="1"/>
          <p:nvPr/>
        </p:nvSpPr>
        <p:spPr>
          <a:xfrm>
            <a:off x="1611075" y="1335325"/>
            <a:ext cx="106026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22e486f6ae_0_107"/>
          <p:cNvSpPr txBox="1"/>
          <p:nvPr/>
        </p:nvSpPr>
        <p:spPr>
          <a:xfrm>
            <a:off x="391875" y="-125"/>
            <a:ext cx="1182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C++ program to delete a node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from the beginning of given linked list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3AE6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6AAB7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std;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 {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Node* </a:t>
            </a:r>
            <a:r>
              <a:rPr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value){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= value;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to delete the head node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Node* </a:t>
            </a:r>
            <a:r>
              <a:rPr lang="en-US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deleteHead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(Node* head)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Base case if linked list is empty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(head ==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return nullptr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Change the head pointer to the next node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// and free the original head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Node* temp = head;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head = head-&gt;</a:t>
            </a:r>
            <a:r>
              <a:rPr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temp;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Return the new head</a:t>
            </a:r>
            <a:endParaRPr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head;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(Node* head)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(head != </a:t>
            </a:r>
            <a:r>
              <a:rPr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cout </a:t>
            </a:r>
            <a:r>
              <a:rPr lang="en-US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head-&gt;</a:t>
            </a:r>
            <a:r>
              <a:rPr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 -&gt; "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head = head-&gt;</a:t>
            </a:r>
            <a:r>
              <a:rPr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"nullptr" </a:t>
            </a:r>
            <a:r>
              <a:rPr lang="en-US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2e486f6ae_0_115"/>
          <p:cNvSpPr txBox="1"/>
          <p:nvPr>
            <p:ph type="title"/>
          </p:nvPr>
        </p:nvSpPr>
        <p:spPr>
          <a:xfrm>
            <a:off x="838200" y="365125"/>
            <a:ext cx="10515600" cy="510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Creating a linked list</a:t>
            </a:r>
            <a:endParaRPr sz="1400"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// 1 -&gt; 2 -&gt; 3 -&gt; 4 -&gt; 5 -&gt; nullptr</a:t>
            </a:r>
            <a:endParaRPr sz="1400"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Node* head =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head-&gt;next =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head-&gt;next-&gt;next =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head-&gt;next-&gt;next-&gt;next =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head-&gt;next-&gt;next-&gt;next-&gt;next =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lang="en-US" sz="1400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"Original list: "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printList(head);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// Deleting the head node</a:t>
            </a:r>
            <a:endParaRPr sz="1400">
              <a:solidFill>
                <a:srgbClr val="7A7E8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7A7E85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head = deleteHead(head);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</a:t>
            </a:r>
            <a:r>
              <a:rPr lang="en-US" sz="1400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"List after deleting the head: "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printList(head);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essence ...</a:t>
            </a:r>
            <a:endParaRPr/>
          </a:p>
        </p:txBody>
      </p:sp>
      <p:sp>
        <p:nvSpPr>
          <p:cNvPr id="286" name="Google Shape;286;p10"/>
          <p:cNvSpPr txBox="1"/>
          <p:nvPr>
            <p:ph idx="1" type="body"/>
          </p:nvPr>
        </p:nvSpPr>
        <p:spPr>
          <a:xfrm>
            <a:off x="2209800" y="13716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insertion: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record is created holding the new item.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CC0000"/>
                </a:solidFill>
              </a:rPr>
              <a:t>next</a:t>
            </a:r>
            <a:r>
              <a:rPr lang="en-US"/>
              <a:t> pointer of the new record is set to link it to the item which is to follow it in the list.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CC0000"/>
                </a:solidFill>
              </a:rPr>
              <a:t>next</a:t>
            </a:r>
            <a:r>
              <a:rPr lang="en-US"/>
              <a:t> pointer of the item which is to precede it must be modified to point to the new item.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deletion: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CC0000"/>
                </a:solidFill>
              </a:rPr>
              <a:t>next</a:t>
            </a:r>
            <a:r>
              <a:rPr lang="en-US"/>
              <a:t> pointer of the item immediately preceding the one to be deleted is altered, and made to point to the item following the deleted item.</a:t>
            </a:r>
            <a:endParaRPr/>
          </a:p>
        </p:txBody>
      </p:sp>
      <p:sp>
        <p:nvSpPr>
          <p:cNvPr id="287" name="Google Shape;28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288" name="Google Shape;28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289" name="Google Shape;28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 versus Linked Lists</a:t>
            </a:r>
            <a:endParaRPr/>
          </a:p>
        </p:txBody>
      </p:sp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22098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Arrays are suitable for: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Inserting/deleting an element at the end.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Randomly accessing any element.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Searching the list for a particular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lists are suitable for: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Inserting an element.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Deleting an element.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Applications where sequential access is required.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situations where the number of elements cannot be predicted beforehand.</a:t>
            </a:r>
            <a:endParaRPr/>
          </a:p>
        </p:txBody>
      </p:sp>
      <p:sp>
        <p:nvSpPr>
          <p:cNvPr id="296" name="Google Shape;29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297" name="Google Shape;29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298" name="Google Shape;29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Lists</a:t>
            </a:r>
            <a:endParaRPr/>
          </a:p>
        </p:txBody>
      </p:sp>
      <p:sp>
        <p:nvSpPr>
          <p:cNvPr id="304" name="Google Shape;30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Depending on the way in which the links are used to maintain adjacency, several different types of linked lists are possible.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 singly-linked list (or simply linear list)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One we have discussed so far.</a:t>
            </a:r>
            <a:endParaRPr/>
          </a:p>
        </p:txBody>
      </p:sp>
      <p:sp>
        <p:nvSpPr>
          <p:cNvPr id="305" name="Google Shape;30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306" name="Google Shape;30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307" name="Google Shape;30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8" name="Google Shape;308;p12"/>
          <p:cNvGrpSpPr/>
          <p:nvPr/>
        </p:nvGrpSpPr>
        <p:grpSpPr>
          <a:xfrm>
            <a:off x="1676401" y="4038601"/>
            <a:ext cx="8456613" cy="1692275"/>
            <a:chOff x="96" y="2544"/>
            <a:chExt cx="5327" cy="1066"/>
          </a:xfrm>
        </p:grpSpPr>
        <p:grpSp>
          <p:nvGrpSpPr>
            <p:cNvPr id="309" name="Google Shape;309;p12"/>
            <p:cNvGrpSpPr/>
            <p:nvPr/>
          </p:nvGrpSpPr>
          <p:grpSpPr>
            <a:xfrm>
              <a:off x="768" y="3168"/>
              <a:ext cx="4655" cy="442"/>
              <a:chOff x="768" y="2784"/>
              <a:chExt cx="4655" cy="442"/>
            </a:xfrm>
          </p:grpSpPr>
          <p:sp>
            <p:nvSpPr>
              <p:cNvPr id="310" name="Google Shape;310;p12"/>
              <p:cNvSpPr/>
              <p:nvPr/>
            </p:nvSpPr>
            <p:spPr>
              <a:xfrm>
                <a:off x="768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2304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3792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13" name="Google Shape;313;p12"/>
              <p:cNvCxnSpPr/>
              <p:nvPr/>
            </p:nvCxnSpPr>
            <p:spPr>
              <a:xfrm>
                <a:off x="1536" y="2976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314" name="Google Shape;314;p12"/>
              <p:cNvCxnSpPr/>
              <p:nvPr/>
            </p:nvCxnSpPr>
            <p:spPr>
              <a:xfrm>
                <a:off x="3024" y="2976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315" name="Google Shape;315;p12"/>
              <p:cNvCxnSpPr/>
              <p:nvPr/>
            </p:nvCxnSpPr>
            <p:spPr>
              <a:xfrm>
                <a:off x="4560" y="2976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cxnSp>
            <p:nvCxnSpPr>
              <p:cNvPr id="316" name="Google Shape;316;p12"/>
              <p:cNvCxnSpPr/>
              <p:nvPr/>
            </p:nvCxnSpPr>
            <p:spPr>
              <a:xfrm>
                <a:off x="1440" y="2784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2"/>
              <p:cNvCxnSpPr/>
              <p:nvPr/>
            </p:nvCxnSpPr>
            <p:spPr>
              <a:xfrm>
                <a:off x="2928" y="2784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2"/>
              <p:cNvCxnSpPr/>
              <p:nvPr/>
            </p:nvCxnSpPr>
            <p:spPr>
              <a:xfrm>
                <a:off x="4416" y="2784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9" name="Google Shape;319;p12"/>
              <p:cNvSpPr txBox="1"/>
              <p:nvPr/>
            </p:nvSpPr>
            <p:spPr>
              <a:xfrm>
                <a:off x="1008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320" name="Google Shape;320;p12"/>
              <p:cNvSpPr txBox="1"/>
              <p:nvPr/>
            </p:nvSpPr>
            <p:spPr>
              <a:xfrm>
                <a:off x="249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321" name="Google Shape;321;p12"/>
              <p:cNvSpPr txBox="1"/>
              <p:nvPr/>
            </p:nvSpPr>
            <p:spPr>
              <a:xfrm>
                <a:off x="3984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cxnSp>
            <p:nvCxnSpPr>
              <p:cNvPr id="322" name="Google Shape;322;p12"/>
              <p:cNvCxnSpPr/>
              <p:nvPr/>
            </p:nvCxnSpPr>
            <p:spPr>
              <a:xfrm>
                <a:off x="5323" y="2986"/>
                <a:ext cx="0" cy="24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2"/>
              <p:cNvCxnSpPr/>
              <p:nvPr/>
            </p:nvCxnSpPr>
            <p:spPr>
              <a:xfrm>
                <a:off x="5181" y="3223"/>
                <a:ext cx="242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4" name="Google Shape;324;p12"/>
            <p:cNvSpPr/>
            <p:nvPr/>
          </p:nvSpPr>
          <p:spPr>
            <a:xfrm>
              <a:off x="96" y="2544"/>
              <a:ext cx="768" cy="240"/>
            </a:xfrm>
            <a:prstGeom prst="ellipse">
              <a:avLst/>
            </a:prstGeom>
            <a:solidFill>
              <a:srgbClr val="CCFFFF"/>
            </a:solidFill>
            <a:ln cap="flat" cmpd="sng" w="317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head</a:t>
              </a:r>
              <a:endParaRPr/>
            </a:p>
          </p:txBody>
        </p:sp>
        <p:cxnSp>
          <p:nvCxnSpPr>
            <p:cNvPr id="325" name="Google Shape;325;p12"/>
            <p:cNvCxnSpPr/>
            <p:nvPr/>
          </p:nvCxnSpPr>
          <p:spPr>
            <a:xfrm>
              <a:off x="480" y="2784"/>
              <a:ext cx="336" cy="384"/>
            </a:xfrm>
            <a:prstGeom prst="straightConnector1">
              <a:avLst/>
            </a:prstGeom>
            <a:noFill/>
            <a:ln cap="flat" cmpd="sng" w="38100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Circular linked list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pointer from the last element in the list points back to the first element.</a:t>
            </a:r>
            <a:endParaRPr/>
          </a:p>
        </p:txBody>
      </p:sp>
      <p:sp>
        <p:nvSpPr>
          <p:cNvPr id="331" name="Google Shape;3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332" name="Google Shape;3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333" name="Google Shape;3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4" name="Google Shape;334;p13"/>
          <p:cNvGrpSpPr/>
          <p:nvPr/>
        </p:nvGrpSpPr>
        <p:grpSpPr>
          <a:xfrm>
            <a:off x="1905000" y="2971800"/>
            <a:ext cx="8229600" cy="2438400"/>
            <a:chOff x="240" y="1872"/>
            <a:chExt cx="5184" cy="1536"/>
          </a:xfrm>
        </p:grpSpPr>
        <p:grpSp>
          <p:nvGrpSpPr>
            <p:cNvPr id="335" name="Google Shape;335;p13"/>
            <p:cNvGrpSpPr/>
            <p:nvPr/>
          </p:nvGrpSpPr>
          <p:grpSpPr>
            <a:xfrm>
              <a:off x="384" y="2496"/>
              <a:ext cx="5040" cy="912"/>
              <a:chOff x="288" y="1872"/>
              <a:chExt cx="5040" cy="912"/>
            </a:xfrm>
          </p:grpSpPr>
          <p:sp>
            <p:nvSpPr>
              <p:cNvPr id="336" name="Google Shape;336;p13"/>
              <p:cNvSpPr/>
              <p:nvPr/>
            </p:nvSpPr>
            <p:spPr>
              <a:xfrm>
                <a:off x="768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2304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3792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39" name="Google Shape;339;p13"/>
              <p:cNvCxnSpPr/>
              <p:nvPr/>
            </p:nvCxnSpPr>
            <p:spPr>
              <a:xfrm>
                <a:off x="1536" y="2064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340" name="Google Shape;340;p13"/>
              <p:cNvCxnSpPr/>
              <p:nvPr/>
            </p:nvCxnSpPr>
            <p:spPr>
              <a:xfrm>
                <a:off x="3024" y="2064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341" name="Google Shape;341;p13"/>
              <p:cNvCxnSpPr/>
              <p:nvPr/>
            </p:nvCxnSpPr>
            <p:spPr>
              <a:xfrm>
                <a:off x="4560" y="2064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cxnSp>
            <p:nvCxnSpPr>
              <p:cNvPr id="342" name="Google Shape;342;p13"/>
              <p:cNvCxnSpPr/>
              <p:nvPr/>
            </p:nvCxnSpPr>
            <p:spPr>
              <a:xfrm>
                <a:off x="1440" y="187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13"/>
              <p:cNvCxnSpPr/>
              <p:nvPr/>
            </p:nvCxnSpPr>
            <p:spPr>
              <a:xfrm>
                <a:off x="2928" y="187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13"/>
              <p:cNvCxnSpPr/>
              <p:nvPr/>
            </p:nvCxnSpPr>
            <p:spPr>
              <a:xfrm>
                <a:off x="4416" y="187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5" name="Google Shape;345;p13"/>
              <p:cNvSpPr txBox="1"/>
              <p:nvPr/>
            </p:nvSpPr>
            <p:spPr>
              <a:xfrm>
                <a:off x="1008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346" name="Google Shape;346;p13"/>
              <p:cNvSpPr txBox="1"/>
              <p:nvPr/>
            </p:nvSpPr>
            <p:spPr>
              <a:xfrm>
                <a:off x="249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347" name="Google Shape;347;p13"/>
              <p:cNvSpPr txBox="1"/>
              <p:nvPr/>
            </p:nvSpPr>
            <p:spPr>
              <a:xfrm>
                <a:off x="3984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cxnSp>
            <p:nvCxnSpPr>
              <p:cNvPr id="348" name="Google Shape;348;p13"/>
              <p:cNvCxnSpPr/>
              <p:nvPr/>
            </p:nvCxnSpPr>
            <p:spPr>
              <a:xfrm>
                <a:off x="5328" y="2064"/>
                <a:ext cx="0" cy="72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13"/>
              <p:cNvCxnSpPr/>
              <p:nvPr/>
            </p:nvCxnSpPr>
            <p:spPr>
              <a:xfrm rot="10800000">
                <a:off x="288" y="2784"/>
                <a:ext cx="5040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 rot="10800000">
                <a:off x="288" y="2064"/>
                <a:ext cx="0" cy="72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288" y="2064"/>
                <a:ext cx="480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52" name="Google Shape;352;p13"/>
            <p:cNvSpPr/>
            <p:nvPr/>
          </p:nvSpPr>
          <p:spPr>
            <a:xfrm>
              <a:off x="240" y="1872"/>
              <a:ext cx="768" cy="240"/>
            </a:xfrm>
            <a:prstGeom prst="ellipse">
              <a:avLst/>
            </a:prstGeom>
            <a:solidFill>
              <a:srgbClr val="CCFFFF"/>
            </a:solidFill>
            <a:ln cap="flat" cmpd="sng" w="317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head</a:t>
              </a:r>
              <a:endParaRPr/>
            </a:p>
          </p:txBody>
        </p:sp>
        <p:cxnSp>
          <p:nvCxnSpPr>
            <p:cNvPr id="353" name="Google Shape;353;p13"/>
            <p:cNvCxnSpPr/>
            <p:nvPr/>
          </p:nvCxnSpPr>
          <p:spPr>
            <a:xfrm>
              <a:off x="624" y="2112"/>
              <a:ext cx="336" cy="384"/>
            </a:xfrm>
            <a:prstGeom prst="straightConnector1">
              <a:avLst/>
            </a:prstGeom>
            <a:noFill/>
            <a:ln cap="flat" cmpd="sng" w="38100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Doubly linked list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Pointers exist between adjacent nodes in both directions.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list can be traversed either forward or backward.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Usually two pointers are maintained to keep track of the list, </a:t>
            </a:r>
            <a:r>
              <a:rPr i="1" lang="en-US">
                <a:solidFill>
                  <a:srgbClr val="993300"/>
                </a:solidFill>
              </a:rPr>
              <a:t>head</a:t>
            </a:r>
            <a:r>
              <a:rPr lang="en-US"/>
              <a:t> and </a:t>
            </a:r>
            <a:r>
              <a:rPr i="1" lang="en-US">
                <a:solidFill>
                  <a:srgbClr val="993300"/>
                </a:solidFill>
              </a:rPr>
              <a:t>tail</a:t>
            </a:r>
            <a:r>
              <a:rPr lang="en-US"/>
              <a:t>.</a:t>
            </a:r>
            <a:endParaRPr/>
          </a:p>
        </p:txBody>
      </p:sp>
      <p:sp>
        <p:nvSpPr>
          <p:cNvPr id="359" name="Google Shape;35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360" name="Google Shape;3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361" name="Google Shape;3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2" name="Google Shape;362;p14"/>
          <p:cNvGrpSpPr/>
          <p:nvPr/>
        </p:nvGrpSpPr>
        <p:grpSpPr>
          <a:xfrm>
            <a:off x="2057400" y="3581400"/>
            <a:ext cx="8307388" cy="1524000"/>
            <a:chOff x="336" y="2256"/>
            <a:chExt cx="5233" cy="960"/>
          </a:xfrm>
        </p:grpSpPr>
        <p:grpSp>
          <p:nvGrpSpPr>
            <p:cNvPr id="363" name="Google Shape;363;p14"/>
            <p:cNvGrpSpPr/>
            <p:nvPr/>
          </p:nvGrpSpPr>
          <p:grpSpPr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364" name="Google Shape;364;p14"/>
              <p:cNvSpPr/>
              <p:nvPr/>
            </p:nvSpPr>
            <p:spPr>
              <a:xfrm>
                <a:off x="720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2256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3744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67" name="Google Shape;367;p14"/>
              <p:cNvCxnSpPr/>
              <p:nvPr/>
            </p:nvCxnSpPr>
            <p:spPr>
              <a:xfrm>
                <a:off x="1488" y="2592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368" name="Google Shape;368;p14"/>
              <p:cNvCxnSpPr/>
              <p:nvPr/>
            </p:nvCxnSpPr>
            <p:spPr>
              <a:xfrm>
                <a:off x="2976" y="2592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369" name="Google Shape;369;p14"/>
              <p:cNvCxnSpPr/>
              <p:nvPr/>
            </p:nvCxnSpPr>
            <p:spPr>
              <a:xfrm>
                <a:off x="4512" y="2592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370" name="Google Shape;370;p14"/>
              <p:cNvCxnSpPr/>
              <p:nvPr/>
            </p:nvCxnSpPr>
            <p:spPr>
              <a:xfrm>
                <a:off x="1392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14"/>
              <p:cNvCxnSpPr/>
              <p:nvPr/>
            </p:nvCxnSpPr>
            <p:spPr>
              <a:xfrm>
                <a:off x="2880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4"/>
              <p:cNvCxnSpPr/>
              <p:nvPr/>
            </p:nvCxnSpPr>
            <p:spPr>
              <a:xfrm>
                <a:off x="4368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3" name="Google Shape;373;p14"/>
              <p:cNvSpPr txBox="1"/>
              <p:nvPr/>
            </p:nvSpPr>
            <p:spPr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374" name="Google Shape;374;p14"/>
              <p:cNvSpPr txBox="1"/>
              <p:nvPr/>
            </p:nvSpPr>
            <p:spPr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375" name="Google Shape;375;p14"/>
              <p:cNvSpPr txBox="1"/>
              <p:nvPr/>
            </p:nvSpPr>
            <p:spPr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cxnSp>
            <p:nvCxnSpPr>
              <p:cNvPr id="376" name="Google Shape;376;p14"/>
              <p:cNvCxnSpPr/>
              <p:nvPr/>
            </p:nvCxnSpPr>
            <p:spPr>
              <a:xfrm>
                <a:off x="912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14"/>
              <p:cNvCxnSpPr/>
              <p:nvPr/>
            </p:nvCxnSpPr>
            <p:spPr>
              <a:xfrm>
                <a:off x="2448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14"/>
              <p:cNvCxnSpPr/>
              <p:nvPr/>
            </p:nvCxnSpPr>
            <p:spPr>
              <a:xfrm>
                <a:off x="3984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14"/>
              <p:cNvCxnSpPr/>
              <p:nvPr/>
            </p:nvCxnSpPr>
            <p:spPr>
              <a:xfrm>
                <a:off x="287" y="2589"/>
                <a:ext cx="432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380" name="Google Shape;380;p14"/>
              <p:cNvCxnSpPr/>
              <p:nvPr/>
            </p:nvCxnSpPr>
            <p:spPr>
              <a:xfrm>
                <a:off x="3120" y="2448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stealth"/>
                <a:tailEnd len="med" w="med" type="oval"/>
              </a:ln>
            </p:spPr>
          </p:cxnSp>
          <p:cxnSp>
            <p:nvCxnSpPr>
              <p:cNvPr id="381" name="Google Shape;381;p14"/>
              <p:cNvCxnSpPr/>
              <p:nvPr/>
            </p:nvCxnSpPr>
            <p:spPr>
              <a:xfrm>
                <a:off x="1584" y="2448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stealth"/>
                <a:tailEnd len="med" w="med" type="oval"/>
              </a:ln>
            </p:spPr>
          </p:cxnSp>
          <p:cxnSp>
            <p:nvCxnSpPr>
              <p:cNvPr id="382" name="Google Shape;382;p14"/>
              <p:cNvCxnSpPr/>
              <p:nvPr/>
            </p:nvCxnSpPr>
            <p:spPr>
              <a:xfrm rot="10800000">
                <a:off x="4608" y="2448"/>
                <a:ext cx="624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383" name="Google Shape;383;p14"/>
              <p:cNvCxnSpPr/>
              <p:nvPr/>
            </p:nvCxnSpPr>
            <p:spPr>
              <a:xfrm rot="10800000">
                <a:off x="288" y="2448"/>
                <a:ext cx="52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</p:grpSp>
        <p:sp>
          <p:nvSpPr>
            <p:cNvPr id="384" name="Google Shape;384;p14"/>
            <p:cNvSpPr/>
            <p:nvPr/>
          </p:nvSpPr>
          <p:spPr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cap="flat" cmpd="sng" w="317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head</a:t>
              </a:r>
              <a:endParaRPr/>
            </a:p>
          </p:txBody>
        </p:sp>
        <p:cxnSp>
          <p:nvCxnSpPr>
            <p:cNvPr id="385" name="Google Shape;385;p14"/>
            <p:cNvCxnSpPr/>
            <p:nvPr/>
          </p:nvCxnSpPr>
          <p:spPr>
            <a:xfrm>
              <a:off x="720" y="2496"/>
              <a:ext cx="336" cy="384"/>
            </a:xfrm>
            <a:prstGeom prst="straightConnector1">
              <a:avLst/>
            </a:prstGeom>
            <a:noFill/>
            <a:ln cap="flat" cmpd="sng" w="38100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6" name="Google Shape;386;p14"/>
            <p:cNvSpPr/>
            <p:nvPr/>
          </p:nvSpPr>
          <p:spPr>
            <a:xfrm>
              <a:off x="4752" y="2256"/>
              <a:ext cx="768" cy="240"/>
            </a:xfrm>
            <a:prstGeom prst="ellipse">
              <a:avLst/>
            </a:prstGeom>
            <a:solidFill>
              <a:srgbClr val="CCFFFF"/>
            </a:solidFill>
            <a:ln cap="flat" cmpd="sng" w="317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tail</a:t>
              </a:r>
              <a:endParaRPr/>
            </a:p>
          </p:txBody>
        </p:sp>
        <p:cxnSp>
          <p:nvCxnSpPr>
            <p:cNvPr id="387" name="Google Shape;387;p14"/>
            <p:cNvCxnSpPr/>
            <p:nvPr/>
          </p:nvCxnSpPr>
          <p:spPr>
            <a:xfrm flipH="1">
              <a:off x="4800" y="2496"/>
              <a:ext cx="384" cy="384"/>
            </a:xfrm>
            <a:prstGeom prst="straightConnector1">
              <a:avLst/>
            </a:prstGeom>
            <a:noFill/>
            <a:ln cap="flat" cmpd="sng" w="38100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Operations on a List</a:t>
            </a:r>
            <a:endParaRPr/>
          </a:p>
        </p:txBody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a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Traversing the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Inserting an item in the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Deleting an item from the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Concatenating two lists into one</a:t>
            </a:r>
            <a:endParaRPr/>
          </a:p>
        </p:txBody>
      </p:sp>
      <p:sp>
        <p:nvSpPr>
          <p:cNvPr id="394" name="Google Shape;39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395" name="Google Shape;39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396" name="Google Shape;39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is an Abstract Data Type</a:t>
            </a:r>
            <a:endParaRPr/>
          </a:p>
        </p:txBody>
      </p:sp>
      <p:sp>
        <p:nvSpPr>
          <p:cNvPr id="402" name="Google Shape;402;p16"/>
          <p:cNvSpPr txBox="1"/>
          <p:nvPr>
            <p:ph idx="1" type="body"/>
          </p:nvPr>
        </p:nvSpPr>
        <p:spPr>
          <a:xfrm>
            <a:off x="22098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an abstract data type?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a data type defined by the user.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more complex than simple data types like </a:t>
            </a:r>
            <a:r>
              <a:rPr i="1" lang="en-US">
                <a:solidFill>
                  <a:srgbClr val="993300"/>
                </a:solidFill>
              </a:rPr>
              <a:t>int</a:t>
            </a:r>
            <a:r>
              <a:rPr lang="en-US"/>
              <a:t>, </a:t>
            </a:r>
            <a:r>
              <a:rPr i="1" lang="en-US">
                <a:solidFill>
                  <a:srgbClr val="993300"/>
                </a:solidFill>
              </a:rPr>
              <a:t>float</a:t>
            </a:r>
            <a:r>
              <a:rPr lang="en-US"/>
              <a:t>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abstract?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Because details of the implementation are </a:t>
            </a:r>
            <a:r>
              <a:rPr lang="en-US">
                <a:solidFill>
                  <a:srgbClr val="CC0000"/>
                </a:solidFill>
              </a:rPr>
              <a:t>hidden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you do some operation on the list, say insert an element, you just call a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Details of how the list is implemented or how the insert function is written is no longer required.</a:t>
            </a:r>
            <a:endParaRPr/>
          </a:p>
        </p:txBody>
      </p:sp>
      <p:sp>
        <p:nvSpPr>
          <p:cNvPr id="403" name="Google Shape;40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404" name="Google Shape;40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2209800" y="13716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linked list is a data structure which can change during execution.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Successive elements are connected by pointers.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Last element points to </a:t>
            </a:r>
            <a:r>
              <a:rPr lang="en-US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can grow or shrink in size during execution of a program.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can be made just as long as required.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does not waste memory space.</a:t>
            </a:r>
            <a:endParaRPr/>
          </a:p>
        </p:txBody>
      </p:sp>
      <p:sp>
        <p:nvSpPr>
          <p:cNvPr id="95" name="Google Shape;9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96" name="Google Shape;9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2590800" y="5257800"/>
            <a:ext cx="7397750" cy="685800"/>
            <a:chOff x="768" y="2880"/>
            <a:chExt cx="4660" cy="432"/>
          </a:xfrm>
        </p:grpSpPr>
        <p:sp>
          <p:nvSpPr>
            <p:cNvPr id="99" name="Google Shape;99;p3"/>
            <p:cNvSpPr/>
            <p:nvPr/>
          </p:nvSpPr>
          <p:spPr>
            <a:xfrm>
              <a:off x="768" y="2880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304" y="2880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792" y="2880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2" name="Google Shape;102;p3"/>
            <p:cNvCxnSpPr/>
            <p:nvPr/>
          </p:nvCxnSpPr>
          <p:spPr>
            <a:xfrm>
              <a:off x="1536" y="3072"/>
              <a:ext cx="76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3024" y="3072"/>
              <a:ext cx="76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0" y="3072"/>
              <a:ext cx="76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105" name="Google Shape;105;p3"/>
            <p:cNvGrpSpPr/>
            <p:nvPr/>
          </p:nvGrpSpPr>
          <p:grpSpPr>
            <a:xfrm>
              <a:off x="960" y="2880"/>
              <a:ext cx="3456" cy="336"/>
              <a:chOff x="1008" y="1056"/>
              <a:chExt cx="3456" cy="336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1440" y="10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2928" y="10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4464" y="10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" name="Google Shape;109;p3"/>
              <p:cNvSpPr txBox="1"/>
              <p:nvPr/>
            </p:nvSpPr>
            <p:spPr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10" name="Google Shape;110;p3"/>
              <p:cNvSpPr txBox="1"/>
              <p:nvPr/>
            </p:nvSpPr>
            <p:spPr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11" name="Google Shape;111;p3"/>
              <p:cNvSpPr txBox="1"/>
              <p:nvPr/>
            </p:nvSpPr>
            <p:spPr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cxnSp>
          <p:nvCxnSpPr>
            <p:cNvPr id="112" name="Google Shape;112;p3"/>
            <p:cNvCxnSpPr/>
            <p:nvPr/>
          </p:nvCxnSpPr>
          <p:spPr>
            <a:xfrm>
              <a:off x="5328" y="3072"/>
              <a:ext cx="0" cy="24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5186" y="3309"/>
              <a:ext cx="242" cy="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" name="Google Shape;114;p3"/>
          <p:cNvGrpSpPr/>
          <p:nvPr/>
        </p:nvGrpSpPr>
        <p:grpSpPr>
          <a:xfrm>
            <a:off x="1524000" y="4259263"/>
            <a:ext cx="1219200" cy="990600"/>
            <a:chOff x="0" y="2683"/>
            <a:chExt cx="768" cy="624"/>
          </a:xfrm>
        </p:grpSpPr>
        <p:sp>
          <p:nvSpPr>
            <p:cNvPr id="115" name="Google Shape;115;p3"/>
            <p:cNvSpPr/>
            <p:nvPr/>
          </p:nvSpPr>
          <p:spPr>
            <a:xfrm>
              <a:off x="0" y="2683"/>
              <a:ext cx="768" cy="240"/>
            </a:xfrm>
            <a:prstGeom prst="ellipse">
              <a:avLst/>
            </a:prstGeom>
            <a:solidFill>
              <a:srgbClr val="CCFFFF"/>
            </a:solidFill>
            <a:ln cap="flat" cmpd="sng" w="317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0033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rPr>
                <a:t>head</a:t>
              </a:r>
              <a:endParaRPr/>
            </a:p>
          </p:txBody>
        </p:sp>
        <p:cxnSp>
          <p:nvCxnSpPr>
            <p:cNvPr id="116" name="Google Shape;116;p3"/>
            <p:cNvCxnSpPr/>
            <p:nvPr/>
          </p:nvCxnSpPr>
          <p:spPr>
            <a:xfrm>
              <a:off x="384" y="2923"/>
              <a:ext cx="336" cy="384"/>
            </a:xfrm>
            <a:prstGeom prst="straightConnector1">
              <a:avLst/>
            </a:prstGeom>
            <a:noFill/>
            <a:ln cap="flat" cmpd="sng" w="38100">
              <a:solidFill>
                <a:srgbClr val="00008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Conceptual Idea</a:t>
            </a:r>
            <a:endParaRPr/>
          </a:p>
        </p:txBody>
      </p:sp>
      <p:sp>
        <p:nvSpPr>
          <p:cNvPr id="411" name="Google Shape;41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412" name="Google Shape;41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413" name="Google Shape;41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5181600" y="2057400"/>
            <a:ext cx="2667000" cy="3505200"/>
          </a:xfrm>
          <a:prstGeom prst="can">
            <a:avLst>
              <a:gd fmla="val 32857" name="adj"/>
            </a:avLst>
          </a:prstGeom>
          <a:solidFill>
            <a:srgbClr val="CCFFFF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and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36600"/>
                </a:solidFill>
                <a:latin typeface="Arial"/>
                <a:ea typeface="Arial"/>
                <a:cs typeface="Arial"/>
                <a:sym typeface="Arial"/>
              </a:rPr>
              <a:t>related functions</a:t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3962400" y="3048000"/>
            <a:ext cx="1219200" cy="304800"/>
          </a:xfrm>
          <a:prstGeom prst="rightArrow">
            <a:avLst>
              <a:gd fmla="val 50000" name="adj1"/>
              <a:gd fmla="val 100000" name="adj2"/>
            </a:avLst>
          </a:prstGeom>
          <a:solidFill>
            <a:srgbClr val="FFCC99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3962400" y="4724400"/>
            <a:ext cx="1219200" cy="304800"/>
          </a:xfrm>
          <a:prstGeom prst="rightArrow">
            <a:avLst>
              <a:gd fmla="val 50000" name="adj1"/>
              <a:gd fmla="val 100000" name="adj2"/>
            </a:avLst>
          </a:prstGeom>
          <a:solidFill>
            <a:srgbClr val="FFCC99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3962400" y="3886200"/>
            <a:ext cx="1219200" cy="304800"/>
          </a:xfrm>
          <a:prstGeom prst="rightArrow">
            <a:avLst>
              <a:gd fmla="val 50000" name="adj1"/>
              <a:gd fmla="val 100000" name="adj2"/>
            </a:avLst>
          </a:prstGeom>
          <a:solidFill>
            <a:srgbClr val="FFCC99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2438400" y="2895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sp>
        <p:nvSpPr>
          <p:cNvPr id="419" name="Google Shape;419;p17"/>
          <p:cNvSpPr txBox="1"/>
          <p:nvPr/>
        </p:nvSpPr>
        <p:spPr>
          <a:xfrm>
            <a:off x="2438400" y="38100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2438400" y="46482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Traverse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Working with linked list</a:t>
            </a:r>
            <a:endParaRPr/>
          </a:p>
        </p:txBody>
      </p:sp>
      <p:sp>
        <p:nvSpPr>
          <p:cNvPr id="426" name="Google Shape;426;p18"/>
          <p:cNvSpPr txBox="1"/>
          <p:nvPr>
            <p:ph idx="1" type="body"/>
          </p:nvPr>
        </p:nvSpPr>
        <p:spPr>
          <a:xfrm>
            <a:off x="2209800" y="1219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structure of a node as follows: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struct stud {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int   roll;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char  name[25];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int   age;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struct stud *next;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 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/* A user-defined data type called “node” */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stud node;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node *head;</a:t>
            </a:r>
            <a:endParaRPr/>
          </a:p>
        </p:txBody>
      </p:sp>
      <p:sp>
        <p:nvSpPr>
          <p:cNvPr id="427" name="Google Shape;42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428" name="Google Shape;42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429" name="Google Shape;4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Creating a List</a:t>
            </a:r>
            <a:endParaRPr/>
          </a:p>
        </p:txBody>
      </p:sp>
      <p:sp>
        <p:nvSpPr>
          <p:cNvPr id="435" name="Google Shape;435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36" name="Google Shape;43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437" name="Google Shape;43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438" name="Google Shape;43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begin?</a:t>
            </a:r>
            <a:endParaRPr/>
          </a:p>
        </p:txBody>
      </p:sp>
      <p:sp>
        <p:nvSpPr>
          <p:cNvPr id="444" name="Google Shape;444;p20"/>
          <p:cNvSpPr txBox="1"/>
          <p:nvPr>
            <p:ph idx="1" type="body"/>
          </p:nvPr>
        </p:nvSpPr>
        <p:spPr>
          <a:xfrm>
            <a:off x="1981200" y="1219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start with, we have to create a node (the first node), and make </a:t>
            </a:r>
            <a:r>
              <a:rPr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US"/>
              <a:t> point to it.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  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head = (node *) malloc(sizeof(node));</a:t>
            </a:r>
            <a:endParaRPr/>
          </a:p>
        </p:txBody>
      </p:sp>
      <p:sp>
        <p:nvSpPr>
          <p:cNvPr id="445" name="Google Shape;44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446" name="Google Shape;44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447" name="Google Shape;44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2514600" y="3352800"/>
            <a:ext cx="6705600" cy="2057400"/>
            <a:chOff x="624" y="2112"/>
            <a:chExt cx="4224" cy="1296"/>
          </a:xfrm>
        </p:grpSpPr>
        <p:sp>
          <p:nvSpPr>
            <p:cNvPr id="449" name="Google Shape;449;p20"/>
            <p:cNvSpPr/>
            <p:nvPr/>
          </p:nvSpPr>
          <p:spPr>
            <a:xfrm>
              <a:off x="2832" y="2208"/>
              <a:ext cx="2016" cy="1200"/>
            </a:xfrm>
            <a:prstGeom prst="rect">
              <a:avLst/>
            </a:prstGeom>
            <a:solidFill>
              <a:srgbClr val="FFCC99"/>
            </a:solidFill>
            <a:ln cap="flat" cmpd="sng" w="31750">
              <a:solidFill>
                <a:srgbClr val="9933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0" name="Google Shape;450;p20"/>
            <p:cNvCxnSpPr/>
            <p:nvPr/>
          </p:nvCxnSpPr>
          <p:spPr>
            <a:xfrm>
              <a:off x="4080" y="2208"/>
              <a:ext cx="0" cy="120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0"/>
            <p:cNvCxnSpPr/>
            <p:nvPr/>
          </p:nvCxnSpPr>
          <p:spPr>
            <a:xfrm>
              <a:off x="2832" y="2976"/>
              <a:ext cx="124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20"/>
            <p:cNvCxnSpPr/>
            <p:nvPr/>
          </p:nvCxnSpPr>
          <p:spPr>
            <a:xfrm>
              <a:off x="2832" y="2592"/>
              <a:ext cx="124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3" name="Google Shape;453;p20"/>
            <p:cNvSpPr/>
            <p:nvPr/>
          </p:nvSpPr>
          <p:spPr>
            <a:xfrm>
              <a:off x="624" y="2448"/>
              <a:ext cx="624" cy="384"/>
            </a:xfrm>
            <a:prstGeom prst="rect">
              <a:avLst/>
            </a:prstGeom>
            <a:solidFill>
              <a:srgbClr val="CCFFFF"/>
            </a:solidFill>
            <a:ln cap="flat" cmpd="sng" w="31750">
              <a:solidFill>
                <a:srgbClr val="9933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4" name="Google Shape;454;p20"/>
            <p:cNvCxnSpPr/>
            <p:nvPr/>
          </p:nvCxnSpPr>
          <p:spPr>
            <a:xfrm>
              <a:off x="1104" y="2640"/>
              <a:ext cx="1632" cy="0"/>
            </a:xfrm>
            <a:prstGeom prst="straightConnector1">
              <a:avLst/>
            </a:prstGeom>
            <a:noFill/>
            <a:ln cap="flat" cmpd="sng" w="3810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sp>
          <p:nvSpPr>
            <p:cNvPr id="455" name="Google Shape;455;p20"/>
            <p:cNvSpPr txBox="1"/>
            <p:nvPr/>
          </p:nvSpPr>
          <p:spPr>
            <a:xfrm>
              <a:off x="672" y="2112"/>
              <a:ext cx="67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</a:t>
              </a:r>
              <a:endParaRPr/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3168" y="3024"/>
              <a:ext cx="9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/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3120" y="2640"/>
              <a:ext cx="9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458" name="Google Shape;458;p20"/>
            <p:cNvSpPr txBox="1"/>
            <p:nvPr/>
          </p:nvSpPr>
          <p:spPr>
            <a:xfrm>
              <a:off x="3120" y="2256"/>
              <a:ext cx="96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roll</a:t>
              </a:r>
              <a:endParaRPr/>
            </a:p>
          </p:txBody>
        </p:sp>
      </p:grpSp>
      <p:sp>
        <p:nvSpPr>
          <p:cNvPr id="459" name="Google Shape;459;p20"/>
          <p:cNvSpPr txBox="1"/>
          <p:nvPr/>
        </p:nvSpPr>
        <p:spPr>
          <a:xfrm>
            <a:off x="8229600" y="41910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Contd.</a:t>
            </a:r>
            <a:endParaRPr/>
          </a:p>
        </p:txBody>
      </p:sp>
      <p:sp>
        <p:nvSpPr>
          <p:cNvPr id="465" name="Google Shape;46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there are </a:t>
            </a:r>
            <a:r>
              <a:rPr lang="en-US">
                <a:solidFill>
                  <a:srgbClr val="993300"/>
                </a:solidFill>
              </a:rPr>
              <a:t>n</a:t>
            </a:r>
            <a:r>
              <a:rPr lang="en-US"/>
              <a:t> number of nodes in the initial linked list: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Allocate </a:t>
            </a:r>
            <a:r>
              <a:rPr lang="en-US">
                <a:solidFill>
                  <a:srgbClr val="993300"/>
                </a:solidFill>
              </a:rPr>
              <a:t>n</a:t>
            </a:r>
            <a:r>
              <a:rPr lang="en-US"/>
              <a:t> records, one by one.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in the fields of the records.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Modify the links of the records so that the chain is formed.</a:t>
            </a:r>
            <a:endParaRPr/>
          </a:p>
        </p:txBody>
      </p:sp>
      <p:sp>
        <p:nvSpPr>
          <p:cNvPr id="466" name="Google Shape;4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467" name="Google Shape;4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468" name="Google Shape;4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9" name="Google Shape;469;p21"/>
          <p:cNvGrpSpPr/>
          <p:nvPr/>
        </p:nvGrpSpPr>
        <p:grpSpPr>
          <a:xfrm>
            <a:off x="2895601" y="5181601"/>
            <a:ext cx="7389813" cy="701675"/>
            <a:chOff x="768" y="2784"/>
            <a:chExt cx="4655" cy="442"/>
          </a:xfrm>
        </p:grpSpPr>
        <p:sp>
          <p:nvSpPr>
            <p:cNvPr id="470" name="Google Shape;470;p21"/>
            <p:cNvSpPr/>
            <p:nvPr/>
          </p:nvSpPr>
          <p:spPr>
            <a:xfrm>
              <a:off x="768" y="2784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2304" y="2784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792" y="2784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73" name="Google Shape;473;p21"/>
            <p:cNvCxnSpPr/>
            <p:nvPr/>
          </p:nvCxnSpPr>
          <p:spPr>
            <a:xfrm>
              <a:off x="1536" y="2976"/>
              <a:ext cx="76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474" name="Google Shape;474;p21"/>
            <p:cNvCxnSpPr/>
            <p:nvPr/>
          </p:nvCxnSpPr>
          <p:spPr>
            <a:xfrm>
              <a:off x="3024" y="2976"/>
              <a:ext cx="76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475" name="Google Shape;475;p21"/>
            <p:cNvCxnSpPr/>
            <p:nvPr/>
          </p:nvCxnSpPr>
          <p:spPr>
            <a:xfrm>
              <a:off x="4560" y="2976"/>
              <a:ext cx="76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476" name="Google Shape;476;p21"/>
            <p:cNvCxnSpPr/>
            <p:nvPr/>
          </p:nvCxnSpPr>
          <p:spPr>
            <a:xfrm>
              <a:off x="1440" y="278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1"/>
            <p:cNvCxnSpPr/>
            <p:nvPr/>
          </p:nvCxnSpPr>
          <p:spPr>
            <a:xfrm>
              <a:off x="2928" y="278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1"/>
            <p:cNvCxnSpPr/>
            <p:nvPr/>
          </p:nvCxnSpPr>
          <p:spPr>
            <a:xfrm>
              <a:off x="4416" y="2784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21"/>
            <p:cNvSpPr txBox="1"/>
            <p:nvPr/>
          </p:nvSpPr>
          <p:spPr>
            <a:xfrm>
              <a:off x="1008" y="278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2496" y="278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81" name="Google Shape;481;p21"/>
            <p:cNvSpPr txBox="1"/>
            <p:nvPr/>
          </p:nvSpPr>
          <p:spPr>
            <a:xfrm>
              <a:off x="3984" y="278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482" name="Google Shape;482;p21"/>
            <p:cNvCxnSpPr/>
            <p:nvPr/>
          </p:nvCxnSpPr>
          <p:spPr>
            <a:xfrm>
              <a:off x="5323" y="2986"/>
              <a:ext cx="0" cy="24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1"/>
            <p:cNvCxnSpPr/>
            <p:nvPr/>
          </p:nvCxnSpPr>
          <p:spPr>
            <a:xfrm>
              <a:off x="5181" y="3223"/>
              <a:ext cx="242" cy="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4" name="Google Shape;484;p21"/>
          <p:cNvSpPr/>
          <p:nvPr/>
        </p:nvSpPr>
        <p:spPr>
          <a:xfrm>
            <a:off x="1828800" y="4191000"/>
            <a:ext cx="1219200" cy="381000"/>
          </a:xfrm>
          <a:prstGeom prst="ellipse">
            <a:avLst/>
          </a:prstGeom>
          <a:solidFill>
            <a:srgbClr val="CCFFFF"/>
          </a:solidFill>
          <a:ln cap="flat" cmpd="sng" w="317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485" name="Google Shape;485;p21"/>
          <p:cNvCxnSpPr/>
          <p:nvPr/>
        </p:nvCxnSpPr>
        <p:spPr>
          <a:xfrm>
            <a:off x="2438400" y="4572000"/>
            <a:ext cx="533400" cy="60960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 txBox="1"/>
          <p:nvPr>
            <p:ph idx="1" type="body"/>
          </p:nvPr>
        </p:nvSpPr>
        <p:spPr>
          <a:xfrm>
            <a:off x="2209800" y="1189038"/>
            <a:ext cx="7239000" cy="4983162"/>
          </a:xfrm>
          <a:prstGeom prst="rect">
            <a:avLst/>
          </a:prstGeom>
          <a:solidFill>
            <a:srgbClr val="CCFFFF"/>
          </a:solidFill>
          <a:ln cap="flat" cmpd="sng" w="3175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node *create_list()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int  k, n;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node  *p, *head;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printf  ("\n How many elements to enter?");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scanf ("%d", &amp;n);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for  (k=0; k&lt;n; k++)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if (k == 0) 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head = (node *) malloc(sizeof(node));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 = head;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     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     else 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p-&gt;next  = (node *) malloc(sizeof(node));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p = p-&gt;next;  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Courier New"/>
              <a:buNone/>
            </a:pPr>
            <a:r>
              <a:rPr lang="en-US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scanf ("%d %s %d", &amp;p-&gt;roll, p-&gt;name, &amp;p-&gt;age);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p-&gt;next  =  NULL;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(head);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492" name="Google Shape;49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493" name="Google Shape;49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494" name="Google Shape;49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be called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function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    		</a:t>
            </a: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node *head;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	………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	head = create_list();</a:t>
            </a:r>
            <a:endParaRPr/>
          </a:p>
        </p:txBody>
      </p:sp>
      <p:sp>
        <p:nvSpPr>
          <p:cNvPr id="501" name="Google Shape;50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02" name="Google Shape;50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03" name="Google Shape;50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Traversing the List</a:t>
            </a:r>
            <a:endParaRPr/>
          </a:p>
        </p:txBody>
      </p:sp>
      <p:sp>
        <p:nvSpPr>
          <p:cNvPr id="509" name="Google Shape;50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11" name="Google Shape;51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12" name="Google Shape;51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to be done?</a:t>
            </a:r>
            <a:endParaRPr/>
          </a:p>
        </p:txBody>
      </p:sp>
      <p:sp>
        <p:nvSpPr>
          <p:cNvPr id="518" name="Google Shape;51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the linked list has been constructed and </a:t>
            </a:r>
            <a:r>
              <a:rPr i="1" lang="en-US">
                <a:solidFill>
                  <a:srgbClr val="CC0000"/>
                </a:solidFill>
              </a:rPr>
              <a:t>head</a:t>
            </a:r>
            <a:r>
              <a:rPr lang="en-US"/>
              <a:t> points to the first node of the list,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Follow the pointers.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 the contents of the nodes as they are traversed.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Stop when the </a:t>
            </a:r>
            <a:r>
              <a:rPr i="1" lang="en-US">
                <a:solidFill>
                  <a:srgbClr val="993300"/>
                </a:solidFill>
              </a:rPr>
              <a:t>next</a:t>
            </a:r>
            <a:r>
              <a:rPr lang="en-US"/>
              <a:t> pointer points to </a:t>
            </a:r>
            <a:r>
              <a:rPr lang="en-US">
                <a:solidFill>
                  <a:srgbClr val="CC0000"/>
                </a:solidFill>
              </a:rPr>
              <a:t>NULL</a:t>
            </a:r>
            <a:r>
              <a:rPr lang="en-US"/>
              <a:t>.</a:t>
            </a:r>
            <a:endParaRPr/>
          </a:p>
        </p:txBody>
      </p:sp>
      <p:sp>
        <p:nvSpPr>
          <p:cNvPr id="519" name="Google Shape;5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20" name="Google Shape;5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21" name="Google Shape;52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 txBox="1"/>
          <p:nvPr>
            <p:ph idx="1" type="body"/>
          </p:nvPr>
        </p:nvSpPr>
        <p:spPr>
          <a:xfrm>
            <a:off x="2209800" y="1371600"/>
            <a:ext cx="7162800" cy="4724400"/>
          </a:xfrm>
          <a:prstGeom prst="rect">
            <a:avLst/>
          </a:prstGeom>
          <a:solidFill>
            <a:srgbClr val="CCFFFF"/>
          </a:solidFill>
          <a:ln cap="flat" cmpd="sng" w="3175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display (node *head)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int  count = 1;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node  *p;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p = head;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while (p != NULL)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printf ("\nNode %d: %d %s %d", count,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           p-&gt;roll, p-&gt;name, p-&gt;age);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count++;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= p-&gt;next;  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printf ("\n");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28" name="Google Shape;5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29" name="Google Shape;5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30" name="Google Shape;5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981200" y="274638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Nunito"/>
              <a:buNone/>
            </a:pPr>
            <a:r>
              <a:rPr b="1" lang="en-US" sz="3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Representation of Singly Linked List </a:t>
            </a:r>
            <a:br>
              <a:rPr b="1" lang="en-US" sz="3600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3600"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981200" y="1066801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b="0" i="0" lang="en-US">
                <a:solidFill>
                  <a:srgbClr val="273239"/>
                </a:solidFill>
                <a:latin typeface="Nunito"/>
                <a:ea typeface="Nunito"/>
                <a:cs typeface="Nunito"/>
                <a:sym typeface="Nunito"/>
              </a:rPr>
              <a:t>To represent a singly linked list as a class/Struct, we need to first define a Node type that represents a single node.</a:t>
            </a:r>
            <a:endParaRPr/>
          </a:p>
          <a:p>
            <a:pPr indent="0" lvl="0" marL="0" rtl="0" algn="l">
              <a:spcBef>
                <a:spcPts val="175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5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b="1"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 {</a:t>
            </a:r>
            <a:endParaRPr b="1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5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5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6F737A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b="1"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 *</a:t>
            </a:r>
            <a:r>
              <a:rPr b="1" lang="en-US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5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1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be called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function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    		</a:t>
            </a: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node *head;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	………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	display (head);</a:t>
            </a:r>
            <a:endParaRPr/>
          </a:p>
        </p:txBody>
      </p:sp>
      <p:sp>
        <p:nvSpPr>
          <p:cNvPr id="537" name="Google Shape;5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38" name="Google Shape;5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39" name="Google Shape;5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Inserting a Node in a List</a:t>
            </a:r>
            <a:endParaRPr/>
          </a:p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46" name="Google Shape;5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47" name="Google Shape;5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48" name="Google Shape;5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do?</a:t>
            </a:r>
            <a:endParaRPr/>
          </a:p>
        </p:txBody>
      </p:sp>
      <p:sp>
        <p:nvSpPr>
          <p:cNvPr id="554" name="Google Shape;55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 is to insert a node </a:t>
            </a:r>
            <a:r>
              <a:rPr i="1" lang="en-US">
                <a:solidFill>
                  <a:srgbClr val="993300"/>
                </a:solidFill>
              </a:rPr>
              <a:t>before a specified node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Specified means some value is given for the node (called </a:t>
            </a:r>
            <a:r>
              <a:rPr i="1" lang="en-US">
                <a:solidFill>
                  <a:srgbClr val="993300"/>
                </a:solidFill>
              </a:rPr>
              <a:t>key</a:t>
            </a:r>
            <a:r>
              <a:rPr lang="en-US"/>
              <a:t>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this example, we consider it to be </a:t>
            </a:r>
            <a:r>
              <a:rPr lang="en-US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roll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Convention followed: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value of roll is given as </a:t>
            </a:r>
            <a:r>
              <a:rPr i="1" lang="en-US">
                <a:solidFill>
                  <a:srgbClr val="993300"/>
                </a:solidFill>
              </a:rPr>
              <a:t>negative</a:t>
            </a:r>
            <a:r>
              <a:rPr lang="en-US"/>
              <a:t>, the node will be inserted at the </a:t>
            </a:r>
            <a:r>
              <a:rPr i="1" lang="en-US">
                <a:solidFill>
                  <a:srgbClr val="993300"/>
                </a:solidFill>
              </a:rPr>
              <a:t>end</a:t>
            </a:r>
            <a:r>
              <a:rPr lang="en-US"/>
              <a:t> of the list.</a:t>
            </a:r>
            <a:endParaRPr/>
          </a:p>
        </p:txBody>
      </p:sp>
      <p:sp>
        <p:nvSpPr>
          <p:cNvPr id="555" name="Google Shape;5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56" name="Google Shape;5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57" name="Google Shape;5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 txBox="1"/>
          <p:nvPr>
            <p:ph type="title"/>
          </p:nvPr>
        </p:nvSpPr>
        <p:spPr>
          <a:xfrm>
            <a:off x="2209800" y="304800"/>
            <a:ext cx="77724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Contd.</a:t>
            </a:r>
            <a:endParaRPr/>
          </a:p>
        </p:txBody>
      </p:sp>
      <p:sp>
        <p:nvSpPr>
          <p:cNvPr id="563" name="Google Shape;563;p30"/>
          <p:cNvSpPr txBox="1"/>
          <p:nvPr>
            <p:ph idx="1" type="body"/>
          </p:nvPr>
        </p:nvSpPr>
        <p:spPr>
          <a:xfrm>
            <a:off x="2209800" y="914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node is added at the beginning,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one next pointer needs to be modified.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ts val="2000"/>
              <a:buChar char="•"/>
            </a:pPr>
            <a:r>
              <a:rPr i="1" lang="en-US">
                <a:solidFill>
                  <a:srgbClr val="993300"/>
                </a:solidFill>
              </a:rPr>
              <a:t>head</a:t>
            </a:r>
            <a:r>
              <a:rPr lang="en-US"/>
              <a:t> is made to point to the new node.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New node points to the previously first element.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node is added at the end,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next pointers need to be modified.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Last node now points to the new node.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New node points to </a:t>
            </a:r>
            <a:r>
              <a:rPr lang="en-US">
                <a:solidFill>
                  <a:srgbClr val="993300"/>
                </a:solidFill>
              </a:rPr>
              <a:t>NULL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node is added in the middle,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next pointers need to be modified.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Previous node now points to the new node.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New node points to the next node.</a:t>
            </a:r>
            <a:endParaRPr/>
          </a:p>
        </p:txBody>
      </p:sp>
      <p:sp>
        <p:nvSpPr>
          <p:cNvPr id="564" name="Google Shape;56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65" name="Google Shape;56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66" name="Google Shape;56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72" name="Google Shape;5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73" name="Google Shape;5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1"/>
          <p:cNvSpPr txBox="1"/>
          <p:nvPr/>
        </p:nvSpPr>
        <p:spPr>
          <a:xfrm>
            <a:off x="1981200" y="304800"/>
            <a:ext cx="8458200" cy="5341938"/>
          </a:xfrm>
          <a:prstGeom prst="rect">
            <a:avLst/>
          </a:prstGeom>
          <a:solidFill>
            <a:srgbClr val="CCFFFF"/>
          </a:solidFill>
          <a:ln cap="flat" cmpd="sng" w="317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void insert (node **head)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int  k = 0, rno;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node *p, *q, *new;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new = (node *) malloc(sizeof(node));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 ("\nData to be inserted: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scanf ("%d %s %d", &amp;new-&gt;roll, new-&gt;name, &amp;new-&gt;age);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 ("\nInsert before roll (-ve for end):");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scanf ("%d", &amp;rno);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p = *head;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if (p-&gt;roll == rno)      </a:t>
            </a:r>
            <a:r>
              <a:rPr b="0" i="0" lang="en-US" sz="18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/* At the beginning */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new-&gt;next = 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*head = new;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80" name="Google Shape;58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81" name="Google Shape;58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1752600" y="304801"/>
            <a:ext cx="6553200" cy="5891213"/>
          </a:xfrm>
          <a:prstGeom prst="rect">
            <a:avLst/>
          </a:prstGeom>
          <a:solidFill>
            <a:srgbClr val="CCFFFF"/>
          </a:solidFill>
          <a:ln cap="flat" cmpd="sng" w="317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while ((p != NULL) &amp;&amp; (p-&gt;roll != rno))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q = 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 = p-&gt;next;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 (p == NULL)       </a:t>
            </a:r>
            <a:r>
              <a:rPr b="0" i="0" lang="en-US" sz="18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/* At the end */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q-&gt;next = new;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new-&gt;next = NULL;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 else if  (p-&gt;roll  == rno)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0" i="0" lang="en-US" sz="18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/* In the middle */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q-&gt;next = new;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new-&gt;next = 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8412163" y="2133600"/>
            <a:ext cx="2133600" cy="1600200"/>
          </a:xfrm>
          <a:prstGeom prst="rect">
            <a:avLst/>
          </a:prstGeom>
          <a:solidFill>
            <a:srgbClr val="FFFF99"/>
          </a:solidFill>
          <a:ln cap="flat" cmpd="sng" w="31750">
            <a:solidFill>
              <a:srgbClr val="99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 pointers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 and 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always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to consecutive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9" name="Google Shape;58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be called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function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    		</a:t>
            </a: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node *head;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	………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	insert (&amp;head);</a:t>
            </a:r>
            <a:endParaRPr/>
          </a:p>
        </p:txBody>
      </p:sp>
      <p:sp>
        <p:nvSpPr>
          <p:cNvPr id="590" name="Google Shape;59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591" name="Google Shape;59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592" name="Google Shape;59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Deleting a node from the list</a:t>
            </a:r>
            <a:endParaRPr/>
          </a:p>
        </p:txBody>
      </p:sp>
      <p:sp>
        <p:nvSpPr>
          <p:cNvPr id="598" name="Google Shape;598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9" name="Google Shape;59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600" name="Google Shape;60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601" name="Google Shape;60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to be done?</a:t>
            </a:r>
            <a:endParaRPr/>
          </a:p>
        </p:txBody>
      </p:sp>
      <p:sp>
        <p:nvSpPr>
          <p:cNvPr id="607" name="Google Shape;60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also we are required to delete a specified node.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Say, the node whose </a:t>
            </a:r>
            <a:r>
              <a:rPr lang="en-US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roll</a:t>
            </a:r>
            <a:r>
              <a:rPr lang="en-US"/>
              <a:t> field is given.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also three conditions arise: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Deleting the first node.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Deleting the last node.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Deleting an intermediate node.</a:t>
            </a:r>
            <a:endParaRPr/>
          </a:p>
        </p:txBody>
      </p:sp>
      <p:sp>
        <p:nvSpPr>
          <p:cNvPr id="608" name="Google Shape;60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609" name="Google Shape;60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610" name="Google Shape;6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616" name="Google Shape;61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617" name="Google Shape;61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36"/>
          <p:cNvSpPr txBox="1"/>
          <p:nvPr/>
        </p:nvSpPr>
        <p:spPr>
          <a:xfrm>
            <a:off x="3048000" y="914400"/>
            <a:ext cx="6248400" cy="4243388"/>
          </a:xfrm>
          <a:prstGeom prst="rect">
            <a:avLst/>
          </a:prstGeom>
          <a:solidFill>
            <a:srgbClr val="CCFFFF"/>
          </a:solidFill>
          <a:ln cap="flat" cmpd="sng" w="317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void  delete (node **head)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int  rno;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node  *p, *q;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 ("\nDelete for roll :");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scanf ("%d", &amp;rno);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p = *head;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if  (p-&gt;roll == rno)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0" i="0" lang="en-US" sz="18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/* Delete the first element */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*head = p-&gt;next;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 (p);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2e486f6ae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g322e486f6ae_0_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Keeping track of a linked list: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know the pointer to the first element of the list (called </a:t>
            </a:r>
            <a:r>
              <a:rPr i="1" lang="en-US">
                <a:solidFill>
                  <a:srgbClr val="993300"/>
                </a:solidFill>
              </a:rPr>
              <a:t>start</a:t>
            </a:r>
            <a:r>
              <a:rPr lang="en-US"/>
              <a:t>, </a:t>
            </a:r>
            <a:r>
              <a:rPr i="1" lang="en-US">
                <a:solidFill>
                  <a:srgbClr val="993300"/>
                </a:solidFill>
              </a:rPr>
              <a:t>head</a:t>
            </a:r>
            <a:r>
              <a:rPr lang="en-US"/>
              <a:t>, etc.).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lists provide flexibility in allowing the items to be rearranged efficiently.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Insert an element.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22e486f6ae_0_9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133" name="Google Shape;133;g322e486f6ae_0_9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134" name="Google Shape;134;g322e486f6ae_0_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624" name="Google Shape;62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625" name="Google Shape;62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37"/>
          <p:cNvSpPr txBox="1"/>
          <p:nvPr/>
        </p:nvSpPr>
        <p:spPr>
          <a:xfrm>
            <a:off x="1981200" y="609600"/>
            <a:ext cx="7315200" cy="5341938"/>
          </a:xfrm>
          <a:prstGeom prst="rect">
            <a:avLst/>
          </a:prstGeom>
          <a:solidFill>
            <a:srgbClr val="CCFFFF"/>
          </a:solidFill>
          <a:ln cap="flat" cmpd="sng" w="3175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 ((p != NULL) &amp;&amp; (p-&gt;roll != rno))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q = 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  =  p-&gt;next;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 (p == NULL)      </a:t>
            </a:r>
            <a:r>
              <a:rPr b="0" i="0" lang="en-US" sz="18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/* Element not found */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printf ("\nNo match :: deletion failed");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if (p-&gt;roll == rno)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b="0" i="0" lang="en-US" sz="1800" u="none" cap="none" strike="noStrike">
                <a:solidFill>
                  <a:srgbClr val="993300"/>
                </a:solidFill>
                <a:latin typeface="Courier New"/>
                <a:ea typeface="Courier New"/>
                <a:cs typeface="Courier New"/>
                <a:sym typeface="Courier New"/>
              </a:rPr>
              <a:t>/* Delete any other element */</a:t>
            </a: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{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q-&gt;next  =  p-&gt;next;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free (p);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>
            <p:ph type="title"/>
          </p:nvPr>
        </p:nvSpPr>
        <p:spPr>
          <a:xfrm>
            <a:off x="2209800" y="304800"/>
            <a:ext cx="7772400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Few Exercises to Try Out</a:t>
            </a:r>
            <a:endParaRPr/>
          </a:p>
        </p:txBody>
      </p:sp>
      <p:sp>
        <p:nvSpPr>
          <p:cNvPr id="632" name="Google Shape;632;p38"/>
          <p:cNvSpPr txBox="1"/>
          <p:nvPr>
            <p:ph idx="1" type="body"/>
          </p:nvPr>
        </p:nvSpPr>
        <p:spPr>
          <a:xfrm>
            <a:off x="2209800" y="9906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 function 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Concatenate two given list into one big list.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</a:t>
            </a:r>
            <a:r>
              <a:rPr lang="en-US">
                <a:solidFill>
                  <a:srgbClr val="800080"/>
                </a:solidFill>
              </a:rPr>
              <a:t>node  *concatenate (node *head1, node *head2);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Insert an element in a linked list in sorted order. The function will be called for every element to be inserted.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lang="en-US">
                <a:solidFill>
                  <a:srgbClr val="800080"/>
                </a:solidFill>
              </a:rPr>
              <a:t>    void  insert_sorted (node **head,  node *element);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Always insert elements at one end, and delete elements from the other end (</a:t>
            </a:r>
            <a:r>
              <a:rPr lang="en-US">
                <a:solidFill>
                  <a:srgbClr val="996633"/>
                </a:solidFill>
              </a:rPr>
              <a:t>first-in first-out QUEUE</a:t>
            </a:r>
            <a:r>
              <a:rPr lang="en-US"/>
              <a:t>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r>
              <a:rPr lang="en-US">
                <a:solidFill>
                  <a:srgbClr val="800080"/>
                </a:solidFill>
              </a:rPr>
              <a:t>void  insert_q (node **head,  node *element)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2000"/>
              <a:buNone/>
            </a:pPr>
            <a:r>
              <a:rPr lang="en-US">
                <a:solidFill>
                  <a:srgbClr val="800080"/>
                </a:solidFill>
              </a:rPr>
              <a:t> node  *delete_q (node **head)</a:t>
            </a:r>
            <a:r>
              <a:rPr lang="en-US"/>
              <a:t>   </a:t>
            </a:r>
            <a:r>
              <a:rPr lang="en-US" sz="1800">
                <a:solidFill>
                  <a:srgbClr val="CC0000"/>
                </a:solidFill>
              </a:rPr>
              <a:t>/* Return the deleted node */</a:t>
            </a:r>
            <a:endParaRPr/>
          </a:p>
        </p:txBody>
      </p:sp>
      <p:sp>
        <p:nvSpPr>
          <p:cNvPr id="633" name="Google Shape;63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634" name="Google Shape;63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635" name="Google Shape;63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2e486f6ae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Illustration: Insertion</a:t>
            </a:r>
            <a:endParaRPr/>
          </a:p>
        </p:txBody>
      </p:sp>
      <p:sp>
        <p:nvSpPr>
          <p:cNvPr id="140" name="Google Shape;140;g322e486f6ae_0_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141" name="Google Shape;141;g322e486f6ae_0_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142" name="Google Shape;142;g322e486f6ae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" name="Google Shape;143;g322e486f6ae_0_33"/>
          <p:cNvGrpSpPr/>
          <p:nvPr/>
        </p:nvGrpSpPr>
        <p:grpSpPr>
          <a:xfrm>
            <a:off x="2667000" y="4191000"/>
            <a:ext cx="1428750" cy="476250"/>
            <a:chOff x="720" y="2640"/>
            <a:chExt cx="900" cy="300"/>
          </a:xfrm>
        </p:grpSpPr>
        <p:sp>
          <p:nvSpPr>
            <p:cNvPr id="144" name="Google Shape;144;g322e486f6ae_0_33"/>
            <p:cNvSpPr/>
            <p:nvPr/>
          </p:nvSpPr>
          <p:spPr>
            <a:xfrm>
              <a:off x="720" y="2640"/>
              <a:ext cx="900" cy="300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" name="Google Shape;145;g322e486f6ae_0_33"/>
            <p:cNvCxnSpPr/>
            <p:nvPr/>
          </p:nvCxnSpPr>
          <p:spPr>
            <a:xfrm>
              <a:off x="1344" y="264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g322e486f6ae_0_33"/>
            <p:cNvSpPr txBox="1"/>
            <p:nvPr/>
          </p:nvSpPr>
          <p:spPr>
            <a:xfrm>
              <a:off x="912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147" name="Google Shape;147;g322e486f6ae_0_33"/>
          <p:cNvGrpSpPr/>
          <p:nvPr/>
        </p:nvGrpSpPr>
        <p:grpSpPr>
          <a:xfrm>
            <a:off x="2667000" y="4191000"/>
            <a:ext cx="1428750" cy="476250"/>
            <a:chOff x="720" y="2640"/>
            <a:chExt cx="900" cy="300"/>
          </a:xfrm>
        </p:grpSpPr>
        <p:sp>
          <p:nvSpPr>
            <p:cNvPr id="148" name="Google Shape;148;g322e486f6ae_0_33"/>
            <p:cNvSpPr/>
            <p:nvPr/>
          </p:nvSpPr>
          <p:spPr>
            <a:xfrm>
              <a:off x="720" y="2640"/>
              <a:ext cx="900" cy="300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" name="Google Shape;149;g322e486f6ae_0_33"/>
            <p:cNvCxnSpPr/>
            <p:nvPr/>
          </p:nvCxnSpPr>
          <p:spPr>
            <a:xfrm>
              <a:off x="1344" y="264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g322e486f6ae_0_33"/>
            <p:cNvSpPr txBox="1"/>
            <p:nvPr/>
          </p:nvSpPr>
          <p:spPr>
            <a:xfrm>
              <a:off x="912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cxnSp>
        <p:nvCxnSpPr>
          <p:cNvPr id="151" name="Google Shape;151;g322e486f6ae_0_33"/>
          <p:cNvCxnSpPr/>
          <p:nvPr/>
        </p:nvCxnSpPr>
        <p:spPr>
          <a:xfrm>
            <a:off x="4648200" y="44958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9933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" name="Google Shape;152;g322e486f6ae_0_33"/>
          <p:cNvSpPr txBox="1"/>
          <p:nvPr/>
        </p:nvSpPr>
        <p:spPr>
          <a:xfrm>
            <a:off x="5181600" y="2819400"/>
            <a:ext cx="16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to be inserted</a:t>
            </a:r>
            <a:endParaRPr/>
          </a:p>
        </p:txBody>
      </p:sp>
      <p:grpSp>
        <p:nvGrpSpPr>
          <p:cNvPr id="153" name="Google Shape;153;g322e486f6ae_0_33"/>
          <p:cNvGrpSpPr/>
          <p:nvPr/>
        </p:nvGrpSpPr>
        <p:grpSpPr>
          <a:xfrm>
            <a:off x="3505200" y="4419600"/>
            <a:ext cx="1428750" cy="1466850"/>
            <a:chOff x="1248" y="2784"/>
            <a:chExt cx="900" cy="924"/>
          </a:xfrm>
        </p:grpSpPr>
        <p:sp>
          <p:nvSpPr>
            <p:cNvPr id="154" name="Google Shape;154;g322e486f6ae_0_33"/>
            <p:cNvSpPr/>
            <p:nvPr/>
          </p:nvSpPr>
          <p:spPr>
            <a:xfrm>
              <a:off x="1248" y="3408"/>
              <a:ext cx="900" cy="300"/>
            </a:xfrm>
            <a:prstGeom prst="rect">
              <a:avLst/>
            </a:prstGeom>
            <a:solidFill>
              <a:srgbClr val="99CCFF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5" name="Google Shape;155;g322e486f6ae_0_33"/>
            <p:cNvCxnSpPr/>
            <p:nvPr/>
          </p:nvCxnSpPr>
          <p:spPr>
            <a:xfrm>
              <a:off x="1488" y="2784"/>
              <a:ext cx="0" cy="60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156" name="Google Shape;156;g322e486f6ae_0_33"/>
            <p:cNvCxnSpPr/>
            <p:nvPr/>
          </p:nvCxnSpPr>
          <p:spPr>
            <a:xfrm rot="10800000">
              <a:off x="1968" y="2952"/>
              <a:ext cx="0" cy="60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57" name="Google Shape;157;g322e486f6ae_0_33"/>
            <p:cNvCxnSpPr/>
            <p:nvPr/>
          </p:nvCxnSpPr>
          <p:spPr>
            <a:xfrm>
              <a:off x="1872" y="340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" name="Google Shape;158;g322e486f6ae_0_33"/>
            <p:cNvSpPr txBox="1"/>
            <p:nvPr/>
          </p:nvSpPr>
          <p:spPr>
            <a:xfrm>
              <a:off x="1440" y="34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159" name="Google Shape;159;g322e486f6ae_0_33"/>
          <p:cNvGrpSpPr/>
          <p:nvPr/>
        </p:nvGrpSpPr>
        <p:grpSpPr>
          <a:xfrm>
            <a:off x="3657600" y="2895600"/>
            <a:ext cx="1428750" cy="476250"/>
            <a:chOff x="1344" y="1824"/>
            <a:chExt cx="900" cy="300"/>
          </a:xfrm>
        </p:grpSpPr>
        <p:sp>
          <p:nvSpPr>
            <p:cNvPr id="160" name="Google Shape;160;g322e486f6ae_0_33"/>
            <p:cNvSpPr/>
            <p:nvPr/>
          </p:nvSpPr>
          <p:spPr>
            <a:xfrm>
              <a:off x="1344" y="1824"/>
              <a:ext cx="900" cy="300"/>
            </a:xfrm>
            <a:prstGeom prst="rect">
              <a:avLst/>
            </a:prstGeom>
            <a:solidFill>
              <a:srgbClr val="99CCFF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1" name="Google Shape;161;g322e486f6ae_0_33"/>
            <p:cNvCxnSpPr/>
            <p:nvPr/>
          </p:nvCxnSpPr>
          <p:spPr>
            <a:xfrm>
              <a:off x="1968" y="1824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g322e486f6ae_0_33"/>
            <p:cNvSpPr txBox="1"/>
            <p:nvPr/>
          </p:nvSpPr>
          <p:spPr>
            <a:xfrm>
              <a:off x="1536" y="18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163" name="Google Shape;163;g322e486f6ae_0_33"/>
          <p:cNvGrpSpPr/>
          <p:nvPr/>
        </p:nvGrpSpPr>
        <p:grpSpPr>
          <a:xfrm>
            <a:off x="2819400" y="1676400"/>
            <a:ext cx="7489825" cy="781050"/>
            <a:chOff x="816" y="1056"/>
            <a:chExt cx="4718" cy="492"/>
          </a:xfrm>
        </p:grpSpPr>
        <p:sp>
          <p:nvSpPr>
            <p:cNvPr id="164" name="Google Shape;164;g322e486f6ae_0_33"/>
            <p:cNvSpPr/>
            <p:nvPr/>
          </p:nvSpPr>
          <p:spPr>
            <a:xfrm>
              <a:off x="816" y="1056"/>
              <a:ext cx="900" cy="300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g322e486f6ae_0_33"/>
            <p:cNvSpPr/>
            <p:nvPr/>
          </p:nvSpPr>
          <p:spPr>
            <a:xfrm>
              <a:off x="2352" y="1056"/>
              <a:ext cx="900" cy="300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g322e486f6ae_0_33"/>
            <p:cNvSpPr/>
            <p:nvPr/>
          </p:nvSpPr>
          <p:spPr>
            <a:xfrm>
              <a:off x="3840" y="1056"/>
              <a:ext cx="900" cy="300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" name="Google Shape;167;g322e486f6ae_0_33"/>
            <p:cNvCxnSpPr/>
            <p:nvPr/>
          </p:nvCxnSpPr>
          <p:spPr>
            <a:xfrm>
              <a:off x="1584" y="1248"/>
              <a:ext cx="900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168" name="Google Shape;168;g322e486f6ae_0_33"/>
            <p:cNvCxnSpPr/>
            <p:nvPr/>
          </p:nvCxnSpPr>
          <p:spPr>
            <a:xfrm>
              <a:off x="3072" y="1248"/>
              <a:ext cx="900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169" name="Google Shape;169;g322e486f6ae_0_33"/>
            <p:cNvCxnSpPr/>
            <p:nvPr/>
          </p:nvCxnSpPr>
          <p:spPr>
            <a:xfrm>
              <a:off x="4608" y="1248"/>
              <a:ext cx="900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170" name="Google Shape;170;g322e486f6ae_0_33"/>
            <p:cNvGrpSpPr/>
            <p:nvPr/>
          </p:nvGrpSpPr>
          <p:grpSpPr>
            <a:xfrm>
              <a:off x="1008" y="1056"/>
              <a:ext cx="3456" cy="300"/>
              <a:chOff x="1008" y="1056"/>
              <a:chExt cx="3456" cy="300"/>
            </a:xfrm>
          </p:grpSpPr>
          <p:cxnSp>
            <p:nvCxnSpPr>
              <p:cNvPr id="171" name="Google Shape;171;g322e486f6ae_0_33"/>
              <p:cNvCxnSpPr/>
              <p:nvPr/>
            </p:nvCxnSpPr>
            <p:spPr>
              <a:xfrm>
                <a:off x="1440" y="1056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g322e486f6ae_0_33"/>
              <p:cNvCxnSpPr/>
              <p:nvPr/>
            </p:nvCxnSpPr>
            <p:spPr>
              <a:xfrm>
                <a:off x="2928" y="1056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g322e486f6ae_0_33"/>
              <p:cNvCxnSpPr/>
              <p:nvPr/>
            </p:nvCxnSpPr>
            <p:spPr>
              <a:xfrm>
                <a:off x="4464" y="1056"/>
                <a:ext cx="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" name="Google Shape;174;g322e486f6ae_0_33"/>
              <p:cNvSpPr txBox="1"/>
              <p:nvPr/>
            </p:nvSpPr>
            <p:spPr>
              <a:xfrm>
                <a:off x="1008" y="105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75" name="Google Shape;175;g322e486f6ae_0_33"/>
              <p:cNvSpPr txBox="1"/>
              <p:nvPr/>
            </p:nvSpPr>
            <p:spPr>
              <a:xfrm>
                <a:off x="2544" y="105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76" name="Google Shape;176;g322e486f6ae_0_33"/>
              <p:cNvSpPr txBox="1"/>
              <p:nvPr/>
            </p:nvSpPr>
            <p:spPr>
              <a:xfrm>
                <a:off x="4032" y="105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cxnSp>
          <p:nvCxnSpPr>
            <p:cNvPr id="177" name="Google Shape;177;g322e486f6ae_0_33"/>
            <p:cNvCxnSpPr/>
            <p:nvPr/>
          </p:nvCxnSpPr>
          <p:spPr>
            <a:xfrm>
              <a:off x="5376" y="1248"/>
              <a:ext cx="0" cy="30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g322e486f6ae_0_33"/>
            <p:cNvCxnSpPr/>
            <p:nvPr/>
          </p:nvCxnSpPr>
          <p:spPr>
            <a:xfrm>
              <a:off x="5234" y="1485"/>
              <a:ext cx="300" cy="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" name="Google Shape;179;g322e486f6ae_0_33"/>
          <p:cNvGrpSpPr/>
          <p:nvPr/>
        </p:nvGrpSpPr>
        <p:grpSpPr>
          <a:xfrm>
            <a:off x="5105400" y="4191001"/>
            <a:ext cx="5046663" cy="771525"/>
            <a:chOff x="2256" y="2640"/>
            <a:chExt cx="3179" cy="486"/>
          </a:xfrm>
        </p:grpSpPr>
        <p:sp>
          <p:nvSpPr>
            <p:cNvPr id="180" name="Google Shape;180;g322e486f6ae_0_33"/>
            <p:cNvSpPr/>
            <p:nvPr/>
          </p:nvSpPr>
          <p:spPr>
            <a:xfrm>
              <a:off x="2256" y="2640"/>
              <a:ext cx="900" cy="300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g322e486f6ae_0_33"/>
            <p:cNvSpPr/>
            <p:nvPr/>
          </p:nvSpPr>
          <p:spPr>
            <a:xfrm>
              <a:off x="3744" y="2640"/>
              <a:ext cx="900" cy="300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2" name="Google Shape;182;g322e486f6ae_0_33"/>
            <p:cNvCxnSpPr/>
            <p:nvPr/>
          </p:nvCxnSpPr>
          <p:spPr>
            <a:xfrm>
              <a:off x="2976" y="2832"/>
              <a:ext cx="900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183" name="Google Shape;183;g322e486f6ae_0_33"/>
            <p:cNvCxnSpPr/>
            <p:nvPr/>
          </p:nvCxnSpPr>
          <p:spPr>
            <a:xfrm>
              <a:off x="4512" y="2832"/>
              <a:ext cx="900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84" name="Google Shape;184;g322e486f6ae_0_33"/>
            <p:cNvCxnSpPr/>
            <p:nvPr/>
          </p:nvCxnSpPr>
          <p:spPr>
            <a:xfrm>
              <a:off x="2832" y="264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g322e486f6ae_0_33"/>
            <p:cNvCxnSpPr/>
            <p:nvPr/>
          </p:nvCxnSpPr>
          <p:spPr>
            <a:xfrm>
              <a:off x="4368" y="264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" name="Google Shape;186;g322e486f6ae_0_33"/>
            <p:cNvSpPr txBox="1"/>
            <p:nvPr/>
          </p:nvSpPr>
          <p:spPr>
            <a:xfrm>
              <a:off x="2400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87" name="Google Shape;187;g322e486f6ae_0_33"/>
            <p:cNvSpPr txBox="1"/>
            <p:nvPr/>
          </p:nvSpPr>
          <p:spPr>
            <a:xfrm>
              <a:off x="3936" y="264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188" name="Google Shape;188;g322e486f6ae_0_33"/>
            <p:cNvCxnSpPr/>
            <p:nvPr/>
          </p:nvCxnSpPr>
          <p:spPr>
            <a:xfrm>
              <a:off x="5277" y="2826"/>
              <a:ext cx="0" cy="30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g322e486f6ae_0_33"/>
            <p:cNvCxnSpPr/>
            <p:nvPr/>
          </p:nvCxnSpPr>
          <p:spPr>
            <a:xfrm>
              <a:off x="5135" y="3063"/>
              <a:ext cx="300" cy="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g322e486f6ae_0_33"/>
          <p:cNvGrpSpPr/>
          <p:nvPr/>
        </p:nvGrpSpPr>
        <p:grpSpPr>
          <a:xfrm>
            <a:off x="1828805" y="4706749"/>
            <a:ext cx="838105" cy="703097"/>
            <a:chOff x="304801" y="4707470"/>
            <a:chExt cx="837351" cy="702465"/>
          </a:xfrm>
        </p:grpSpPr>
        <p:sp>
          <p:nvSpPr>
            <p:cNvPr id="191" name="Google Shape;191;g322e486f6ae_0_33"/>
            <p:cNvSpPr txBox="1"/>
            <p:nvPr/>
          </p:nvSpPr>
          <p:spPr>
            <a:xfrm>
              <a:off x="304801" y="4948535"/>
              <a:ext cx="679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</a:t>
              </a:r>
              <a:endParaRPr/>
            </a:p>
          </p:txBody>
        </p:sp>
        <p:cxnSp>
          <p:nvCxnSpPr>
            <p:cNvPr id="192" name="Google Shape;192;g322e486f6ae_0_33"/>
            <p:cNvCxnSpPr/>
            <p:nvPr/>
          </p:nvCxnSpPr>
          <p:spPr>
            <a:xfrm flipH="1" rot="10800000">
              <a:off x="687052" y="4707470"/>
              <a:ext cx="455100" cy="49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93" name="Google Shape;193;g322e486f6ae_0_33"/>
          <p:cNvGrpSpPr/>
          <p:nvPr/>
        </p:nvGrpSpPr>
        <p:grpSpPr>
          <a:xfrm>
            <a:off x="2432039" y="2919287"/>
            <a:ext cx="1225445" cy="461677"/>
            <a:chOff x="908310" y="2919536"/>
            <a:chExt cx="1225200" cy="461400"/>
          </a:xfrm>
        </p:grpSpPr>
        <p:sp>
          <p:nvSpPr>
            <p:cNvPr id="194" name="Google Shape;194;g322e486f6ae_0_33"/>
            <p:cNvSpPr txBox="1"/>
            <p:nvPr/>
          </p:nvSpPr>
          <p:spPr>
            <a:xfrm>
              <a:off x="908310" y="2919536"/>
              <a:ext cx="66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tmp</a:t>
              </a:r>
              <a:endParaRPr/>
            </a:p>
          </p:txBody>
        </p:sp>
        <p:cxnSp>
          <p:nvCxnSpPr>
            <p:cNvPr id="195" name="Google Shape;195;g322e486f6ae_0_33"/>
            <p:cNvCxnSpPr>
              <a:stCxn id="194" idx="3"/>
              <a:endCxn id="160" idx="1"/>
            </p:cNvCxnSpPr>
            <p:nvPr/>
          </p:nvCxnSpPr>
          <p:spPr>
            <a:xfrm flipH="1" rot="10800000">
              <a:off x="1570410" y="3133736"/>
              <a:ext cx="563100" cy="16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2e486f6ae_0_3"/>
          <p:cNvSpPr txBox="1"/>
          <p:nvPr>
            <p:ph type="title"/>
          </p:nvPr>
        </p:nvSpPr>
        <p:spPr>
          <a:xfrm>
            <a:off x="838200" y="365125"/>
            <a:ext cx="10515600" cy="90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Creation of Linked List</a:t>
            </a:r>
            <a:endParaRPr/>
          </a:p>
        </p:txBody>
      </p:sp>
      <p:sp>
        <p:nvSpPr>
          <p:cNvPr id="201" name="Google Shape;201;g322e486f6ae_0_3"/>
          <p:cNvSpPr txBox="1"/>
          <p:nvPr/>
        </p:nvSpPr>
        <p:spPr>
          <a:xfrm>
            <a:off x="957950" y="1690825"/>
            <a:ext cx="10798500" cy="54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CreateLinkedList():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Initialize head = NULL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(more elements to insert):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Create a new node: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Allocate memory for node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Set node.data = value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Set node.next = NULL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head == NULL: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Set head = node  // First node becomes the head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Else: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Traverse the list to find the last node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Set last_node.next = node  // Link the new node at the 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head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2e486f6ae_0_8"/>
          <p:cNvSpPr txBox="1"/>
          <p:nvPr>
            <p:ph idx="1" type="body"/>
          </p:nvPr>
        </p:nvSpPr>
        <p:spPr>
          <a:xfrm>
            <a:off x="838200" y="137875"/>
            <a:ext cx="10515600" cy="6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3AE60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400">
              <a:solidFill>
                <a:srgbClr val="6AAB7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std;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 {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6F737A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 *</a:t>
            </a:r>
            <a:r>
              <a:rPr lang="en-US" sz="1400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6F737A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Node* head = NULL;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new_data) {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6F737A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Node* new_node = (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Node*)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Node));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new_node-&gt;</a:t>
            </a:r>
            <a:r>
              <a:rPr lang="en-US" sz="1400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= new_data;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new_node-&gt;</a:t>
            </a:r>
            <a:r>
              <a:rPr lang="en-US" sz="1400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= head;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head = new_node;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6F737A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Node* ptr;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ptr = head;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(ptr != NULL) {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cout</a:t>
            </a:r>
            <a:r>
              <a:rPr lang="en-US" sz="1400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ptr-&gt;</a:t>
            </a:r>
            <a:r>
              <a:rPr lang="en-US" sz="1400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    ptr = ptr-&gt;</a:t>
            </a:r>
            <a:r>
              <a:rPr lang="en-US" sz="1400">
                <a:solidFill>
                  <a:srgbClr val="C77DBB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2e486f6ae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cout</a:t>
            </a:r>
            <a:r>
              <a:rPr lang="en-US" sz="1400">
                <a:solidFill>
                  <a:srgbClr val="57AAF7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rgbClr val="6AAB73"/>
                </a:solidFill>
                <a:latin typeface="Courier New"/>
                <a:ea typeface="Courier New"/>
                <a:cs typeface="Courier New"/>
                <a:sym typeface="Courier New"/>
              </a:rPr>
              <a:t>"The linked list is: "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56A8F5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CF8E6D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400">
                <a:solidFill>
                  <a:srgbClr val="2AACB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BCBEC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BCBEC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Illustration: Deletion</a:t>
            </a:r>
            <a:endParaRPr/>
          </a:p>
        </p:txBody>
      </p:sp>
      <p:sp>
        <p:nvSpPr>
          <p:cNvPr id="217" name="Google Shape;21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Spring 2012</a:t>
            </a:r>
            <a:endParaRPr/>
          </a:p>
        </p:txBody>
      </p:sp>
      <p:sp>
        <p:nvSpPr>
          <p:cNvPr id="218" name="Google Shape;21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and Data Structure</a:t>
            </a:r>
            <a:endParaRPr/>
          </a:p>
        </p:txBody>
      </p:sp>
      <p:sp>
        <p:nvSpPr>
          <p:cNvPr id="219" name="Google Shape;21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0" name="Google Shape;220;p8"/>
          <p:cNvGrpSpPr/>
          <p:nvPr/>
        </p:nvGrpSpPr>
        <p:grpSpPr>
          <a:xfrm>
            <a:off x="2819400" y="3962400"/>
            <a:ext cx="1371600" cy="533400"/>
            <a:chOff x="816" y="2496"/>
            <a:chExt cx="864" cy="336"/>
          </a:xfrm>
        </p:grpSpPr>
        <p:sp>
          <p:nvSpPr>
            <p:cNvPr id="221" name="Google Shape;221;p8"/>
            <p:cNvSpPr/>
            <p:nvPr/>
          </p:nvSpPr>
          <p:spPr>
            <a:xfrm>
              <a:off x="816" y="2496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2" name="Google Shape;222;p8"/>
            <p:cNvCxnSpPr/>
            <p:nvPr/>
          </p:nvCxnSpPr>
          <p:spPr>
            <a:xfrm>
              <a:off x="1488" y="249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" name="Google Shape;223;p8"/>
            <p:cNvSpPr txBox="1"/>
            <p:nvPr/>
          </p:nvSpPr>
          <p:spPr>
            <a:xfrm>
              <a:off x="1056" y="249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224" name="Google Shape;224;p8"/>
          <p:cNvGrpSpPr/>
          <p:nvPr/>
        </p:nvGrpSpPr>
        <p:grpSpPr>
          <a:xfrm>
            <a:off x="4038600" y="4267200"/>
            <a:ext cx="3048000" cy="990600"/>
            <a:chOff x="1584" y="2688"/>
            <a:chExt cx="1920" cy="624"/>
          </a:xfrm>
        </p:grpSpPr>
        <p:cxnSp>
          <p:nvCxnSpPr>
            <p:cNvPr id="225" name="Google Shape;225;p8"/>
            <p:cNvCxnSpPr/>
            <p:nvPr/>
          </p:nvCxnSpPr>
          <p:spPr>
            <a:xfrm>
              <a:off x="1584" y="2688"/>
              <a:ext cx="336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26" name="Google Shape;226;p8"/>
            <p:cNvCxnSpPr/>
            <p:nvPr/>
          </p:nvCxnSpPr>
          <p:spPr>
            <a:xfrm>
              <a:off x="1920" y="2688"/>
              <a:ext cx="0" cy="624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>
              <a:off x="1920" y="3312"/>
              <a:ext cx="1584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 rot="10800000">
              <a:off x="3504" y="2688"/>
              <a:ext cx="0" cy="624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9" name="Google Shape;229;p8"/>
          <p:cNvCxnSpPr/>
          <p:nvPr/>
        </p:nvCxnSpPr>
        <p:spPr>
          <a:xfrm>
            <a:off x="7086600" y="42672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993366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30" name="Google Shape;230;p8"/>
          <p:cNvGrpSpPr/>
          <p:nvPr/>
        </p:nvGrpSpPr>
        <p:grpSpPr>
          <a:xfrm>
            <a:off x="5257800" y="3962400"/>
            <a:ext cx="1676400" cy="533400"/>
            <a:chOff x="2352" y="2496"/>
            <a:chExt cx="1056" cy="336"/>
          </a:xfrm>
        </p:grpSpPr>
        <p:sp>
          <p:nvSpPr>
            <p:cNvPr id="231" name="Google Shape;231;p8"/>
            <p:cNvSpPr/>
            <p:nvPr/>
          </p:nvSpPr>
          <p:spPr>
            <a:xfrm>
              <a:off x="2352" y="2496"/>
              <a:ext cx="864" cy="336"/>
            </a:xfrm>
            <a:prstGeom prst="rect">
              <a:avLst/>
            </a:prstGeom>
            <a:solidFill>
              <a:srgbClr val="99CCFF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8"/>
            <p:cNvCxnSpPr/>
            <p:nvPr/>
          </p:nvCxnSpPr>
          <p:spPr>
            <a:xfrm>
              <a:off x="3120" y="2688"/>
              <a:ext cx="28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stealth"/>
            </a:ln>
          </p:spPr>
        </p:cxnSp>
        <p:cxnSp>
          <p:nvCxnSpPr>
            <p:cNvPr id="233" name="Google Shape;233;p8"/>
            <p:cNvCxnSpPr/>
            <p:nvPr/>
          </p:nvCxnSpPr>
          <p:spPr>
            <a:xfrm>
              <a:off x="2976" y="249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8"/>
            <p:cNvSpPr txBox="1"/>
            <p:nvPr/>
          </p:nvSpPr>
          <p:spPr>
            <a:xfrm>
              <a:off x="2544" y="249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2819400" y="1676400"/>
            <a:ext cx="7397750" cy="685800"/>
            <a:chOff x="816" y="1056"/>
            <a:chExt cx="4660" cy="432"/>
          </a:xfrm>
        </p:grpSpPr>
        <p:grpSp>
          <p:nvGrpSpPr>
            <p:cNvPr id="236" name="Google Shape;236;p8"/>
            <p:cNvGrpSpPr/>
            <p:nvPr/>
          </p:nvGrpSpPr>
          <p:grpSpPr>
            <a:xfrm>
              <a:off x="816" y="1056"/>
              <a:ext cx="4560" cy="432"/>
              <a:chOff x="816" y="1056"/>
              <a:chExt cx="4560" cy="432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816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352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3840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cap="flat" cmpd="sng" w="25400">
                <a:solidFill>
                  <a:srgbClr val="9933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40" name="Google Shape;240;p8"/>
              <p:cNvCxnSpPr/>
              <p:nvPr/>
            </p:nvCxnSpPr>
            <p:spPr>
              <a:xfrm>
                <a:off x="1584" y="1248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241" name="Google Shape;241;p8"/>
              <p:cNvCxnSpPr/>
              <p:nvPr/>
            </p:nvCxnSpPr>
            <p:spPr>
              <a:xfrm>
                <a:off x="3072" y="1248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stealth"/>
              </a:ln>
            </p:spPr>
          </p:cxnSp>
          <p:cxnSp>
            <p:nvCxnSpPr>
              <p:cNvPr id="242" name="Google Shape;242;p8"/>
              <p:cNvCxnSpPr/>
              <p:nvPr/>
            </p:nvCxnSpPr>
            <p:spPr>
              <a:xfrm>
                <a:off x="4608" y="1248"/>
                <a:ext cx="768" cy="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993366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cxnSp>
            <p:nvCxnSpPr>
              <p:cNvPr id="243" name="Google Shape;243;p8"/>
              <p:cNvCxnSpPr/>
              <p:nvPr/>
            </p:nvCxnSpPr>
            <p:spPr>
              <a:xfrm>
                <a:off x="1488" y="10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8"/>
              <p:cNvCxnSpPr/>
              <p:nvPr/>
            </p:nvCxnSpPr>
            <p:spPr>
              <a:xfrm>
                <a:off x="2976" y="10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8"/>
              <p:cNvCxnSpPr/>
              <p:nvPr/>
            </p:nvCxnSpPr>
            <p:spPr>
              <a:xfrm>
                <a:off x="4464" y="10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p8"/>
              <p:cNvSpPr txBox="1"/>
              <p:nvPr/>
            </p:nvSpPr>
            <p:spPr>
              <a:xfrm>
                <a:off x="1056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247" name="Google Shape;247;p8"/>
              <p:cNvSpPr txBox="1"/>
              <p:nvPr/>
            </p:nvSpPr>
            <p:spPr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248" name="Google Shape;248;p8"/>
              <p:cNvSpPr txBox="1"/>
              <p:nvPr/>
            </p:nvSpPr>
            <p:spPr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cxnSp>
            <p:nvCxnSpPr>
              <p:cNvPr id="249" name="Google Shape;249;p8"/>
              <p:cNvCxnSpPr/>
              <p:nvPr/>
            </p:nvCxnSpPr>
            <p:spPr>
              <a:xfrm>
                <a:off x="5376" y="1248"/>
                <a:ext cx="0" cy="24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0" name="Google Shape;250;p8"/>
            <p:cNvCxnSpPr/>
            <p:nvPr/>
          </p:nvCxnSpPr>
          <p:spPr>
            <a:xfrm>
              <a:off x="5234" y="1485"/>
              <a:ext cx="242" cy="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" name="Google Shape;251;p8"/>
          <p:cNvGrpSpPr/>
          <p:nvPr/>
        </p:nvGrpSpPr>
        <p:grpSpPr>
          <a:xfrm>
            <a:off x="7620000" y="3962401"/>
            <a:ext cx="2597150" cy="684213"/>
            <a:chOff x="3840" y="2496"/>
            <a:chExt cx="1636" cy="431"/>
          </a:xfrm>
        </p:grpSpPr>
        <p:sp>
          <p:nvSpPr>
            <p:cNvPr id="252" name="Google Shape;252;p8"/>
            <p:cNvSpPr/>
            <p:nvPr/>
          </p:nvSpPr>
          <p:spPr>
            <a:xfrm>
              <a:off x="3840" y="2496"/>
              <a:ext cx="864" cy="336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rgbClr val="99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3" name="Google Shape;253;p8"/>
            <p:cNvCxnSpPr/>
            <p:nvPr/>
          </p:nvCxnSpPr>
          <p:spPr>
            <a:xfrm>
              <a:off x="4608" y="2688"/>
              <a:ext cx="768" cy="0"/>
            </a:xfrm>
            <a:prstGeom prst="straightConnector1">
              <a:avLst/>
            </a:prstGeom>
            <a:noFill/>
            <a:ln cap="flat" cmpd="sng" w="31750">
              <a:solidFill>
                <a:srgbClr val="99336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54" name="Google Shape;254;p8"/>
            <p:cNvCxnSpPr/>
            <p:nvPr/>
          </p:nvCxnSpPr>
          <p:spPr>
            <a:xfrm>
              <a:off x="4464" y="249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8"/>
            <p:cNvSpPr txBox="1"/>
            <p:nvPr/>
          </p:nvSpPr>
          <p:spPr>
            <a:xfrm>
              <a:off x="4032" y="2496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256" name="Google Shape;256;p8"/>
            <p:cNvCxnSpPr/>
            <p:nvPr/>
          </p:nvCxnSpPr>
          <p:spPr>
            <a:xfrm>
              <a:off x="5367" y="2681"/>
              <a:ext cx="0" cy="24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8"/>
            <p:cNvCxnSpPr/>
            <p:nvPr/>
          </p:nvCxnSpPr>
          <p:spPr>
            <a:xfrm>
              <a:off x="5234" y="2927"/>
              <a:ext cx="242" cy="0"/>
            </a:xfrm>
            <a:prstGeom prst="straightConnector1">
              <a:avLst/>
            </a:prstGeom>
            <a:noFill/>
            <a:ln cap="flat" cmpd="sng" w="31750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8"/>
          <p:cNvSpPr txBox="1"/>
          <p:nvPr/>
        </p:nvSpPr>
        <p:spPr>
          <a:xfrm>
            <a:off x="5029200" y="1295401"/>
            <a:ext cx="2514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to be deleted</a:t>
            </a:r>
            <a:endParaRPr/>
          </a:p>
        </p:txBody>
      </p:sp>
      <p:grpSp>
        <p:nvGrpSpPr>
          <p:cNvPr id="259" name="Google Shape;259;p8"/>
          <p:cNvGrpSpPr/>
          <p:nvPr/>
        </p:nvGrpSpPr>
        <p:grpSpPr>
          <a:xfrm>
            <a:off x="2817812" y="3136900"/>
            <a:ext cx="679994" cy="825565"/>
            <a:chOff x="1293923" y="3136900"/>
            <a:chExt cx="679797" cy="825565"/>
          </a:xfrm>
        </p:grpSpPr>
        <p:sp>
          <p:nvSpPr>
            <p:cNvPr id="260" name="Google Shape;260;p8"/>
            <p:cNvSpPr txBox="1"/>
            <p:nvPr/>
          </p:nvSpPr>
          <p:spPr>
            <a:xfrm>
              <a:off x="1293923" y="3136900"/>
              <a:ext cx="679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curr</a:t>
              </a:r>
              <a:endParaRPr/>
            </a:p>
          </p:txBody>
        </p:sp>
        <p:cxnSp>
          <p:nvCxnSpPr>
            <p:cNvPr id="261" name="Google Shape;261;p8"/>
            <p:cNvCxnSpPr>
              <a:stCxn id="260" idx="2"/>
            </p:cNvCxnSpPr>
            <p:nvPr/>
          </p:nvCxnSpPr>
          <p:spPr>
            <a:xfrm>
              <a:off x="1633822" y="3598565"/>
              <a:ext cx="42600" cy="363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62" name="Google Shape;262;p8"/>
          <p:cNvGrpSpPr/>
          <p:nvPr/>
        </p:nvGrpSpPr>
        <p:grpSpPr>
          <a:xfrm>
            <a:off x="5410199" y="2971800"/>
            <a:ext cx="662361" cy="990565"/>
            <a:chOff x="3886200" y="2971800"/>
            <a:chExt cx="661711" cy="990565"/>
          </a:xfrm>
        </p:grpSpPr>
        <p:sp>
          <p:nvSpPr>
            <p:cNvPr id="263" name="Google Shape;263;p8"/>
            <p:cNvSpPr txBox="1"/>
            <p:nvPr/>
          </p:nvSpPr>
          <p:spPr>
            <a:xfrm>
              <a:off x="3886200" y="2971800"/>
              <a:ext cx="661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tmp</a:t>
              </a:r>
              <a:endParaRPr/>
            </a:p>
          </p:txBody>
        </p:sp>
        <p:cxnSp>
          <p:nvCxnSpPr>
            <p:cNvPr id="264" name="Google Shape;264;p8"/>
            <p:cNvCxnSpPr>
              <a:stCxn id="263" idx="2"/>
            </p:cNvCxnSpPr>
            <p:nvPr/>
          </p:nvCxnSpPr>
          <p:spPr>
            <a:xfrm>
              <a:off x="4217056" y="3433465"/>
              <a:ext cx="27600" cy="52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2025-01-05T11:22:59Z</dcterms:created>
  <dc:creator>ankit gaur</dc:creator>
</cp:coreProperties>
</file>