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6" roundtripDataSignature="AMtx7mjFFYm+9xpepuWXhyBOJC1I82hP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a5fe78082_1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a5fe78082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a5fe78082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a5fe78082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a5fe78082_1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a5fe78082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a5fe78082_1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a5fe78082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a5fe78082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a5fe78082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a5fe78082_1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32a5fe78082_1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a5fe78082_1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a5fe78082_1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a5fe78082_1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a5fe78082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a5fe78082_1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2a5fe78082_1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a5fe78082_1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a5fe78082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a5fe78082_1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a5fe78082_1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2a5fe78082_1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2a5fe78082_1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a5fe78082_1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32a5fe78082_1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a5fe78082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32a5fe78082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a5fe78082_1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32a5fe78082_1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a5fe78082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32a5fe78082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2a5fe78082_1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2a5fe78082_1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a5fe78082_1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32a5fe78082_1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a5fe78082_1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a5fe78082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a5fe78082_1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2a5fe78082_1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a5fe78082_1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32a5fe78082_1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a5fe78082_1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32a5fe78082_1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a5fe78082_1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32a5fe78082_1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a5fe78082_1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32a5fe78082_1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a5fe78082_1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32a5fe78082_1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2a5fe78082_1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32a5fe78082_1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2a5fe78082_1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32a5fe78082_1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a5fe78082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32a5fe78082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a5fe78082_1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a5fe78082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2a5fe78082_1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32a5fe78082_1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a5fe78082_1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a5fe78082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a5fe78082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2a5fe78082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2a5fe78082_1_1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g32a5fe78082_1_12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9" name="Google Shape;19;g32a5fe78082_1_1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g32a5fe78082_1_1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g32a5fe78082_1_1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a5fe78082_1_8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g32a5fe78082_1_81"/>
          <p:cNvSpPr txBox="1"/>
          <p:nvPr>
            <p:ph idx="1" type="body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8" name="Google Shape;88;g32a5fe78082_1_8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g32a5fe78082_1_8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g32a5fe78082_1_8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a5fe78082_1_8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2a5fe78082_1_8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2a5fe78082_1_87"/>
          <p:cNvSpPr txBox="1"/>
          <p:nvPr>
            <p:ph type="title"/>
          </p:nvPr>
        </p:nvSpPr>
        <p:spPr>
          <a:xfrm rot="5400000">
            <a:off x="5369550" y="1483427"/>
            <a:ext cx="4320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g32a5fe78082_1_87"/>
          <p:cNvSpPr txBox="1"/>
          <p:nvPr>
            <p:ph idx="1" type="body"/>
          </p:nvPr>
        </p:nvSpPr>
        <p:spPr>
          <a:xfrm rot="5400000">
            <a:off x="1368975" y="-431174"/>
            <a:ext cx="4320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6" name="Google Shape;96;g32a5fe78082_1_8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g32a5fe78082_1_8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g32a5fe78082_1_8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a5fe78082_1_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g32a5fe78082_1_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>
              <a:spcBef>
                <a:spcPts val="900"/>
              </a:spcBef>
              <a:spcAft>
                <a:spcPts val="0"/>
              </a:spcAft>
              <a:buSzPts val="1500"/>
              <a:buChar char=" "/>
              <a:defRPr/>
            </a:lvl1pPr>
            <a:lvl2pPr indent="-317500" lvl="1" marL="914400"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298450" lvl="2" marL="137160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3pPr>
            <a:lvl4pPr indent="-298450" lvl="3" marL="182880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4pPr>
            <a:lvl5pPr indent="-298450" lvl="4" marL="228600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5pPr>
            <a:lvl6pPr indent="-298450" lvl="5" marL="274320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6pPr>
            <a:lvl7pPr indent="-298450" lvl="6" marL="320040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7pPr>
            <a:lvl8pPr indent="-298450" lvl="7" marL="365760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8pPr>
            <a:lvl9pPr indent="-298450" lvl="8" marL="4114800">
              <a:spcBef>
                <a:spcPts val="300"/>
              </a:spcBef>
              <a:spcAft>
                <a:spcPts val="300"/>
              </a:spcAft>
              <a:buSzPts val="1100"/>
              <a:buChar char="◦"/>
              <a:defRPr/>
            </a:lvl9pPr>
          </a:lstStyle>
          <a:p/>
        </p:txBody>
      </p:sp>
      <p:sp>
        <p:nvSpPr>
          <p:cNvPr id="102" name="Google Shape;102;g32a5fe78082_1_9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32a5fe78082_1_18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g32a5fe78082_1_18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32a5fe78082_1_18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g32a5fe78082_1_18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" name="Google Shape;27;g32a5fe78082_1_1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32a5fe78082_1_1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g32a5fe78082_1_1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0" name="Google Shape;30;g32a5fe78082_1_18"/>
          <p:cNvCxnSpPr/>
          <p:nvPr/>
        </p:nvCxnSpPr>
        <p:spPr>
          <a:xfrm>
            <a:off x="905743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2a5fe78082_1_2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g32a5fe78082_1_2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32a5fe78082_1_27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g32a5fe78082_1_27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g32a5fe78082_1_2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g32a5fe78082_1_2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g32a5fe78082_1_2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9" name="Google Shape;39;g32a5fe78082_1_27"/>
          <p:cNvCxnSpPr/>
          <p:nvPr/>
        </p:nvCxnSpPr>
        <p:spPr>
          <a:xfrm>
            <a:off x="905743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2a5fe78082_1_3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g32a5fe78082_1_36"/>
          <p:cNvSpPr txBox="1"/>
          <p:nvPr>
            <p:ph idx="1" type="body"/>
          </p:nvPr>
        </p:nvSpPr>
        <p:spPr>
          <a:xfrm>
            <a:off x="822958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43" name="Google Shape;43;g32a5fe78082_1_36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44" name="Google Shape;44;g32a5fe78082_1_3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g32a5fe78082_1_3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g32a5fe78082_1_3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2a5fe78082_1_4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g32a5fe78082_1_43"/>
          <p:cNvSpPr txBox="1"/>
          <p:nvPr>
            <p:ph idx="1" type="body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g32a5fe78082_1_43"/>
          <p:cNvSpPr txBox="1"/>
          <p:nvPr>
            <p:ph idx="2" type="body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51" name="Google Shape;51;g32a5fe78082_1_43"/>
          <p:cNvSpPr txBox="1"/>
          <p:nvPr>
            <p:ph idx="3" type="body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g32a5fe78082_1_43"/>
          <p:cNvSpPr txBox="1"/>
          <p:nvPr>
            <p:ph idx="4" type="body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53" name="Google Shape;53;g32a5fe78082_1_4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g32a5fe78082_1_4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g32a5fe78082_1_4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a5fe78082_1_5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g32a5fe78082_1_5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g32a5fe78082_1_5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g32a5fe78082_1_5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a5fe78082_1_5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32a5fe78082_1_5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32a5fe78082_1_5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g32a5fe78082_1_5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g32a5fe78082_1_5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a5fe78082_1_63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32a5fe78082_1_63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2a5fe78082_1_63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g32a5fe78082_1_63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2" name="Google Shape;72;g32a5fe78082_1_63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3" name="Google Shape;73;g32a5fe78082_1_63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g32a5fe78082_1_63"/>
          <p:cNvSpPr txBox="1"/>
          <p:nvPr>
            <p:ph idx="11" type="ftr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g32a5fe78082_1_6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a5fe78082_1_72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2a5fe78082_1_72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2a5fe78082_1_72"/>
          <p:cNvSpPr txBox="1"/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g32a5fe78082_1_72"/>
          <p:cNvSpPr/>
          <p:nvPr>
            <p:ph idx="2" type="pic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81" name="Google Shape;81;g32a5fe78082_1_72"/>
          <p:cNvSpPr txBox="1"/>
          <p:nvPr>
            <p:ph idx="1" type="body"/>
          </p:nvPr>
        </p:nvSpPr>
        <p:spPr>
          <a:xfrm>
            <a:off x="822960" y="4430268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2" name="Google Shape;82;g32a5fe78082_1_7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g32a5fe78082_1_7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g32a5fe78082_1_7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a5fe78082_1_1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g32a5fe78082_1_1"/>
          <p:cNvSpPr/>
          <p:nvPr/>
        </p:nvSpPr>
        <p:spPr>
          <a:xfrm>
            <a:off x="11" y="4750737"/>
            <a:ext cx="9144000" cy="4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g32a5fe78082_1_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g32a5fe78082_1_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32a5fe78082_1_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g32a5fe78082_1_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" name="Google Shape;12;g32a5fe78082_1_1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" name="Google Shape;13;g32a5fe78082_1_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16094" y="0"/>
            <a:ext cx="827907" cy="6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32a5fe78082_1_1"/>
          <p:cNvSpPr txBox="1"/>
          <p:nvPr/>
        </p:nvSpPr>
        <p:spPr>
          <a:xfrm>
            <a:off x="146963" y="4791450"/>
            <a:ext cx="3804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Based Placement </a:t>
            </a:r>
            <a:r>
              <a:rPr lang="en-GB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Preperation</a:t>
            </a:r>
            <a:r>
              <a:rPr lang="en-GB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Program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g32a5fe78082_1_1"/>
          <p:cNvSpPr txBox="1"/>
          <p:nvPr/>
        </p:nvSpPr>
        <p:spPr>
          <a:xfrm>
            <a:off x="6988650" y="4805644"/>
            <a:ext cx="177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GLA University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reate.kahoot.it/details/746cad76-c811-4e34-a7e0-591b61ae80ea" TargetMode="External"/><Relationship Id="rId4" Type="http://schemas.openxmlformats.org/officeDocument/2006/relationships/hyperlink" Target="https://create.kahoot.it/details/638f9c0f-b1a1-4127-91a3-4b475fe8f86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a5fe78082_1_99"/>
          <p:cNvSpPr txBox="1"/>
          <p:nvPr>
            <p:ph type="ctrTitle"/>
          </p:nvPr>
        </p:nvSpPr>
        <p:spPr>
          <a:xfrm>
            <a:off x="617220" y="426910"/>
            <a:ext cx="5658000" cy="2005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</a:t>
            </a:r>
            <a:endParaRPr/>
          </a:p>
        </p:txBody>
      </p:sp>
      <p:sp>
        <p:nvSpPr>
          <p:cNvPr id="108" name="Google Shape;108;g32a5fe78082_1_99"/>
          <p:cNvSpPr txBox="1"/>
          <p:nvPr>
            <p:ph idx="1" type="subTitle"/>
          </p:nvPr>
        </p:nvSpPr>
        <p:spPr>
          <a:xfrm>
            <a:off x="618779" y="2506287"/>
            <a:ext cx="5658000" cy="64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-GB" sz="2000"/>
              <a:t>Task Based Placement Preparation Program(TBPPP)</a:t>
            </a:r>
            <a:br>
              <a:rPr lang="en-GB" sz="2000"/>
            </a:br>
            <a:r>
              <a:rPr lang="en-GB" sz="2000"/>
              <a:t>GLA University, Mathura</a:t>
            </a:r>
            <a:endParaRPr sz="2000"/>
          </a:p>
        </p:txBody>
      </p:sp>
      <p:pic>
        <p:nvPicPr>
          <p:cNvPr id="109" name="Google Shape;109;g32a5fe78082_1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a5fe78082_1_33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Growth of Functions</a:t>
            </a:r>
            <a:endParaRPr/>
          </a:p>
        </p:txBody>
      </p:sp>
      <p:sp>
        <p:nvSpPr>
          <p:cNvPr id="167" name="Google Shape;167;g32a5fe78082_1_339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 "/>
            </a:pPr>
            <a:r>
              <a:rPr lang="en-GB"/>
              <a:t> If f(x) is faster growing than g(x), then f(x) always eventually becomes larger than g(x) in the limit (for large enough values of x).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g32a5fe78082_1_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000" y="2128150"/>
            <a:ext cx="2602300" cy="22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19"/>
              <a:buNone/>
            </a:pPr>
            <a:r>
              <a:rPr lang="en-GB"/>
              <a:t>Analysis of an algorithm is done based on three cases:</a:t>
            </a:r>
            <a:endParaRPr/>
          </a:p>
        </p:txBody>
      </p:sp>
      <p:sp>
        <p:nvSpPr>
          <p:cNvPr id="174" name="Google Shape;174;p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 sz="2000">
                <a:solidFill>
                  <a:schemeClr val="dk1"/>
                </a:solidFill>
              </a:rPr>
              <a:t>Best Case (Omega Notation (Ω))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 sz="2000">
                <a:solidFill>
                  <a:schemeClr val="dk1"/>
                </a:solidFill>
              </a:rPr>
              <a:t>Average Case (Theta Notation (Θ))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 sz="2000">
                <a:solidFill>
                  <a:schemeClr val="dk1"/>
                </a:solidFill>
              </a:rPr>
              <a:t>Worst Case (O Notation(O))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/>
              <a:t>Omega Notation(Lower Bound)</a:t>
            </a:r>
            <a:endParaRPr/>
          </a:p>
        </p:txBody>
      </p:sp>
      <p:sp>
        <p:nvSpPr>
          <p:cNvPr id="180" name="Google Shape;180;p7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f(n) = Ω(g(n)), If there are positive constants n0 and c such that, to the right of n0 the f(n) always lies on or above c*g(n).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f(n) &gt;= c.(g(n)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1" name="Google Shape;1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988" y="2173100"/>
            <a:ext cx="3699725" cy="23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a5fe78082_1_36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Omega example, Graphically </a:t>
            </a:r>
            <a:endParaRPr/>
          </a:p>
        </p:txBody>
      </p:sp>
      <p:sp>
        <p:nvSpPr>
          <p:cNvPr id="187" name="Google Shape;187;g32a5fe78082_1_360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g32a5fe78082_1_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825" y="1457650"/>
            <a:ext cx="4163799" cy="238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32a5fe78082_1_360"/>
          <p:cNvSpPr txBox="1"/>
          <p:nvPr/>
        </p:nvSpPr>
        <p:spPr>
          <a:xfrm>
            <a:off x="914400" y="1457650"/>
            <a:ext cx="2890200" cy="28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When we say that the </a:t>
            </a:r>
            <a:r>
              <a:rPr b="1" lang="en-GB" sz="15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4n-3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function is 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Ω(</a:t>
            </a:r>
            <a:r>
              <a:rPr b="1" lang="en-GB" sz="1500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(read “is omega of n”), we are saying that the asymptotic behavior of a linear function 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 equal to or less than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its own.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That is to say: the </a:t>
            </a:r>
            <a:r>
              <a:rPr b="1" lang="en-GB" sz="15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4n-3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function 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will never have a growth behavior inferior to that of a function with linear behavior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32a5fe78082_1_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525" y="870750"/>
            <a:ext cx="5623549" cy="314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32a5fe78082_1_369"/>
          <p:cNvSpPr txBox="1"/>
          <p:nvPr/>
        </p:nvSpPr>
        <p:spPr>
          <a:xfrm>
            <a:off x="244925" y="870850"/>
            <a:ext cx="28248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4n-3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Ω(</a:t>
            </a:r>
            <a:r>
              <a:rPr b="1" lang="en-GB" sz="1600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as the function </a:t>
            </a:r>
            <a:r>
              <a:rPr b="1" lang="en-GB" sz="16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4n-3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will never show a growth behavior that is surpassed by a constant behavior.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Thus,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Ω(</a:t>
            </a:r>
            <a:r>
              <a:rPr b="1" lang="en-GB" sz="1600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also presents itself as a lower asymptotic limit:</a:t>
            </a:r>
            <a:endParaRPr sz="1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a5fe78082_1_37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2a5fe78082_1_376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2a5fe78082_1_376"/>
          <p:cNvSpPr txBox="1"/>
          <p:nvPr/>
        </p:nvSpPr>
        <p:spPr>
          <a:xfrm>
            <a:off x="963375" y="1540325"/>
            <a:ext cx="2857500" cy="27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4n-3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Ω(</a:t>
            </a:r>
            <a:r>
              <a:rPr b="1" lang="en-GB" sz="1600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30000" lang="en-GB" sz="1600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as the function </a:t>
            </a:r>
            <a:r>
              <a:rPr b="1" lang="en-GB" sz="16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4n-3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will never grow to the point of overcoming quadratic behavior.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this way,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Ω(</a:t>
            </a:r>
            <a:r>
              <a:rPr b="1" lang="en-GB" sz="1600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30000" lang="en-GB" sz="1600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 not presented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as an lower asymptotic limit: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g32a5fe78082_1_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425" y="1540325"/>
            <a:ext cx="4451200" cy="251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a5fe78082_1_38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/>
              <a:t>Big-O Notation(Upper Bound)</a:t>
            </a:r>
            <a:endParaRPr/>
          </a:p>
        </p:txBody>
      </p:sp>
      <p:sp>
        <p:nvSpPr>
          <p:cNvPr id="209" name="Google Shape;209;g32a5fe78082_1_38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f(n) = O(g(n)), If there are positive constants n0 and c such that, to the right of n0 the f(n) always lies on or below c*g(n).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f(n) &lt;= c*(g(n))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0" name="Google Shape;210;g32a5fe78082_1_3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0125" y="2063663"/>
            <a:ext cx="28575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a5fe78082_1_39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Big-O example, graphically</a:t>
            </a:r>
            <a:endParaRPr/>
          </a:p>
        </p:txBody>
      </p:sp>
      <p:sp>
        <p:nvSpPr>
          <p:cNvPr id="216" name="Google Shape;216;g32a5fe78082_1_391"/>
          <p:cNvSpPr txBox="1"/>
          <p:nvPr/>
        </p:nvSpPr>
        <p:spPr>
          <a:xfrm>
            <a:off x="669475" y="1426025"/>
            <a:ext cx="3086100" cy="3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When we say that the linear function </a:t>
            </a:r>
            <a:r>
              <a:rPr b="1" lang="en-GB" sz="16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4n+1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O(</a:t>
            </a:r>
            <a:r>
              <a:rPr b="1" lang="en-GB" sz="1600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we are saying that: “the asymptotic behavior of a linear function is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equal to or greater than its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“.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It means to say: the function </a:t>
            </a:r>
            <a:r>
              <a:rPr b="1" lang="en-GB" sz="16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4n+1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will never grow to the point of surpassing the linear behavior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32a5fe78082_1_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675" y="1426027"/>
            <a:ext cx="5083623" cy="2813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a5fe78082_1_40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Big-O example, graphically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2a5fe78082_1_400"/>
          <p:cNvSpPr txBox="1"/>
          <p:nvPr>
            <p:ph idx="1" type="body"/>
          </p:nvPr>
        </p:nvSpPr>
        <p:spPr>
          <a:xfrm>
            <a:off x="822956" y="1384300"/>
            <a:ext cx="28674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Likewise, it is also correct to state that the linear function </a:t>
            </a:r>
            <a:r>
              <a:rPr b="1" lang="en-GB" sz="1400">
                <a:solidFill>
                  <a:srgbClr val="FF0000"/>
                </a:solidFill>
                <a:highlight>
                  <a:srgbClr val="FFFFFF"/>
                </a:highlight>
              </a:rPr>
              <a:t>4n+1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is 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</a:rPr>
              <a:t>O(</a:t>
            </a:r>
            <a:r>
              <a:rPr b="1" lang="en-GB" sz="1400">
                <a:solidFill>
                  <a:srgbClr val="0070C0"/>
                </a:solidFill>
                <a:highlight>
                  <a:srgbClr val="FFFFFF"/>
                </a:highlight>
              </a:rPr>
              <a:t>n</a:t>
            </a:r>
            <a:r>
              <a:rPr b="1" baseline="30000" lang="en-GB" sz="1400">
                <a:solidFill>
                  <a:srgbClr val="0070C0"/>
                </a:solidFill>
                <a:highlight>
                  <a:srgbClr val="FFFFFF"/>
                </a:highlight>
              </a:rPr>
              <a:t>2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, as the function </a:t>
            </a:r>
            <a:r>
              <a:rPr b="1" lang="en-GB" sz="1400">
                <a:solidFill>
                  <a:srgbClr val="FF0000"/>
                </a:solidFill>
                <a:highlight>
                  <a:srgbClr val="FFFFFF"/>
                </a:highlight>
              </a:rPr>
              <a:t>4n+1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will never grow to the point of surpassing the quadratic behavior.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Therefore, 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</a:rPr>
              <a:t>O(</a:t>
            </a:r>
            <a:r>
              <a:rPr b="1" lang="en-GB" sz="1400">
                <a:solidFill>
                  <a:srgbClr val="0070C0"/>
                </a:solidFill>
                <a:highlight>
                  <a:srgbClr val="FFFFFF"/>
                </a:highlight>
              </a:rPr>
              <a:t>n</a:t>
            </a:r>
            <a:r>
              <a:rPr b="1" baseline="30000" lang="en-GB" sz="1400">
                <a:solidFill>
                  <a:srgbClr val="0070C0"/>
                </a:solidFill>
                <a:highlight>
                  <a:srgbClr val="FFFFFF"/>
                </a:highlight>
              </a:rPr>
              <a:t>2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also presents itself as an upper asymptotic limit:</a:t>
            </a:r>
            <a:endParaRPr sz="1400"/>
          </a:p>
        </p:txBody>
      </p:sp>
      <p:pic>
        <p:nvPicPr>
          <p:cNvPr id="224" name="Google Shape;224;g32a5fe78082_1_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756" y="1455452"/>
            <a:ext cx="5148845" cy="2850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a5fe78082_1_40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Big-O example, graphically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2a5fe78082_1_407"/>
          <p:cNvSpPr txBox="1"/>
          <p:nvPr>
            <p:ph idx="1" type="body"/>
          </p:nvPr>
        </p:nvSpPr>
        <p:spPr>
          <a:xfrm>
            <a:off x="822956" y="1384300"/>
            <a:ext cx="28674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On the other hand,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</a:rPr>
              <a:t>it would be wrong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to say that the linear function </a:t>
            </a:r>
            <a:r>
              <a:rPr b="1" lang="en-GB" sz="1600">
                <a:solidFill>
                  <a:srgbClr val="FF0000"/>
                </a:solidFill>
                <a:highlight>
                  <a:srgbClr val="FFFFFF"/>
                </a:highlight>
              </a:rPr>
              <a:t>4n+1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is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</a:rPr>
              <a:t>O(</a:t>
            </a:r>
            <a:r>
              <a:rPr b="1" lang="en-GB" sz="1600">
                <a:solidFill>
                  <a:srgbClr val="0070C0"/>
                </a:solidFill>
                <a:highlight>
                  <a:srgbClr val="FFFFFF"/>
                </a:highlight>
              </a:rPr>
              <a:t>1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, because the function </a:t>
            </a:r>
            <a:r>
              <a:rPr b="1" lang="en-GB" sz="1600">
                <a:solidFill>
                  <a:srgbClr val="FF0000"/>
                </a:solidFill>
                <a:highlight>
                  <a:srgbClr val="FFFFFF"/>
                </a:highlight>
              </a:rPr>
              <a:t>4n+1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will always grow to the point where it exceeds the constant behavior.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In this way,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</a:rPr>
              <a:t>O(</a:t>
            </a:r>
            <a:r>
              <a:rPr b="1" lang="en-GB" sz="1600">
                <a:solidFill>
                  <a:srgbClr val="0070C0"/>
                </a:solidFill>
                <a:highlight>
                  <a:srgbClr val="FFFFFF"/>
                </a:highlight>
              </a:rPr>
              <a:t>1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</a:rPr>
              <a:t>) does not present itself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as an asymptotic upper bound:</a:t>
            </a:r>
            <a:endParaRPr sz="1600"/>
          </a:p>
        </p:txBody>
      </p:sp>
      <p:pic>
        <p:nvPicPr>
          <p:cNvPr id="231" name="Google Shape;231;g32a5fe78082_1_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756" y="1455452"/>
            <a:ext cx="5148844" cy="3050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a5fe78082_1_10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 covered this week</a:t>
            </a:r>
            <a:endParaRPr/>
          </a:p>
        </p:txBody>
      </p:sp>
      <p:sp>
        <p:nvSpPr>
          <p:cNvPr id="115" name="Google Shape;115;g32a5fe78082_1_10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68575" lIns="68575" spcFirstLastPara="1" rIns="68575" wrap="square" tIns="171450">
            <a:normAutofit/>
          </a:bodyPr>
          <a:lstStyle/>
          <a:p>
            <a:pPr indent="-273050" lvl="0" marL="342900" rtl="0" algn="l">
              <a:spcBef>
                <a:spcPts val="90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Understanding time and space complexity (Big O notation).</a:t>
            </a:r>
            <a:endParaRPr sz="1700"/>
          </a:p>
          <a:p>
            <a:pPr indent="0" lvl="0" marL="6858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73050" lvl="0" marL="342900" rtl="0" algn="l">
              <a:spcBef>
                <a:spcPts val="90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Recurrence Relations</a:t>
            </a:r>
            <a:endParaRPr sz="1700"/>
          </a:p>
          <a:p>
            <a:pPr indent="0" lvl="0" marL="6858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/>
              <a:t>Theta Notation</a:t>
            </a:r>
            <a:endParaRPr/>
          </a:p>
        </p:txBody>
      </p:sp>
      <p:sp>
        <p:nvSpPr>
          <p:cNvPr id="237" name="Google Shape;237;p8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f(n) = Θ(g(n)), If there are positive constants n0 and c such that, to the right of n0 the f(n) always lies on or above c1*g(n) and below c2*g(n)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c1*g(n) &lt;= f(n) &lt;= c2*g(n)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8" name="Google Shape;2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9925" y="2120538"/>
            <a:ext cx="28575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a5fe78082_1_41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Theta example, graphically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2a5fe78082_1_418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First, we have to: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-GB">
                <a:solidFill>
                  <a:srgbClr val="40A852"/>
                </a:solidFill>
              </a:rPr>
              <a:t>f(n)</a:t>
            </a:r>
            <a:r>
              <a:rPr lang="en-GB">
                <a:solidFill>
                  <a:schemeClr val="dk1"/>
                </a:solidFill>
              </a:rPr>
              <a:t> = </a:t>
            </a:r>
            <a:r>
              <a:rPr b="1" lang="en-GB">
                <a:solidFill>
                  <a:srgbClr val="FF0000"/>
                </a:solidFill>
              </a:rPr>
              <a:t>4n+1</a:t>
            </a:r>
            <a:endParaRPr b="1">
              <a:solidFill>
                <a:srgbClr val="FF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-GB">
                <a:solidFill>
                  <a:srgbClr val="E5A009"/>
                </a:solidFill>
              </a:rPr>
              <a:t>g(n)</a:t>
            </a:r>
            <a:r>
              <a:rPr lang="en-GB">
                <a:solidFill>
                  <a:schemeClr val="dk1"/>
                </a:solidFill>
              </a:rPr>
              <a:t> = </a:t>
            </a:r>
            <a:r>
              <a:rPr b="1" lang="en-GB">
                <a:solidFill>
                  <a:srgbClr val="0070C0"/>
                </a:solidFill>
              </a:rPr>
              <a:t>n</a:t>
            </a:r>
            <a:endParaRPr b="1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This holds true </a:t>
            </a:r>
            <a:r>
              <a:rPr b="1" lang="en-GB">
                <a:solidFill>
                  <a:srgbClr val="FF0000"/>
                </a:solidFill>
                <a:highlight>
                  <a:srgbClr val="FFFFFF"/>
                </a:highlight>
              </a:rPr>
              <a:t>4n+1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</a:rPr>
              <a:t>Θ(</a:t>
            </a:r>
            <a:r>
              <a:rPr b="1" lang="en-GB">
                <a:solidFill>
                  <a:srgbClr val="0070C0"/>
                </a:solidFill>
                <a:highlight>
                  <a:srgbClr val="FFFFFF"/>
                </a:highlight>
              </a:rPr>
              <a:t>n</a:t>
            </a: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</a:rPr>
              <a:t>)!!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b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</a:br>
            <a:b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>
                <a:solidFill>
                  <a:schemeClr val="dk1"/>
                </a:solidFill>
              </a:rPr>
              <a:t>So, for this problem, we need to show that: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-GB">
                <a:solidFill>
                  <a:srgbClr val="5555AA"/>
                </a:solidFill>
              </a:rPr>
              <a:t>c</a:t>
            </a:r>
            <a:r>
              <a:rPr b="1" baseline="-25000" lang="en-GB">
                <a:solidFill>
                  <a:srgbClr val="5555AA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.</a:t>
            </a:r>
            <a:r>
              <a:rPr b="1" lang="en-GB">
                <a:solidFill>
                  <a:srgbClr val="0070C0"/>
                </a:solidFill>
              </a:rPr>
              <a:t>n</a:t>
            </a:r>
            <a:r>
              <a:rPr lang="en-GB">
                <a:solidFill>
                  <a:schemeClr val="dk1"/>
                </a:solidFill>
              </a:rPr>
              <a:t> ≤ </a:t>
            </a:r>
            <a:r>
              <a:rPr b="1" lang="en-GB">
                <a:solidFill>
                  <a:srgbClr val="FF0000"/>
                </a:solidFill>
              </a:rPr>
              <a:t>4n+1</a:t>
            </a:r>
            <a:r>
              <a:rPr lang="en-GB">
                <a:solidFill>
                  <a:schemeClr val="dk1"/>
                </a:solidFill>
              </a:rPr>
              <a:t> ≤ </a:t>
            </a:r>
            <a:r>
              <a:rPr b="1" lang="en-GB">
                <a:solidFill>
                  <a:srgbClr val="F300AD"/>
                </a:solidFill>
              </a:rPr>
              <a:t>c</a:t>
            </a:r>
            <a:r>
              <a:rPr b="1" baseline="-25000" lang="en-GB">
                <a:solidFill>
                  <a:srgbClr val="F300AD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.</a:t>
            </a:r>
            <a:r>
              <a:rPr b="1" lang="en-GB">
                <a:solidFill>
                  <a:srgbClr val="0070C0"/>
                </a:solidFill>
              </a:rPr>
              <a:t>n</a:t>
            </a:r>
            <a:r>
              <a:rPr lang="en-GB">
                <a:solidFill>
                  <a:schemeClr val="dk1"/>
                </a:solidFill>
              </a:rPr>
              <a:t> for all </a:t>
            </a:r>
            <a:r>
              <a:rPr b="1" lang="en-GB">
                <a:solidFill>
                  <a:schemeClr val="dk1"/>
                </a:solidFill>
              </a:rPr>
              <a:t>n</a:t>
            </a:r>
            <a:r>
              <a:rPr lang="en-GB">
                <a:solidFill>
                  <a:schemeClr val="dk1"/>
                </a:solidFill>
              </a:rPr>
              <a:t> ≥ </a:t>
            </a:r>
            <a:r>
              <a:rPr b="1" lang="en-GB">
                <a:solidFill>
                  <a:srgbClr val="AA5555"/>
                </a:solidFill>
              </a:rPr>
              <a:t>n</a:t>
            </a:r>
            <a:r>
              <a:rPr b="1" baseline="-25000" lang="en-GB">
                <a:solidFill>
                  <a:srgbClr val="AA5555"/>
                </a:solidFill>
              </a:rPr>
              <a:t>0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45" name="Google Shape;245;g32a5fe78082_1_4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756" y="1455452"/>
            <a:ext cx="5148844" cy="3160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/>
              <a:t>What does ‘Space Complexity’ mean?</a:t>
            </a:r>
            <a:endParaRPr/>
          </a:p>
        </p:txBody>
      </p:sp>
      <p:sp>
        <p:nvSpPr>
          <p:cNvPr id="251" name="Google Shape;251;p1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Auxiliary Space is the extra space or temporary space used by an algorithm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space Complexity of an algorithm is the total space taken by the algorithm with respect to the input size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Space complexity includes both Auxiliary space and space used by input.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2a5fe78082_1_429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Recurrence Relations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a5fe78082_1_4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/>
              <a:t>What is Recurrence Relations?</a:t>
            </a:r>
            <a:endParaRPr/>
          </a:p>
        </p:txBody>
      </p:sp>
      <p:sp>
        <p:nvSpPr>
          <p:cNvPr id="262" name="Google Shape;262;g32a5fe78082_1_43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recurrence relation is a mathematical expression that defines a sequence in terms of its previous terms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context of algorithmic analysis, it is often used to model the time complexity of recursive algorithms.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a5fe78082_1_43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/>
              <a:t>What is Linear Recurrence Relation?</a:t>
            </a:r>
            <a:endParaRPr/>
          </a:p>
        </p:txBody>
      </p:sp>
      <p:sp>
        <p:nvSpPr>
          <p:cNvPr id="268" name="Google Shape;268;g32a5fe78082_1_438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In a linear recurrence relation, each term in the sequence is a linear combination of previous terms.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General form: where, c1, c2, …, ck are constants and F(n) is a function.</a:t>
            </a:r>
            <a:endParaRPr/>
          </a:p>
        </p:txBody>
      </p:sp>
      <p:pic>
        <p:nvPicPr>
          <p:cNvPr id="269" name="Google Shape;269;g32a5fe78082_1_4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625" y="3149471"/>
            <a:ext cx="4703925" cy="3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2a5fe78082_1_44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/>
              <a:t>How to Solve Recurrence Relations?</a:t>
            </a:r>
            <a:endParaRPr/>
          </a:p>
        </p:txBody>
      </p:sp>
      <p:sp>
        <p:nvSpPr>
          <p:cNvPr id="275" name="Google Shape;275;g32a5fe78082_1_44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Substitution Method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Recurrence Tree Method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Master Method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a5fe78082_1_44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Substitution method</a:t>
            </a:r>
            <a:endParaRPr/>
          </a:p>
        </p:txBody>
      </p:sp>
      <p:sp>
        <p:nvSpPr>
          <p:cNvPr id="281" name="Google Shape;281;g32a5fe78082_1_449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T(n) = T(n-1) + n for n &gt; 0 and T(0) =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T(n) = T(n-1) + 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= T(n-2) + (n-1) + 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= T(n-3) + n-2  +  n - 1 + n + 1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= T(n-4) + n-3 + n-2 + n-1 + n + 1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	| |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= T(n-k) + (n-(k-1))….. (n-1) + 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a5fe78082_1_54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32a5fe78082_1_546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T(n-k) + (n-(k-1))….. (n-1) + 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Substituting k = n, we get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/>
              <a:t>T(n) = T(0) + 1 + 2+….. +n = n(n+1)/2 = O(n^2)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a5fe78082_1_45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/>
              <a:t>Example 2</a:t>
            </a:r>
            <a:endParaRPr/>
          </a:p>
        </p:txBody>
      </p:sp>
      <p:sp>
        <p:nvSpPr>
          <p:cNvPr id="293" name="Google Shape;293;g32a5fe78082_1_45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T(n) = T(n/2) + 1 where T(n) is the time required for binary search in an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array of size 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282829"/>
                </a:solidFill>
                <a:highlight>
                  <a:srgbClr val="FFFFFF"/>
                </a:highlight>
              </a:rPr>
              <a:t>0st step=&gt; T(n)=T(n/2) + 1</a:t>
            </a:r>
            <a:endParaRPr sz="140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282829"/>
                </a:solidFill>
                <a:highlight>
                  <a:srgbClr val="FFFFFF"/>
                </a:highlight>
              </a:rPr>
              <a:t>1nd step=&gt; T(n)=T(n/4) + 1 + 1    [ T(n/4)= T(n/2^2)  ]</a:t>
            </a:r>
            <a:endParaRPr sz="140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282829"/>
                </a:solidFill>
                <a:highlight>
                  <a:srgbClr val="FFFFFF"/>
                </a:highlight>
              </a:rPr>
              <a:t>2rd step=&gt; T(n)=T(n/8 ) + 1  + 1 + 1   [ T(n/8)= T(n/2^3) ]</a:t>
            </a:r>
            <a:endParaRPr sz="140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282829"/>
                </a:solidFill>
                <a:highlight>
                  <a:srgbClr val="FFFFFF"/>
                </a:highlight>
              </a:rPr>
              <a:t>3th </a:t>
            </a:r>
            <a:r>
              <a:rPr lang="en-GB" sz="1400">
                <a:solidFill>
                  <a:srgbClr val="282829"/>
                </a:solidFill>
                <a:highlight>
                  <a:srgbClr val="FFFFFF"/>
                </a:highlight>
              </a:rPr>
              <a:t> step=&gt; T(n)=T(n/16 ) + 1  + 1 + 1   [ T(n/16)= T(n/2^4) ]</a:t>
            </a:r>
            <a:endParaRPr sz="140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1400"/>
              <a:t>		| | |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a5fe78082_1_23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Significance and Applications</a:t>
            </a:r>
            <a:endParaRPr/>
          </a:p>
        </p:txBody>
      </p:sp>
      <p:sp>
        <p:nvSpPr>
          <p:cNvPr id="121" name="Google Shape;121;g32a5fe78082_1_23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Real-Life Applications of Asymptotic Analysis and Recurrence Relations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Design and Optimization</a:t>
            </a:r>
            <a:b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time and space complexity to ensure efficient performance.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 recursive algorithms using recurrence relations.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and System Efficiency</a:t>
            </a:r>
            <a:b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server response times for scalable system design.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 data packet routing in communication networks.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and Forecasting</a:t>
            </a:r>
            <a:b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iterative models in machine learning and AI.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 future trends in finance and resource allocation.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22" name="Google Shape;122;g32a5fe78082_1_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056" y="1454942"/>
            <a:ext cx="2102307" cy="1402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32a5fe78082_1_231"/>
          <p:cNvPicPr preferRelativeResize="0"/>
          <p:nvPr/>
        </p:nvPicPr>
        <p:blipFill rotWithShape="1">
          <a:blip r:embed="rId4">
            <a:alphaModFix/>
          </a:blip>
          <a:srcRect b="12489" l="0" r="0" t="-12490"/>
          <a:stretch/>
        </p:blipFill>
        <p:spPr>
          <a:xfrm>
            <a:off x="6332934" y="2857172"/>
            <a:ext cx="1964531" cy="130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a5fe78082_1_55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Contd.</a:t>
            </a:r>
            <a:endParaRPr/>
          </a:p>
        </p:txBody>
      </p:sp>
      <p:sp>
        <p:nvSpPr>
          <p:cNvPr id="299" name="Google Shape;299;g32a5fe78082_1_55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82829"/>
                </a:solidFill>
                <a:highlight>
                  <a:srgbClr val="FFFFFF"/>
                </a:highlight>
              </a:rPr>
              <a:t>kth step=&gt; T(n/2^k)=T(n/2^k-1) + 1*(k times)</a:t>
            </a:r>
            <a:endParaRPr sz="160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282829"/>
                </a:solidFill>
                <a:highlight>
                  <a:srgbClr val="FFFFFF"/>
                </a:highlight>
              </a:rPr>
              <a:t> n=2^k</a:t>
            </a:r>
            <a:endParaRPr sz="160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282829"/>
                </a:solidFill>
                <a:highlight>
                  <a:srgbClr val="FFFFFF"/>
                </a:highlight>
              </a:rPr>
              <a:t>=&gt; log n=k [taken log(base 2) on both sides ]</a:t>
            </a:r>
            <a:endParaRPr sz="160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82829"/>
                </a:solidFill>
                <a:highlight>
                  <a:srgbClr val="FFFFFF"/>
                </a:highlight>
              </a:rPr>
              <a:t>T(n) = T(1) + 1 + 1 + 1 + 1  … log n times</a:t>
            </a:r>
            <a:endParaRPr sz="160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82829"/>
                </a:solidFill>
                <a:highlight>
                  <a:srgbClr val="FFFFFF"/>
                </a:highlight>
              </a:rPr>
              <a:t>T(n) = T(1) + log n</a:t>
            </a:r>
            <a:endParaRPr sz="160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-GB" sz="1600">
                <a:solidFill>
                  <a:srgbClr val="282829"/>
                </a:solidFill>
                <a:highlight>
                  <a:srgbClr val="FFFFFF"/>
                </a:highlight>
              </a:rPr>
              <a:t>T(n) = O(log n) </a:t>
            </a:r>
            <a:endParaRPr sz="1600">
              <a:solidFill>
                <a:srgbClr val="2828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a5fe78082_1_45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/>
              <a:t>2. Recurrence Tree Method</a:t>
            </a:r>
            <a:endParaRPr/>
          </a:p>
        </p:txBody>
      </p:sp>
      <p:sp>
        <p:nvSpPr>
          <p:cNvPr id="305" name="Google Shape;305;g32a5fe78082_1_459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In this method, we draw a recurrence tree and calculate the time taken by every level of the tree.  Finally, we sum the work done at all levels.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For example, consider the recurrence relation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T(n) = T(n/4) + T(n/2) + c(n^2)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2a5fe78082_1_46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	     c(n^2)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/      \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 T(n/4)     T(n/2)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If we further break down the expression T(n/4) and T(n/2),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we get the following recursion tree.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1" name="Google Shape;311;g32a5fe78082_1_46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2a5fe78082_1_468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  c(n^2)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/             \ 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c(n^2)/16          c(n^2)/4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/         \            /         \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T(n/16)  T(n/8)  T(n/8)    T(n/4)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7" name="Google Shape;317;g32a5fe78082_1_46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2a5fe78082_1_472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Breaking down further gives us following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      c(n^2)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  /                \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c(n^2)/16              c(n^2)/4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/          \                 /          \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c(n^2)/256  c(n^2)/64  c(n^2)/64   c(n^2)/16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 /    \            /    \      /    \        /    \  </a:t>
            </a:r>
            <a:endParaRPr/>
          </a:p>
        </p:txBody>
      </p:sp>
      <p:sp>
        <p:nvSpPr>
          <p:cNvPr id="323" name="Google Shape;323;g32a5fe78082_1_47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a5fe78082_1_476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know the value of T(n), we need to calculate the sum of tree nodes level by level. If we sum the above tree level by level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get the following series T(n)  = c(n^2 + 5(n^2)/16 + 25(n^2)/256) + ….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above series is a geometrical progression with a ratio of 5/16.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get an upper bound, we can sum the infinite series. We get the sum as (n^2)/(1 – 5/16) which is O(n^2)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9" name="Google Shape;329;g32a5fe78082_1_47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2a5fe78082_1_48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/>
              <a:t>Master Method</a:t>
            </a:r>
            <a:endParaRPr/>
          </a:p>
        </p:txBody>
      </p:sp>
      <p:sp>
        <p:nvSpPr>
          <p:cNvPr id="335" name="Google Shape;335;g32a5fe78082_1_480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where n = size of the problem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 = number of subproblems in the recursion and a &gt;= 1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n/b = size of each subproblem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 &gt; 1, k &gt;= 0 and p is a real number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36" name="Google Shape;336;g32a5fe78082_1_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513" y="2985363"/>
            <a:ext cx="52482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2a5fe78082_1_486"/>
          <p:cNvSpPr txBox="1"/>
          <p:nvPr>
            <p:ph idx="4294967295" type="body"/>
          </p:nvPr>
        </p:nvSpPr>
        <p:spPr>
          <a:xfrm>
            <a:off x="311700" y="331725"/>
            <a:ext cx="8520600" cy="4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Then,</a:t>
            </a:r>
            <a:endParaRPr/>
          </a:p>
        </p:txBody>
      </p:sp>
      <p:pic>
        <p:nvPicPr>
          <p:cNvPr id="342" name="Google Shape;342;g32a5fe78082_1_4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7" y="815738"/>
            <a:ext cx="4249925" cy="32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2a5fe78082_1_49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/>
              <a:t>Example 1</a:t>
            </a:r>
            <a:endParaRPr/>
          </a:p>
        </p:txBody>
      </p:sp>
      <p:sp>
        <p:nvSpPr>
          <p:cNvPr id="348" name="Google Shape;348;g32a5fe78082_1_49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T(n) = T(n/2) + O(1)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 = 1, b = 2, k = 0 and p = 0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</a:t>
            </a:r>
            <a:r>
              <a:rPr baseline="30000" lang="en-GB"/>
              <a:t>k</a:t>
            </a:r>
            <a:r>
              <a:rPr lang="en-GB"/>
              <a:t> = 1. So, a = b</a:t>
            </a:r>
            <a:r>
              <a:rPr baseline="30000" lang="en-GB"/>
              <a:t>k</a:t>
            </a:r>
            <a:r>
              <a:rPr lang="en-GB"/>
              <a:t> and p &gt; -1 [Case 2.(a)]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T(n) = θ(n</a:t>
            </a:r>
            <a:r>
              <a:rPr baseline="30000" lang="en-GB"/>
              <a:t>log</a:t>
            </a:r>
            <a:r>
              <a:rPr baseline="-25000" lang="en-GB"/>
              <a:t>b</a:t>
            </a:r>
            <a:r>
              <a:rPr baseline="30000" lang="en-GB"/>
              <a:t>a</a:t>
            </a:r>
            <a:r>
              <a:rPr lang="en-GB"/>
              <a:t> log</a:t>
            </a:r>
            <a:r>
              <a:rPr baseline="30000" lang="en-GB"/>
              <a:t>p+1</a:t>
            </a:r>
            <a:r>
              <a:rPr lang="en-GB"/>
              <a:t>n)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T(n) = θ(logn)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/>
              <a:t>Gate Questions</a:t>
            </a:r>
            <a:endParaRPr/>
          </a:p>
        </p:txBody>
      </p:sp>
      <p:sp>
        <p:nvSpPr>
          <p:cNvPr id="354" name="Google Shape;354;p12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https://practicepaper.in/gate-cse/asymptotic-notation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a5fe78082_1_11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Placement Insights and Interview Relevance</a:t>
            </a:r>
            <a:endParaRPr/>
          </a:p>
        </p:txBody>
      </p:sp>
      <p:sp>
        <p:nvSpPr>
          <p:cNvPr id="129" name="Google Shape;129;g32a5fe78082_1_116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g32a5fe78082_1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075" y="1384300"/>
            <a:ext cx="7102926" cy="308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2a5fe78082_1_49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/>
              <a:t>Practice </a:t>
            </a:r>
            <a:endParaRPr/>
          </a:p>
        </p:txBody>
      </p:sp>
      <p:sp>
        <p:nvSpPr>
          <p:cNvPr id="360" name="Google Shape;360;g32a5fe78082_1_496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https://www.geeksforgeeks.org/recurrence-relations-notes-for-gate-exam/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a5fe78082_1_12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Interactive Quiz and Knowledge Check</a:t>
            </a:r>
            <a:endParaRPr/>
          </a:p>
        </p:txBody>
      </p:sp>
      <p:sp>
        <p:nvSpPr>
          <p:cNvPr id="136" name="Google Shape;136;g32a5fe78082_1_122">
            <a:hlinkClick r:id="rId3"/>
          </p:cNvPr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-GB" sz="3000" u="sng">
                <a:solidFill>
                  <a:schemeClr val="hlink"/>
                </a:solidFill>
                <a:hlinkClick r:id="rId4"/>
              </a:rPr>
              <a:t>Algorithm test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a5fe78082_1_225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Asymptotic Analysis of Algorithms</a:t>
            </a:r>
            <a:endParaRPr/>
          </a:p>
        </p:txBody>
      </p:sp>
      <p:sp>
        <p:nvSpPr>
          <p:cNvPr id="142" name="Google Shape;142;g32a5fe78082_1_225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/>
              <a:t>What is Algorithm?</a:t>
            </a:r>
            <a:endParaRPr/>
          </a:p>
        </p:txBody>
      </p:sp>
      <p:sp>
        <p:nvSpPr>
          <p:cNvPr id="148" name="Google Shape;148;p2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A procedure for solving a mathematical problem in a finite number of steps </a:t>
            </a:r>
            <a:endParaRPr/>
          </a:p>
        </p:txBody>
      </p:sp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675" y="1880250"/>
            <a:ext cx="4091850" cy="252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/>
              <a:t>Types of Algorithms:</a:t>
            </a:r>
            <a:endParaRPr/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Char char="●"/>
            </a:pPr>
            <a:r>
              <a:rPr lang="en-GB"/>
              <a:t>Brute Force Algorithm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Char char="●"/>
            </a:pPr>
            <a:r>
              <a:rPr lang="en-GB"/>
              <a:t>Recursive Algorithm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Char char="●"/>
            </a:pPr>
            <a:r>
              <a:rPr lang="en-GB"/>
              <a:t>Backtracking Algorithm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Char char="●"/>
            </a:pPr>
            <a:r>
              <a:rPr lang="en-GB"/>
              <a:t>Searching Algorithm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Char char="●"/>
            </a:pPr>
            <a:r>
              <a:rPr lang="en-GB"/>
              <a:t>Sorting Algorithm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Char char="●"/>
            </a:pPr>
            <a:r>
              <a:rPr lang="en-GB"/>
              <a:t>Hashing Algorithm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Char char="●"/>
            </a:pPr>
            <a:r>
              <a:rPr lang="en-GB"/>
              <a:t>Divide and Conquer Algorithm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Char char="●"/>
            </a:pPr>
            <a:r>
              <a:rPr lang="en-GB"/>
              <a:t>Greedy Algorithm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Char char="●"/>
            </a:pPr>
            <a:r>
              <a:rPr lang="en-GB"/>
              <a:t>Dynamic Programming Algorithm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Char char="●"/>
            </a:pPr>
            <a:r>
              <a:rPr lang="en-GB"/>
              <a:t>Randomized Algorithm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/>
              <a:t>Asymptotic Notations</a:t>
            </a:r>
            <a:endParaRPr/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In mathematics, asymptotic analysis, also known as asymptotics, is a method of describing the limiting behavior of a function.</a:t>
            </a:r>
            <a:endParaRPr sz="20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Asymptotic analysis of an algorithm refers to defining the mathematical boundation of its run-time performance based on the input size</a:t>
            </a:r>
            <a:endParaRPr sz="20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f(n) = c: This means the running time will be independent of the input size</a:t>
            </a:r>
            <a:endParaRPr sz="20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f(n) = n : This means the running time will increase linearly with the increase in n.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72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72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a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