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20"/>
  </p:notesMasterIdLst>
  <p:sldIdLst>
    <p:sldId id="1906872577" r:id="rId10"/>
    <p:sldId id="2870" r:id="rId11"/>
    <p:sldId id="1906872578" r:id="rId12"/>
    <p:sldId id="1906872580" r:id="rId13"/>
    <p:sldId id="1906872581" r:id="rId14"/>
    <p:sldId id="1906872582" r:id="rId15"/>
    <p:sldId id="1906872571" r:id="rId16"/>
    <p:sldId id="1906872572" r:id="rId17"/>
    <p:sldId id="1906872586" r:id="rId18"/>
    <p:sldId id="190687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77"/>
            <p14:sldId id="2870"/>
            <p14:sldId id="1906872578"/>
            <p14:sldId id="1906872580"/>
            <p14:sldId id="1906872581"/>
            <p14:sldId id="1906872582"/>
            <p14:sldId id="1906872571"/>
            <p14:sldId id="1906872572"/>
            <p14:sldId id="1906872586"/>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913" autoAdjust="0"/>
  </p:normalViewPr>
  <p:slideViewPr>
    <p:cSldViewPr snapToGrid="0">
      <p:cViewPr varScale="1">
        <p:scale>
          <a:sx n="78" d="100"/>
          <a:sy n="78" d="100"/>
        </p:scale>
        <p:origin x="778"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22-09-2024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22,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22,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22,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September 22, 2024</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9/22/2024</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September 22, 2024</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September 22,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
        <p:nvSpPr>
          <p:cNvPr id="11" name="Footer Placeholder 6">
            <a:extLst>
              <a:ext uri="{FF2B5EF4-FFF2-40B4-BE49-F238E27FC236}">
                <a16:creationId xmlns:a16="http://schemas.microsoft.com/office/drawing/2014/main" id="{91C0017E-4521-4295-9033-A405A2FA81F4}"/>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2" name="Slide Number Placeholder 9">
            <a:extLst>
              <a:ext uri="{FF2B5EF4-FFF2-40B4-BE49-F238E27FC236}">
                <a16:creationId xmlns:a16="http://schemas.microsoft.com/office/drawing/2014/main" id="{43EE0978-DC3A-4D86-83BC-C2F42549CA64}"/>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pic>
        <p:nvPicPr>
          <p:cNvPr id="5" name="Picture 4" descr="A picture containing drawing, clock&#10;&#10;Description automatically generated">
            <a:extLst>
              <a:ext uri="{FF2B5EF4-FFF2-40B4-BE49-F238E27FC236}">
                <a16:creationId xmlns:a16="http://schemas.microsoft.com/office/drawing/2014/main" id="{74B3D656-7B78-4FFC-881D-DD01CAC5AD7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02483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September 22,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September 22,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5.xml"/><Relationship Id="rId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20.png"/><Relationship Id="rId3" Type="http://schemas.openxmlformats.org/officeDocument/2006/relationships/slideLayout" Target="../slideLayouts/slideLayout62.xml"/><Relationship Id="rId21" Type="http://schemas.openxmlformats.org/officeDocument/2006/relationships/image" Target="../media/image15.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19.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theme" Target="../theme/theme6.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18.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image" Target="../media/image16.png"/><Relationship Id="rId27"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September 22, 2024</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42" r:id="rId4"/>
    <p:sldLayoutId id="2147483733" r:id="rId5"/>
    <p:sldLayoutId id="2147483730" r:id="rId6"/>
    <p:sldLayoutId id="2147483728" r:id="rId7"/>
    <p:sldLayoutId id="2147483743" r:id="rId8"/>
    <p:sldLayoutId id="2147483744" r:id="rId9"/>
    <p:sldLayoutId id="2147483724" r:id="rId10"/>
    <p:sldLayoutId id="2147483723" r:id="rId11"/>
    <p:sldLayoutId id="2147483725" r:id="rId12"/>
    <p:sldLayoutId id="2147483673" r:id="rId13"/>
    <p:sldLayoutId id="2147483653" r:id="rId14"/>
    <p:sldLayoutId id="2147483722" r:id="rId15"/>
    <p:sldLayoutId id="2147483693" r:id="rId16"/>
    <p:sldLayoutId id="2147483701" r:id="rId17"/>
    <p:sldLayoutId id="2147483668" r:id="rId18"/>
    <p:sldLayoutId id="2147483707" r:id="rId19"/>
    <p:sldLayoutId id="2147483714" r:id="rId20"/>
    <p:sldLayoutId id="2147483657" r:id="rId21"/>
    <p:sldLayoutId id="2147483679" r:id="rId22"/>
    <p:sldLayoutId id="2147483661" r:id="rId23"/>
    <p:sldLayoutId id="2147483678" r:id="rId24"/>
    <p:sldLayoutId id="2147483663" r:id="rId25"/>
    <p:sldLayoutId id="2147483688" r:id="rId26"/>
    <p:sldLayoutId id="2147483751" r:id="rId27"/>
    <p:sldLayoutId id="2147483655" r:id="rId28"/>
    <p:sldLayoutId id="2147483727" r:id="rId29"/>
    <p:sldLayoutId id="2147483740" r:id="rId3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22-09-2024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September 22, 2024</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2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58.xml"/><Relationship Id="rId5" Type="http://schemas.openxmlformats.org/officeDocument/2006/relationships/image" Target="../media/image32.png"/><Relationship Id="rId4"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hyperlink" Target="2024-08-09T05_21_51.104Z-Idea%20Submission%20Template%20for%20Engineering%20Students.pptx" TargetMode="Externa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1289C-6471-8407-D70E-8BC6B015BF82}"/>
              </a:ext>
            </a:extLst>
          </p:cNvPr>
          <p:cNvSpPr>
            <a:spLocks noGrp="1"/>
          </p:cNvSpPr>
          <p:nvPr>
            <p:ph type="sldNum" sz="quarter" idx="17"/>
          </p:nvPr>
        </p:nvSpPr>
        <p:spPr/>
        <p:txBody>
          <a:bodyPr/>
          <a:lstStyle/>
          <a:p>
            <a:fld id="{4F9AC08D-23A9-440E-BCB9-AA1E9877CC38}" type="slidenum">
              <a:rPr lang="en-US" smtClean="0"/>
              <a:pPr/>
              <a:t>1</a:t>
            </a:fld>
            <a:endParaRPr lang="en-US" dirty="0"/>
          </a:p>
        </p:txBody>
      </p:sp>
      <p:grpSp>
        <p:nvGrpSpPr>
          <p:cNvPr id="8" name="Group 7">
            <a:extLst>
              <a:ext uri="{FF2B5EF4-FFF2-40B4-BE49-F238E27FC236}">
                <a16:creationId xmlns:a16="http://schemas.microsoft.com/office/drawing/2014/main" id="{121BBD29-0E0E-6B15-0BC4-4915D1E497F5}"/>
              </a:ext>
            </a:extLst>
          </p:cNvPr>
          <p:cNvGrpSpPr/>
          <p:nvPr/>
        </p:nvGrpSpPr>
        <p:grpSpPr>
          <a:xfrm>
            <a:off x="0" y="-290625"/>
            <a:ext cx="12187238" cy="7148079"/>
            <a:chOff x="0" y="-290625"/>
            <a:chExt cx="12187238" cy="7148079"/>
          </a:xfrm>
        </p:grpSpPr>
        <p:pic>
          <p:nvPicPr>
            <p:cNvPr id="3" name="Picture 2">
              <a:extLst>
                <a:ext uri="{FF2B5EF4-FFF2-40B4-BE49-F238E27FC236}">
                  <a16:creationId xmlns:a16="http://schemas.microsoft.com/office/drawing/2014/main" id="{DE0873A5-DBCB-B942-66C4-2B22CAD978E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12187238" cy="6857454"/>
            </a:xfrm>
            <a:prstGeom prst="rect">
              <a:avLst/>
            </a:prstGeom>
          </p:spPr>
        </p:pic>
        <p:sp>
          <p:nvSpPr>
            <p:cNvPr id="4" name="TextBox 3">
              <a:extLst>
                <a:ext uri="{FF2B5EF4-FFF2-40B4-BE49-F238E27FC236}">
                  <a16:creationId xmlns:a16="http://schemas.microsoft.com/office/drawing/2014/main" id="{2373E049-2607-169C-B5BC-6597DBDDCCD9}"/>
                </a:ext>
              </a:extLst>
            </p:cNvPr>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a:extLst>
                <a:ext uri="{FF2B5EF4-FFF2-40B4-BE49-F238E27FC236}">
                  <a16:creationId xmlns:a16="http://schemas.microsoft.com/office/drawing/2014/main" id="{1A7657AF-FA57-CBCA-376F-99450FA46052}"/>
                </a:ext>
              </a:extLst>
            </p:cNvPr>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a:extLst>
                <a:ext uri="{FF2B5EF4-FFF2-40B4-BE49-F238E27FC236}">
                  <a16:creationId xmlns:a16="http://schemas.microsoft.com/office/drawing/2014/main" id="{5318D484-3896-AC67-A749-4BDB007642FC}"/>
                </a:ext>
              </a:extLst>
            </p:cNvPr>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a:extLst>
                <a:ext uri="{FF2B5EF4-FFF2-40B4-BE49-F238E27FC236}">
                  <a16:creationId xmlns:a16="http://schemas.microsoft.com/office/drawing/2014/main" id="{7561F617-CB08-F3CC-68CC-50A72E03313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6749" y="339492"/>
              <a:ext cx="493863" cy="542046"/>
            </a:xfrm>
            <a:prstGeom prst="rect">
              <a:avLst/>
            </a:prstGeom>
          </p:spPr>
        </p:pic>
      </p:grpSp>
    </p:spTree>
    <p:extLst>
      <p:ext uri="{BB962C8B-B14F-4D97-AF65-F5344CB8AC3E}">
        <p14:creationId xmlns:p14="http://schemas.microsoft.com/office/powerpoint/2010/main" val="278679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A2A5F-288B-3542-806F-FB6156349936}"/>
              </a:ext>
            </a:extLst>
          </p:cNvPr>
          <p:cNvSpPr>
            <a:spLocks noGrp="1"/>
          </p:cNvSpPr>
          <p:nvPr>
            <p:ph type="title"/>
          </p:nvPr>
        </p:nvSpPr>
        <p:spPr>
          <a:xfrm>
            <a:off x="451865" y="439051"/>
            <a:ext cx="11430000" cy="1222515"/>
          </a:xfrm>
        </p:spPr>
        <p:txBody>
          <a:bodyPr>
            <a:normAutofit/>
          </a:bodyPr>
          <a:lstStyle/>
          <a:p>
            <a:r>
              <a:rPr lang="en-US" dirty="0"/>
              <a:t>Instructions</a:t>
            </a:r>
            <a:br>
              <a:rPr lang="en-US" dirty="0">
                <a:solidFill>
                  <a:schemeClr val="accent3">
                    <a:lumMod val="60000"/>
                    <a:lumOff val="40000"/>
                  </a:schemeClr>
                </a:solidFill>
              </a:rPr>
            </a:br>
            <a:r>
              <a:rPr lang="en-US" sz="2400" i="1" dirty="0">
                <a:solidFill>
                  <a:schemeClr val="accent1"/>
                </a:solidFill>
              </a:rPr>
              <a:t>Reference slide– Remove before submission</a:t>
            </a:r>
            <a:endParaRPr lang="en-US" i="1" dirty="0">
              <a:solidFill>
                <a:schemeClr val="accent1"/>
              </a:solidFill>
            </a:endParaRPr>
          </a:p>
        </p:txBody>
      </p:sp>
      <p:sp>
        <p:nvSpPr>
          <p:cNvPr id="10" name="Rectangle: Rounded Corners 9">
            <a:extLst>
              <a:ext uri="{FF2B5EF4-FFF2-40B4-BE49-F238E27FC236}">
                <a16:creationId xmlns:a16="http://schemas.microsoft.com/office/drawing/2014/main" id="{AF494971-71B0-4CA2-89A9-F9EC76D089DD}"/>
              </a:ext>
            </a:extLst>
          </p:cNvPr>
          <p:cNvSpPr/>
          <p:nvPr/>
        </p:nvSpPr>
        <p:spPr>
          <a:xfrm>
            <a:off x="370951" y="1608547"/>
            <a:ext cx="10712987"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the given template for your idea submission.</a:t>
            </a:r>
          </a:p>
        </p:txBody>
      </p:sp>
      <p:sp>
        <p:nvSpPr>
          <p:cNvPr id="15" name="Rectangle: Rounded Corners 14">
            <a:extLst>
              <a:ext uri="{FF2B5EF4-FFF2-40B4-BE49-F238E27FC236}">
                <a16:creationId xmlns:a16="http://schemas.microsoft.com/office/drawing/2014/main" id="{8FEC1751-A58D-4A0D-88DD-075C6AE827BF}"/>
              </a:ext>
            </a:extLst>
          </p:cNvPr>
          <p:cNvSpPr/>
          <p:nvPr/>
        </p:nvSpPr>
        <p:spPr>
          <a:xfrm>
            <a:off x="370949" y="2329907"/>
            <a:ext cx="10712987" cy="633983"/>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rgbClr val="000000"/>
                </a:solidFill>
                <a:latin typeface="Graphik"/>
              </a:rPr>
              <a:t>Follow file naming format: Team </a:t>
            </a:r>
            <a:r>
              <a:rPr lang="en-US" sz="1600" dirty="0" err="1">
                <a:solidFill>
                  <a:srgbClr val="000000"/>
                </a:solidFill>
                <a:latin typeface="Graphik"/>
              </a:rPr>
              <a:t>name_Idea</a:t>
            </a:r>
            <a:r>
              <a:rPr lang="en-US" sz="1600" dirty="0">
                <a:solidFill>
                  <a:srgbClr val="000000"/>
                </a:solidFill>
                <a:latin typeface="Graphik"/>
              </a:rPr>
              <a:t> Name.pptx</a:t>
            </a:r>
          </a:p>
        </p:txBody>
      </p:sp>
      <p:sp>
        <p:nvSpPr>
          <p:cNvPr id="16" name="Rectangle: Rounded Corners 15">
            <a:extLst>
              <a:ext uri="{FF2B5EF4-FFF2-40B4-BE49-F238E27FC236}">
                <a16:creationId xmlns:a16="http://schemas.microsoft.com/office/drawing/2014/main" id="{9DE17896-5D88-45F7-849C-AF7EC28E5B50}"/>
              </a:ext>
            </a:extLst>
          </p:cNvPr>
          <p:cNvSpPr/>
          <p:nvPr/>
        </p:nvSpPr>
        <p:spPr>
          <a:xfrm>
            <a:off x="370952" y="3097377"/>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Ensure the spell check is done before submitting</a:t>
            </a:r>
          </a:p>
        </p:txBody>
      </p:sp>
      <p:sp>
        <p:nvSpPr>
          <p:cNvPr id="17" name="Rectangle: Rounded Corners 16">
            <a:extLst>
              <a:ext uri="{FF2B5EF4-FFF2-40B4-BE49-F238E27FC236}">
                <a16:creationId xmlns:a16="http://schemas.microsoft.com/office/drawing/2014/main" id="{6A117F32-B092-4525-A062-F5334ADDEC51}"/>
              </a:ext>
            </a:extLst>
          </p:cNvPr>
          <p:cNvSpPr/>
          <p:nvPr/>
        </p:nvSpPr>
        <p:spPr>
          <a:xfrm>
            <a:off x="370951" y="3841792"/>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standard Arial font, alignment and relevant images (as required)</a:t>
            </a:r>
          </a:p>
        </p:txBody>
      </p:sp>
    </p:spTree>
    <p:extLst>
      <p:ext uri="{BB962C8B-B14F-4D97-AF65-F5344CB8AC3E}">
        <p14:creationId xmlns:p14="http://schemas.microsoft.com/office/powerpoint/2010/main" val="28095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37616" y="2098914"/>
            <a:ext cx="31770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Vibhu Dixit</a:t>
            </a:r>
            <a:r>
              <a:rPr kumimoji="0" lang="en-GB" sz="2000" b="1" i="0" u="none" strike="noStrike" kern="1200" cap="none" spc="0" normalizeH="0" baseline="0" noProof="0" dirty="0">
                <a:ln>
                  <a:noFill/>
                </a:ln>
                <a:solidFill>
                  <a:srgbClr val="A100FF"/>
                </a:solidFill>
                <a:effectLst/>
                <a:uLnTx/>
                <a:uFillTx/>
                <a:latin typeface="Graphik"/>
                <a:ea typeface="+mn-ea"/>
                <a:cs typeface="+mn-cs"/>
              </a:rPr>
              <a:t> (Team Leader)</a:t>
            </a:r>
          </a:p>
        </p:txBody>
      </p:sp>
      <p:sp>
        <p:nvSpPr>
          <p:cNvPr id="3" name="Rectangle 2">
            <a:extLst>
              <a:ext uri="{FF2B5EF4-FFF2-40B4-BE49-F238E27FC236}">
                <a16:creationId xmlns:a16="http://schemas.microsoft.com/office/drawing/2014/main" id="{4013373B-BBFC-437A-A7F1-E5017F23DD33}"/>
              </a:ext>
            </a:extLst>
          </p:cNvPr>
          <p:cNvSpPr/>
          <p:nvPr/>
        </p:nvSpPr>
        <p:spPr>
          <a:xfrm>
            <a:off x="255634" y="6368280"/>
            <a:ext cx="670956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highlight>
                  <a:srgbClr val="FFFF00"/>
                </a:highlight>
                <a:uLnTx/>
                <a:uFillTx/>
                <a:latin typeface="Graphik"/>
                <a:ea typeface="+mn-ea"/>
                <a:cs typeface="+mn-cs"/>
              </a:rPr>
              <a:t>All fields are mandatory</a:t>
            </a:r>
          </a:p>
        </p:txBody>
      </p:sp>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14747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400" dirty="0">
                <a:latin typeface="Graphik"/>
              </a:rPr>
              <a:t>Ankit Singh</a:t>
            </a:r>
            <a:endParaRPr kumimoji="0" lang="en-GB" sz="24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2283064"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400" b="1" i="0" u="none" strike="noStrike" kern="1200" cap="none" spc="0" normalizeH="0" baseline="0" noProof="0" dirty="0">
                <a:ln>
                  <a:noFill/>
                </a:ln>
                <a:solidFill>
                  <a:srgbClr val="A100FF"/>
                </a:solidFill>
                <a:effectLst/>
                <a:uLnTx/>
                <a:uFillTx/>
                <a:latin typeface="Graphik"/>
                <a:ea typeface="+mn-ea"/>
                <a:cs typeface="+mn-cs"/>
              </a:rPr>
              <a:t>Dheeraj Kriplani</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Jan Dhan </a:t>
                      </a:r>
                      <a:r>
                        <a:rPr lang="en-US" sz="1400" dirty="0" err="1">
                          <a:solidFill>
                            <a:srgbClr val="A100FF"/>
                          </a:solidFill>
                        </a:rPr>
                        <a:t>Worriors</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College: </a:t>
            </a: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Gla</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University,Mathura</a:t>
            </a:r>
            <a:endParaRPr kumimoji="0" lang="en-US" sz="1200" b="0" i="0" u="none" strike="noStrike" kern="1200" cap="none" spc="0" normalizeH="0" baseline="0" noProof="0" dirty="0">
              <a:ln>
                <a:noFill/>
              </a:ln>
              <a:solidFill>
                <a:srgbClr val="000000"/>
              </a:solidFill>
              <a:effectLst/>
              <a:uLnTx/>
              <a:uFillTx/>
              <a:latin typeface="Graphi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Graphik"/>
                <a:ea typeface="+mn-ea"/>
                <a:cs typeface="+mn-cs"/>
              </a:rPr>
              <a:t>Stream:Btech-CS</a:t>
            </a:r>
            <a:endParaRPr kumimoji="0" lang="en-US" sz="1200" b="0" i="0" u="none" strike="noStrike" kern="1200" cap="none" spc="0" normalizeH="0" baseline="0" noProof="0" dirty="0">
              <a:ln>
                <a:noFill/>
              </a:ln>
              <a:solidFill>
                <a:srgbClr val="000000"/>
              </a:solidFill>
              <a:effectLst/>
              <a:uLnTx/>
              <a:uFillTx/>
              <a:latin typeface="Graphi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Year of graduation:2026</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College:</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Gla</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University,Mathura</a:t>
            </a:r>
            <a:endParaRPr kumimoji="0" lang="en-US" sz="1200" b="0" i="0" u="none" strike="noStrike" kern="1200" cap="none" spc="0" normalizeH="0" baseline="0" noProof="0" dirty="0">
              <a:ln>
                <a:noFill/>
              </a:ln>
              <a:solidFill>
                <a:srgbClr val="000000"/>
              </a:solidFill>
              <a:effectLst/>
              <a:uLnTx/>
              <a:uFillTx/>
              <a:latin typeface="Graphi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Stream: </a:t>
            </a:r>
            <a:r>
              <a:rPr kumimoji="0" lang="en-US" sz="1200" b="0" i="0" u="none" strike="noStrike" kern="1200" cap="none" spc="0" normalizeH="0" baseline="0" noProof="0" dirty="0" err="1">
                <a:ln>
                  <a:noFill/>
                </a:ln>
                <a:solidFill>
                  <a:srgbClr val="000000"/>
                </a:solidFill>
                <a:effectLst/>
                <a:uLnTx/>
                <a:uFillTx/>
                <a:latin typeface="Graphik"/>
                <a:ea typeface="+mn-ea"/>
                <a:cs typeface="+mn-cs"/>
              </a:rPr>
              <a:t>Btech</a:t>
            </a:r>
            <a:r>
              <a:rPr kumimoji="0" lang="en-US" sz="1200" b="0" i="0" u="none" strike="noStrike" kern="1200" cap="none" spc="0" normalizeH="0" baseline="0" noProof="0" dirty="0">
                <a:ln>
                  <a:noFill/>
                </a:ln>
                <a:solidFill>
                  <a:srgbClr val="000000"/>
                </a:solidFill>
                <a:effectLst/>
                <a:uLnTx/>
                <a:uFillTx/>
                <a:latin typeface="Graphik"/>
                <a:ea typeface="+mn-ea"/>
                <a:cs typeface="+mn-cs"/>
              </a:rPr>
              <a:t>-CS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Year of graduation: 2026</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College:</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Gla</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University,Mathura</a:t>
            </a:r>
            <a:endParaRPr kumimoji="0" lang="en-US" sz="1200" b="0" i="0" u="none" strike="noStrike" kern="1200" cap="none" spc="0" normalizeH="0" baseline="0" noProof="0" dirty="0">
              <a:ln>
                <a:noFill/>
              </a:ln>
              <a:solidFill>
                <a:srgbClr val="000000"/>
              </a:solidFill>
              <a:effectLst/>
              <a:uLnTx/>
              <a:uFillTx/>
              <a:latin typeface="Graphi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Stream: </a:t>
            </a:r>
            <a:r>
              <a:rPr kumimoji="0" lang="en-US" sz="1200" b="0" i="0" u="none" strike="noStrike" kern="1200" cap="none" spc="0" normalizeH="0" baseline="0" noProof="0" dirty="0" err="1">
                <a:ln>
                  <a:noFill/>
                </a:ln>
                <a:solidFill>
                  <a:srgbClr val="000000"/>
                </a:solidFill>
                <a:effectLst/>
                <a:uLnTx/>
                <a:uFillTx/>
                <a:latin typeface="Graphik"/>
                <a:ea typeface="+mn-ea"/>
                <a:cs typeface="+mn-cs"/>
              </a:rPr>
              <a:t>Btech</a:t>
            </a:r>
            <a:r>
              <a:rPr kumimoji="0" lang="en-US" sz="1200" b="0" i="0" u="none" strike="noStrike" kern="1200" cap="none" spc="0" normalizeH="0" baseline="0" noProof="0" dirty="0">
                <a:ln>
                  <a:noFill/>
                </a:ln>
                <a:solidFill>
                  <a:srgbClr val="000000"/>
                </a:solidFill>
                <a:effectLst/>
                <a:uLnTx/>
                <a:uFillTx/>
                <a:latin typeface="Graphik"/>
                <a:ea typeface="+mn-ea"/>
                <a:cs typeface="+mn-cs"/>
              </a:rPr>
              <a:t>-CS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Year of graduation: 2026</a:t>
            </a:r>
          </a:p>
        </p:txBody>
      </p:sp>
      <p:pic>
        <p:nvPicPr>
          <p:cNvPr id="4" name="Picture 3">
            <a:extLst>
              <a:ext uri="{FF2B5EF4-FFF2-40B4-BE49-F238E27FC236}">
                <a16:creationId xmlns:a16="http://schemas.microsoft.com/office/drawing/2014/main" id="{DDBBEDBE-9970-1C83-0BE8-1309785C9ED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569383" y="2575779"/>
            <a:ext cx="1159668" cy="1330086"/>
          </a:xfrm>
          <a:prstGeom prst="rect">
            <a:avLst/>
          </a:prstGeom>
        </p:spPr>
      </p:pic>
      <p:pic>
        <p:nvPicPr>
          <p:cNvPr id="5" name="Picture 4">
            <a:extLst>
              <a:ext uri="{FF2B5EF4-FFF2-40B4-BE49-F238E27FC236}">
                <a16:creationId xmlns:a16="http://schemas.microsoft.com/office/drawing/2014/main" id="{419EF26B-E791-05DC-9BF2-638AC72E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544" y="4611066"/>
            <a:ext cx="1225835" cy="1281026"/>
          </a:xfrm>
          <a:prstGeom prst="rect">
            <a:avLst/>
          </a:prstGeom>
        </p:spPr>
      </p:pic>
      <p:pic>
        <p:nvPicPr>
          <p:cNvPr id="7" name="Picture 6">
            <a:extLst>
              <a:ext uri="{FF2B5EF4-FFF2-40B4-BE49-F238E27FC236}">
                <a16:creationId xmlns:a16="http://schemas.microsoft.com/office/drawing/2014/main" id="{B7C9DE00-FD18-8AE0-BC36-E83B0FA1DF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515" y="2648110"/>
            <a:ext cx="1235732" cy="1185423"/>
          </a:xfrm>
          <a:prstGeom prst="rect">
            <a:avLst/>
          </a:prstGeom>
        </p:spPr>
      </p:pic>
    </p:spTree>
    <p:extLst>
      <p:ext uri="{BB962C8B-B14F-4D97-AF65-F5344CB8AC3E}">
        <p14:creationId xmlns:p14="http://schemas.microsoft.com/office/powerpoint/2010/main" val="125523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516639"/>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Describe the problem statement (200 words)</a:t>
            </a:r>
            <a:endParaRPr lang="en-IN" sz="2800" dirty="0">
              <a:solidFill>
                <a:schemeClr val="bg1"/>
              </a:solidFill>
              <a:latin typeface="Graphik" panose="020B0503030202060203" pitchFamily="34" charset="0"/>
              <a:cs typeface="Arial" panose="020B0604020202020204" pitchFamily="34" charset="0"/>
            </a:endParaRPr>
          </a:p>
        </p:txBody>
      </p:sp>
      <p:sp>
        <p:nvSpPr>
          <p:cNvPr id="2" name="TextBox 1">
            <a:extLst>
              <a:ext uri="{FF2B5EF4-FFF2-40B4-BE49-F238E27FC236}">
                <a16:creationId xmlns:a16="http://schemas.microsoft.com/office/drawing/2014/main" id="{9DB7ED52-7CA0-8CD4-6A11-1E684614029C}"/>
              </a:ext>
            </a:extLst>
          </p:cNvPr>
          <p:cNvSpPr txBox="1"/>
          <p:nvPr/>
        </p:nvSpPr>
        <p:spPr>
          <a:xfrm>
            <a:off x="361457" y="1356852"/>
            <a:ext cx="11437253" cy="5632311"/>
          </a:xfrm>
          <a:prstGeom prst="rect">
            <a:avLst/>
          </a:prstGeom>
          <a:noFill/>
        </p:spPr>
        <p:txBody>
          <a:bodyPr wrap="square" rtlCol="0">
            <a:spAutoFit/>
          </a:bodyPr>
          <a:lstStyle/>
          <a:p>
            <a:pPr algn="l"/>
            <a:r>
              <a:rPr lang="en-US" b="0" i="0" dirty="0">
                <a:effectLst/>
                <a:latin typeface="ui-sans-serif"/>
              </a:rPr>
              <a:t>As urban areas expand, effective waste management and sanitation systems are crucial for maintaining a healthy environment. Inefficient waste collection, disposal, and sanitization can result in environmental hazards, health problems, and disease outbreaks. Municipal bodies and communities often struggle with improper waste segregation, delayed pickups, lack of real-time tracking, and inadequate disposal methods, which worsen these issues.</a:t>
            </a:r>
          </a:p>
          <a:p>
            <a:pPr algn="l"/>
            <a:endParaRPr lang="en-US" b="0" i="0" dirty="0">
              <a:effectLst/>
              <a:latin typeface="ui-sans-serif"/>
            </a:endParaRPr>
          </a:p>
          <a:p>
            <a:pPr algn="l"/>
            <a:r>
              <a:rPr lang="en-US" b="1" i="0" dirty="0">
                <a:effectLst/>
                <a:latin typeface="ui-sans-serif"/>
              </a:rPr>
              <a:t>Objective: </a:t>
            </a:r>
            <a:r>
              <a:rPr lang="en-US" b="0" i="0" dirty="0">
                <a:effectLst/>
                <a:latin typeface="ui-sans-serif"/>
              </a:rPr>
              <a:t>Develop an innovative and scalable solution to improve waste collection, disposal, and sanitation in both 		  urban and rural areas. The solution should focus on:</a:t>
            </a:r>
          </a:p>
          <a:p>
            <a:pPr algn="l"/>
            <a:endParaRPr lang="en-US" b="0" i="0" dirty="0">
              <a:effectLst/>
              <a:latin typeface="ui-sans-serif"/>
            </a:endParaRPr>
          </a:p>
          <a:p>
            <a:pPr algn="l">
              <a:buFont typeface="+mj-lt"/>
              <a:buAutoNum type="arabicPeriod"/>
            </a:pPr>
            <a:r>
              <a:rPr lang="en-US" b="1" i="0" dirty="0">
                <a:effectLst/>
                <a:latin typeface="ui-sans-serif"/>
              </a:rPr>
              <a:t>Efficient Waste Collection:</a:t>
            </a:r>
            <a:r>
              <a:rPr lang="en-US" b="0" i="0" dirty="0">
                <a:effectLst/>
                <a:latin typeface="ui-sans-serif"/>
              </a:rPr>
              <a:t> Optimize waste pickup schedules, track waste volume, and ensure proper segregation at the 			source.</a:t>
            </a:r>
          </a:p>
          <a:p>
            <a:pPr algn="l">
              <a:buFont typeface="+mj-lt"/>
              <a:buAutoNum type="arabicPeriod"/>
            </a:pPr>
            <a:r>
              <a:rPr lang="en-US" b="1" i="0" dirty="0">
                <a:effectLst/>
                <a:latin typeface="ui-sans-serif"/>
              </a:rPr>
              <a:t>Disposal and Recycling:</a:t>
            </a:r>
            <a:r>
              <a:rPr lang="en-US" b="0" i="0" dirty="0">
                <a:effectLst/>
                <a:latin typeface="ui-sans-serif"/>
              </a:rPr>
              <a:t> Promote eco-friendly disposal methods, enhance recycling efforts, and reduce landfill use.</a:t>
            </a:r>
          </a:p>
          <a:p>
            <a:pPr algn="l">
              <a:buFont typeface="+mj-lt"/>
              <a:buAutoNum type="arabicPeriod"/>
            </a:pPr>
            <a:endParaRPr lang="en-US" b="0" i="0" dirty="0">
              <a:effectLst/>
              <a:latin typeface="ui-sans-serif"/>
            </a:endParaRPr>
          </a:p>
          <a:p>
            <a:pPr algn="l">
              <a:buFont typeface="+mj-lt"/>
              <a:buAutoNum type="arabicPeriod"/>
            </a:pPr>
            <a:r>
              <a:rPr lang="en-US" b="1" i="0" dirty="0">
                <a:effectLst/>
                <a:latin typeface="ui-sans-serif"/>
              </a:rPr>
              <a:t>Sanitization Improvement:</a:t>
            </a:r>
            <a:r>
              <a:rPr lang="en-US" b="0" i="0" dirty="0">
                <a:effectLst/>
                <a:latin typeface="ui-sans-serif"/>
              </a:rPr>
              <a:t> Keep waste-prone areas clean and sanitized to mitigate health risks.</a:t>
            </a:r>
          </a:p>
          <a:p>
            <a:pPr algn="l">
              <a:buFont typeface="+mj-lt"/>
              <a:buAutoNum type="arabicPeriod"/>
            </a:pPr>
            <a:endParaRPr lang="en-US" b="0" i="0" dirty="0">
              <a:effectLst/>
              <a:latin typeface="ui-sans-serif"/>
            </a:endParaRPr>
          </a:p>
          <a:p>
            <a:pPr algn="l">
              <a:buFont typeface="+mj-lt"/>
              <a:buAutoNum type="arabicPeriod"/>
            </a:pPr>
            <a:r>
              <a:rPr lang="en-US" b="1" i="0" dirty="0">
                <a:effectLst/>
                <a:latin typeface="ui-sans-serif"/>
              </a:rPr>
              <a:t>Community Engagement:</a:t>
            </a:r>
            <a:r>
              <a:rPr lang="en-US" b="0" i="0" dirty="0">
                <a:effectLst/>
                <a:latin typeface="ui-sans-serif"/>
              </a:rPr>
              <a:t> Foster awareness and participation in better waste management practices.</a:t>
            </a:r>
          </a:p>
          <a:p>
            <a:pPr algn="l"/>
            <a:r>
              <a:rPr lang="en-US" b="0" i="0" dirty="0">
                <a:effectLst/>
                <a:latin typeface="ui-sans-serif"/>
              </a:rPr>
              <a:t>			Solutions can utilize technologies such as IoT, AI, and data analytics to automate waste 				management, provide real-time monitoring, and support sustainable waste disposal 				methods. Proposals should integrate with existing government systems or offer easily 				adaptable platforms for municipalities and communities.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52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68845"/>
          </a:xfrm>
          <a:solidFill>
            <a:srgbClr val="A100FF"/>
          </a:solidFill>
        </p:spPr>
        <p:txBody>
          <a:bodyPr vert="horz" lIns="91440" tIns="45720" rIns="91440" bIns="45720" rtlCol="0" anchor="ctr">
            <a:normAutofit/>
          </a:bodyPr>
          <a:lstStyle/>
          <a:p>
            <a:r>
              <a:rPr lang="en-IN" sz="2000" b="1" dirty="0">
                <a:solidFill>
                  <a:schemeClr val="bg1"/>
                </a:solidFill>
                <a:latin typeface="Graphik" panose="020B0503030202060203" pitchFamily="34" charset="0"/>
                <a:cs typeface="Arial" panose="020B0604020202020204" pitchFamily="34" charset="0"/>
              </a:rPr>
              <a:t>Proposed solution / your big Idea (200 words)</a:t>
            </a:r>
          </a:p>
        </p:txBody>
      </p:sp>
      <p:sp>
        <p:nvSpPr>
          <p:cNvPr id="2" name="TextBox 1">
            <a:extLst>
              <a:ext uri="{FF2B5EF4-FFF2-40B4-BE49-F238E27FC236}">
                <a16:creationId xmlns:a16="http://schemas.microsoft.com/office/drawing/2014/main" id="{51102236-896B-C05C-3AFD-4B21D5E9EDB8}"/>
              </a:ext>
            </a:extLst>
          </p:cNvPr>
          <p:cNvSpPr txBox="1"/>
          <p:nvPr/>
        </p:nvSpPr>
        <p:spPr>
          <a:xfrm>
            <a:off x="340961" y="1278192"/>
            <a:ext cx="11282796" cy="525785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b="1" i="0" dirty="0">
                <a:effectLst/>
                <a:latin typeface="ui-sans-serif"/>
              </a:rPr>
              <a:t>Waste Collection:</a:t>
            </a:r>
            <a:r>
              <a:rPr lang="en-US" sz="1600" b="0" i="0" dirty="0">
                <a:effectLst/>
                <a:latin typeface="ui-sans-serif"/>
              </a:rPr>
              <a:t> Users can upload a photo of the garbage they wish to dispose of to the website. After AI verification of the waste, the location is automatically sent to the nearest garbage collector for pickup. This ensures prompt and efficient waste collection, reducing littering in communities and improving overall cleanliness.</a:t>
            </a:r>
          </a:p>
          <a:p>
            <a:pPr marL="285750" indent="-285750" algn="l">
              <a:lnSpc>
                <a:spcPct val="150000"/>
              </a:lnSpc>
              <a:buFont typeface="Arial" panose="020B0604020202020204" pitchFamily="34" charset="0"/>
              <a:buChar char="•"/>
            </a:pPr>
            <a:r>
              <a:rPr lang="en-US" sz="1600" b="1" i="0" dirty="0">
                <a:effectLst/>
                <a:latin typeface="ui-sans-serif"/>
              </a:rPr>
              <a:t>Waste Disposal:</a:t>
            </a:r>
            <a:r>
              <a:rPr lang="en-US" sz="1600" b="0" i="0" dirty="0">
                <a:effectLst/>
                <a:latin typeface="ui-sans-serif"/>
              </a:rPr>
              <a:t> We will partner with startups that use recyclable waste as raw material, ensuring they purchase waste directly from our platform. A tracking system will be implemented to monitor the location and status of the waste, ensuring it is delivered to the appropriate disposal site efficiently and with minimal delays.</a:t>
            </a:r>
          </a:p>
          <a:p>
            <a:pPr marL="285750" indent="-285750" algn="l">
              <a:lnSpc>
                <a:spcPct val="150000"/>
              </a:lnSpc>
              <a:buFont typeface="Arial" panose="020B0604020202020204" pitchFamily="34" charset="0"/>
              <a:buChar char="•"/>
            </a:pPr>
            <a:r>
              <a:rPr lang="en-US" sz="1600" b="1" i="0" dirty="0">
                <a:effectLst/>
                <a:latin typeface="ui-sans-serif"/>
              </a:rPr>
              <a:t>Sanitization:</a:t>
            </a:r>
            <a:r>
              <a:rPr lang="en-US" sz="1600" b="0" i="0" dirty="0">
                <a:effectLst/>
                <a:latin typeface="ui-sans-serif"/>
              </a:rPr>
              <a:t> Our platform will collaborate with NGOs to organize community events focused on sanitation and cleanliness. Additionally, the site will provide educational resources such as waste management guides, interactive flipbooks, quizzes, and an AI-based chatbot to keep users informed and engaged in eco-friendly practices.</a:t>
            </a:r>
          </a:p>
          <a:p>
            <a:pPr marL="285750" indent="-285750" algn="l">
              <a:lnSpc>
                <a:spcPct val="150000"/>
              </a:lnSpc>
              <a:buFont typeface="Arial" panose="020B0604020202020204" pitchFamily="34" charset="0"/>
              <a:buChar char="•"/>
            </a:pPr>
            <a:r>
              <a:rPr lang="en-US" sz="1600" b="1" i="0" dirty="0">
                <a:effectLst/>
                <a:latin typeface="ui-sans-serif"/>
              </a:rPr>
              <a:t>Self-Financed Model:</a:t>
            </a:r>
            <a:r>
              <a:rPr lang="en-US" sz="1600" b="0" i="0" dirty="0">
                <a:effectLst/>
                <a:latin typeface="ui-sans-serif"/>
              </a:rPr>
              <a:t> The platform will generate revenue through subscription services for waste collectors and commission fees from waste disposal startups that partner with us.</a:t>
            </a:r>
          </a:p>
          <a:p>
            <a:pPr marL="285750" indent="-285750" algn="l">
              <a:lnSpc>
                <a:spcPct val="150000"/>
              </a:lnSpc>
              <a:buFont typeface="Arial" panose="020B0604020202020204" pitchFamily="34" charset="0"/>
              <a:buChar char="•"/>
            </a:pPr>
            <a:r>
              <a:rPr lang="en-US" sz="1600" b="1" i="0" dirty="0">
                <a:effectLst/>
                <a:latin typeface="ui-sans-serif"/>
              </a:rPr>
              <a:t>Waste Sorting Technologies:</a:t>
            </a:r>
            <a:r>
              <a:rPr lang="en-US" sz="1600" b="0" i="0" dirty="0">
                <a:effectLst/>
                <a:latin typeface="ui-sans-serif"/>
              </a:rPr>
              <a:t> Our platform will employ advanced waste sorting technologies based on the 3 Rs (Reduce, Reuse, Recycle), categorizing waste for more effective recycling and disposal.</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294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0" y="238126"/>
            <a:ext cx="11477659" cy="481964"/>
          </a:xfrm>
          <a:solidFill>
            <a:srgbClr val="A100FF"/>
          </a:solidFill>
        </p:spPr>
        <p:txBody>
          <a:bodyPr vert="horz" lIns="91440" tIns="45720" rIns="91440" bIns="45720" rtlCol="0" anchor="ctr">
            <a:normAutofit/>
          </a:bodyPr>
          <a:lstStyle/>
          <a:p>
            <a:r>
              <a:rPr lang="en-IN" sz="2000" b="1" dirty="0">
                <a:solidFill>
                  <a:schemeClr val="bg1"/>
                </a:solidFill>
                <a:latin typeface="Graphik" panose="020B0503030202060203" pitchFamily="34" charset="0"/>
                <a:cs typeface="Arial" panose="020B0604020202020204" pitchFamily="34" charset="0"/>
              </a:rPr>
              <a:t>How does your innovation </a:t>
            </a:r>
            <a:r>
              <a:rPr lang="en-US" sz="2000" b="1" dirty="0">
                <a:solidFill>
                  <a:schemeClr val="bg1"/>
                </a:solidFill>
                <a:latin typeface="Graphik" panose="020B0503030202060203" pitchFamily="34" charset="0"/>
                <a:cs typeface="Arial" panose="020B0604020202020204" pitchFamily="34" charset="0"/>
              </a:rPr>
              <a:t>accelerate change with the power of Technology</a:t>
            </a:r>
            <a:r>
              <a:rPr lang="en-IN" sz="2000" b="1" dirty="0">
                <a:solidFill>
                  <a:schemeClr val="bg1"/>
                </a:solidFill>
                <a:latin typeface="Graphik" panose="020B0503030202060203" pitchFamily="34" charset="0"/>
                <a:cs typeface="Arial" panose="020B0604020202020204" pitchFamily="34" charset="0"/>
              </a:rPr>
              <a:t>? (200 words)</a:t>
            </a:r>
          </a:p>
        </p:txBody>
      </p:sp>
      <p:sp>
        <p:nvSpPr>
          <p:cNvPr id="2" name="TextBox 1">
            <a:extLst>
              <a:ext uri="{FF2B5EF4-FFF2-40B4-BE49-F238E27FC236}">
                <a16:creationId xmlns:a16="http://schemas.microsoft.com/office/drawing/2014/main" id="{AAD962EE-3F80-1FDA-3C6F-381B077BE02A}"/>
              </a:ext>
            </a:extLst>
          </p:cNvPr>
          <p:cNvSpPr txBox="1"/>
          <p:nvPr/>
        </p:nvSpPr>
        <p:spPr>
          <a:xfrm>
            <a:off x="340960" y="1091379"/>
            <a:ext cx="11477659" cy="5586658"/>
          </a:xfrm>
          <a:prstGeom prst="rect">
            <a:avLst/>
          </a:prstGeom>
          <a:noFill/>
        </p:spPr>
        <p:txBody>
          <a:bodyPr wrap="square" rtlCol="0">
            <a:spAutoFit/>
          </a:bodyPr>
          <a:lstStyle/>
          <a:p>
            <a:pPr marL="342900" indent="-342900" algn="l">
              <a:lnSpc>
                <a:spcPct val="150000"/>
              </a:lnSpc>
              <a:buFont typeface="+mj-lt"/>
              <a:buAutoNum type="arabicPeriod"/>
            </a:pPr>
            <a:r>
              <a:rPr lang="en-US" sz="1600" b="0" i="0" dirty="0">
                <a:effectLst/>
                <a:latin typeface="Arial" panose="020B0604020202020204" pitchFamily="34" charset="0"/>
                <a:cs typeface="Arial" panose="020B0604020202020204" pitchFamily="34" charset="0"/>
              </a:rPr>
              <a:t>Our innovation accelerates change by harnessing advanced technology to revolutionize waste management. Using AI, 	users can upload photos of their garbage, which are automatically verified. The system then sends the location to 	the nearest garbage collector, ensuring quick and efficient pickups. This reduces the need for manual intervention, 	optimizes collection routes, and cuts down on emissions by minimizing fuel consumption.</a:t>
            </a:r>
          </a:p>
          <a:p>
            <a:pPr marL="342900" indent="-342900" algn="l">
              <a:lnSpc>
                <a:spcPct val="150000"/>
              </a:lnSpc>
              <a:buFont typeface="+mj-lt"/>
              <a:buAutoNum type="arabicPeriod"/>
            </a:pPr>
            <a:r>
              <a:rPr lang="en-US" sz="1600" b="0" i="0" dirty="0">
                <a:effectLst/>
                <a:latin typeface="Arial" panose="020B0604020202020204" pitchFamily="34" charset="0"/>
                <a:cs typeface="Arial" panose="020B0604020202020204" pitchFamily="34" charset="0"/>
              </a:rPr>
              <a:t>We also implement IoT-based real-time tracking to monitor the waste journey from collection to disposal. This enhances 	transparency and ensures that waste reaches the correct recycling or disposal site. By partnering with startups that 	use recyclable materials, we create a circular economy where waste is repurposed into raw materials for new 	products.</a:t>
            </a:r>
          </a:p>
          <a:p>
            <a:pPr marL="342900" indent="-342900" algn="l">
              <a:lnSpc>
                <a:spcPct val="150000"/>
              </a:lnSpc>
              <a:buFont typeface="+mj-lt"/>
              <a:buAutoNum type="arabicPeriod"/>
            </a:pPr>
            <a:r>
              <a:rPr lang="en-US" sz="1600" b="0" i="0" dirty="0">
                <a:effectLst/>
                <a:latin typeface="Arial" panose="020B0604020202020204" pitchFamily="34" charset="0"/>
                <a:cs typeface="Arial" panose="020B0604020202020204" pitchFamily="34" charset="0"/>
              </a:rPr>
              <a:t>To further engage users, we integrate educational tools like interactive guides, quizzes, and an AI-based chatbot to 	promote awareness and responsible waste management. This fosters community participation, driving behavioral 	change for a cleaner, more sustainable environment.</a:t>
            </a:r>
          </a:p>
          <a:p>
            <a:pPr marL="342900" indent="-342900" algn="l">
              <a:lnSpc>
                <a:spcPct val="150000"/>
              </a:lnSpc>
              <a:buFont typeface="+mj-lt"/>
              <a:buAutoNum type="arabicPeriod"/>
            </a:pPr>
            <a:r>
              <a:rPr lang="en-US" sz="1600" b="0" i="0" dirty="0">
                <a:effectLst/>
                <a:latin typeface="Arial" panose="020B0604020202020204" pitchFamily="34" charset="0"/>
                <a:cs typeface="Arial" panose="020B0604020202020204" pitchFamily="34" charset="0"/>
              </a:rPr>
              <a:t>Our platform employs advanced waste sorting technologies based on the 3 Rs (Reduce, Reuse, Recycle), ensuring 	proper categorization for recycling. This minimizes landfill use and supports eco-friendly waste disposal. By 	leveraging technology, our solution accelerates positive environmental impact and creates a more efficient waste 	management system.</a:t>
            </a:r>
          </a:p>
        </p:txBody>
      </p:sp>
    </p:spTree>
    <p:extLst>
      <p:ext uri="{BB962C8B-B14F-4D97-AF65-F5344CB8AC3E}">
        <p14:creationId xmlns:p14="http://schemas.microsoft.com/office/powerpoint/2010/main" val="34868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a:bodyPr>
          <a:lstStyle/>
          <a:p>
            <a:r>
              <a:rPr lang="en-GB" sz="2000" b="1" dirty="0">
                <a:solidFill>
                  <a:schemeClr val="bg1"/>
                </a:solidFill>
                <a:latin typeface="Graphik" panose="020B0503030202060203" pitchFamily="34" charset="0"/>
                <a:cs typeface="Arial" panose="020B0604020202020204" pitchFamily="34" charset="0"/>
              </a:rPr>
              <a:t>How is your solution different/unique from other solutions in market?  </a:t>
            </a:r>
            <a:r>
              <a:rPr lang="en-IN" sz="2000" b="1" dirty="0">
                <a:solidFill>
                  <a:schemeClr val="bg1"/>
                </a:solidFill>
                <a:latin typeface="Graphik" panose="020B0503030202060203" pitchFamily="34" charset="0"/>
                <a:cs typeface="Arial" panose="020B0604020202020204" pitchFamily="34" charset="0"/>
              </a:rPr>
              <a:t>(150 words)</a:t>
            </a:r>
          </a:p>
        </p:txBody>
      </p:sp>
      <p:sp>
        <p:nvSpPr>
          <p:cNvPr id="2" name="TextBox 1">
            <a:extLst>
              <a:ext uri="{FF2B5EF4-FFF2-40B4-BE49-F238E27FC236}">
                <a16:creationId xmlns:a16="http://schemas.microsoft.com/office/drawing/2014/main" id="{F868C119-D5BB-4802-8A45-5D1CD6C2EDA4}"/>
              </a:ext>
            </a:extLst>
          </p:cNvPr>
          <p:cNvSpPr txBox="1"/>
          <p:nvPr/>
        </p:nvSpPr>
        <p:spPr>
          <a:xfrm>
            <a:off x="340961" y="1258529"/>
            <a:ext cx="11282796" cy="4801314"/>
          </a:xfrm>
          <a:prstGeom prst="rect">
            <a:avLst/>
          </a:prstGeom>
          <a:noFill/>
        </p:spPr>
        <p:txBody>
          <a:bodyPr wrap="square" rtlCol="0">
            <a:spAutoFit/>
          </a:bodyPr>
          <a:lstStyle/>
          <a:p>
            <a:pPr marL="342900" indent="-342900" algn="l">
              <a:buFont typeface="+mj-lt"/>
              <a:buAutoNum type="arabicPeriod"/>
            </a:pPr>
            <a:r>
              <a:rPr lang="en-US" b="0" i="0" dirty="0">
                <a:effectLst/>
                <a:latin typeface="ui-sans-serif"/>
              </a:rPr>
              <a:t>Our platform’s uniqueness lies in its innovative features designed to enhance engagement and promote effective waste management. </a:t>
            </a:r>
          </a:p>
          <a:p>
            <a:pPr marL="342900" indent="-342900" algn="l">
              <a:buFont typeface="+mj-lt"/>
              <a:buAutoNum type="arabicPeriod"/>
            </a:pPr>
            <a:r>
              <a:rPr lang="en-US" b="0" i="0" dirty="0">
                <a:effectLst/>
                <a:latin typeface="ui-sans-serif"/>
              </a:rPr>
              <a:t>The </a:t>
            </a:r>
            <a:r>
              <a:rPr lang="en-US" b="1" i="0" dirty="0">
                <a:effectLst/>
                <a:latin typeface="ui-sans-serif"/>
              </a:rPr>
              <a:t>ML-based Feed Section</a:t>
            </a:r>
            <a:r>
              <a:rPr lang="en-US" b="0" i="0" dirty="0">
                <a:effectLst/>
                <a:latin typeface="ui-sans-serif"/>
              </a:rPr>
              <a:t> uses machine learning to deliver personalized content and updates, boosting user involvement. </a:t>
            </a:r>
          </a:p>
          <a:p>
            <a:pPr marL="342900" indent="-342900" algn="l">
              <a:buFont typeface="+mj-lt"/>
              <a:buAutoNum type="arabicPeriod"/>
            </a:pPr>
            <a:endParaRPr lang="en-US" b="0" i="0" dirty="0">
              <a:effectLst/>
              <a:latin typeface="ui-sans-serif"/>
            </a:endParaRPr>
          </a:p>
          <a:p>
            <a:pPr marL="342900" indent="-342900" algn="l">
              <a:buFont typeface="+mj-lt"/>
              <a:buAutoNum type="arabicPeriod"/>
            </a:pPr>
            <a:r>
              <a:rPr lang="en-US" b="1" i="0" dirty="0">
                <a:effectLst/>
                <a:latin typeface="ui-sans-serif"/>
              </a:rPr>
              <a:t>Wallet Coins</a:t>
            </a:r>
            <a:r>
              <a:rPr lang="en-US" b="0" i="0" dirty="0">
                <a:effectLst/>
                <a:latin typeface="ui-sans-serif"/>
              </a:rPr>
              <a:t> reward users with redeemable coupons for participating in waste management activities, adding a gamified element to the process.</a:t>
            </a:r>
          </a:p>
          <a:p>
            <a:pPr marL="342900" indent="-342900" algn="l">
              <a:buFont typeface="+mj-lt"/>
              <a:buAutoNum type="arabicPeriod"/>
            </a:pPr>
            <a:endParaRPr lang="en-US" b="0" i="0" dirty="0">
              <a:effectLst/>
              <a:latin typeface="ui-sans-serif"/>
            </a:endParaRPr>
          </a:p>
          <a:p>
            <a:pPr marL="342900" indent="-342900" algn="l">
              <a:buFont typeface="+mj-lt"/>
              <a:buAutoNum type="arabicPeriod"/>
            </a:pPr>
            <a:r>
              <a:rPr lang="en-US" b="0" i="0" dirty="0">
                <a:effectLst/>
                <a:latin typeface="ui-sans-serif"/>
              </a:rPr>
              <a:t>Users can </a:t>
            </a:r>
            <a:r>
              <a:rPr lang="en-US" b="1" i="0" dirty="0">
                <a:effectLst/>
                <a:latin typeface="ui-sans-serif"/>
              </a:rPr>
              <a:t>earn money</a:t>
            </a:r>
            <a:r>
              <a:rPr lang="en-US" b="0" i="0" dirty="0">
                <a:effectLst/>
                <a:latin typeface="ui-sans-serif"/>
              </a:rPr>
              <a:t> by selling collected recyclable waste, providing a financial incentive for proper disposal. The </a:t>
            </a:r>
            <a:r>
              <a:rPr lang="en-US" b="1" i="0" dirty="0">
                <a:effectLst/>
                <a:latin typeface="ui-sans-serif"/>
              </a:rPr>
              <a:t>Colony Ranking/Leaderboard</a:t>
            </a:r>
            <a:r>
              <a:rPr lang="en-US" b="0" i="0" dirty="0">
                <a:effectLst/>
                <a:latin typeface="ui-sans-serif"/>
              </a:rPr>
              <a:t> ranks areas based on their cleanliness efforts, fostering friendly competition and motivating communities to improve their sanitation practices.</a:t>
            </a:r>
          </a:p>
          <a:p>
            <a:pPr marL="342900" indent="-342900" algn="l">
              <a:buFont typeface="+mj-lt"/>
              <a:buAutoNum type="arabicPeriod"/>
            </a:pPr>
            <a:endParaRPr lang="en-US" b="0" i="0" dirty="0">
              <a:effectLst/>
              <a:latin typeface="ui-sans-serif"/>
            </a:endParaRPr>
          </a:p>
          <a:p>
            <a:pPr marL="342900" indent="-342900" algn="l">
              <a:buFont typeface="+mj-lt"/>
              <a:buAutoNum type="arabicPeriod"/>
            </a:pPr>
            <a:r>
              <a:rPr lang="en-US" b="0" i="0" dirty="0">
                <a:effectLst/>
                <a:latin typeface="ui-sans-serif"/>
              </a:rPr>
              <a:t>Additionally, our platform offers </a:t>
            </a:r>
            <a:r>
              <a:rPr lang="en-US" b="1" i="0" dirty="0">
                <a:effectLst/>
                <a:latin typeface="ui-sans-serif"/>
              </a:rPr>
              <a:t>Certificates</a:t>
            </a:r>
            <a:r>
              <a:rPr lang="en-US" b="0" i="0" dirty="0">
                <a:effectLst/>
                <a:latin typeface="ui-sans-serif"/>
              </a:rPr>
              <a:t> to recognize user achievements. </a:t>
            </a:r>
          </a:p>
          <a:p>
            <a:pPr marL="342900" indent="-342900" algn="l">
              <a:buFont typeface="+mj-lt"/>
              <a:buAutoNum type="arabicPeriod"/>
            </a:pPr>
            <a:endParaRPr lang="en-US" b="0" i="0" dirty="0">
              <a:effectLst/>
              <a:latin typeface="ui-sans-serif"/>
            </a:endParaRPr>
          </a:p>
          <a:p>
            <a:pPr marL="342900" indent="-342900" algn="l">
              <a:buFont typeface="+mj-lt"/>
              <a:buAutoNum type="arabicPeriod"/>
            </a:pPr>
            <a:r>
              <a:rPr lang="en-US" b="0" i="0" dirty="0">
                <a:effectLst/>
                <a:latin typeface="ui-sans-serif"/>
              </a:rPr>
              <a:t>The </a:t>
            </a:r>
            <a:r>
              <a:rPr lang="en-US" b="1" i="0" dirty="0">
                <a:effectLst/>
                <a:latin typeface="ui-sans-serif"/>
              </a:rPr>
              <a:t>Business Section/Event</a:t>
            </a:r>
            <a:r>
              <a:rPr lang="en-US" b="0" i="0" dirty="0">
                <a:effectLst/>
                <a:latin typeface="ui-sans-serif"/>
              </a:rPr>
              <a:t> allows users to post before-and-after photos of area transformations, earning virtual coins that can be redeemed for exciting coupons. This integration of rewards, community recognition, and financial incentives makes our platform a distinctive and effective solution for waste management.</a:t>
            </a: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0" y="342685"/>
            <a:ext cx="11420509" cy="468845"/>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Any testimonials received?</a:t>
            </a:r>
            <a:endParaRPr lang="en-IN" sz="2000" dirty="0">
              <a:solidFill>
                <a:schemeClr val="bg1"/>
              </a:solidFill>
              <a:latin typeface="Graphik" panose="020B0503030202060203" pitchFamily="34" charset="0"/>
              <a:cs typeface="Arial" panose="020B0604020202020204" pitchFamily="34" charset="0"/>
            </a:endParaRPr>
          </a:p>
        </p:txBody>
      </p:sp>
      <p:sp>
        <p:nvSpPr>
          <p:cNvPr id="5" name="TextBox 4">
            <a:extLst>
              <a:ext uri="{FF2B5EF4-FFF2-40B4-BE49-F238E27FC236}">
                <a16:creationId xmlns:a16="http://schemas.microsoft.com/office/drawing/2014/main" id="{248CB3F8-C6DF-4268-8ED3-5738EEA8A07B}"/>
              </a:ext>
            </a:extLst>
          </p:cNvPr>
          <p:cNvSpPr txBox="1"/>
          <p:nvPr/>
        </p:nvSpPr>
        <p:spPr>
          <a:xfrm>
            <a:off x="340961" y="6176761"/>
            <a:ext cx="8962437" cy="338554"/>
          </a:xfrm>
          <a:prstGeom prst="rect">
            <a:avLst/>
          </a:prstGeom>
          <a:noFill/>
        </p:spPr>
        <p:txBody>
          <a:bodyPr wrap="square">
            <a:spAutoFit/>
          </a:bodyPr>
          <a:lstStyle/>
          <a:p>
            <a:pPr marL="0" marR="0" lvl="1" algn="l" defTabSz="914400" rtl="0" eaLnBrk="0" fontAlgn="auto" latinLnBrk="0" hangingPunct="0">
              <a:lnSpc>
                <a:spcPct val="100000"/>
              </a:lnSpc>
              <a:spcBef>
                <a:spcPts val="0"/>
              </a:spcBef>
              <a:spcAft>
                <a:spcPts val="0"/>
              </a:spcAft>
              <a:buClr>
                <a:srgbClr val="000000"/>
              </a:buClr>
              <a:buSzPct val="100000"/>
              <a:tabLst/>
              <a:defRPr/>
            </a:pPr>
            <a:r>
              <a:rPr lang="en-GB" sz="1600" dirty="0">
                <a:solidFill>
                  <a:srgbClr val="000000"/>
                </a:solidFill>
                <a:latin typeface="Graphik" panose="020B0503030202060203" pitchFamily="34" charset="0"/>
              </a:rPr>
              <a:t>Share the links/photos of the testimonials you’ve received</a:t>
            </a:r>
          </a:p>
        </p:txBody>
      </p:sp>
      <p:sp>
        <p:nvSpPr>
          <p:cNvPr id="10" name="TextBox 9">
            <a:extLst>
              <a:ext uri="{FF2B5EF4-FFF2-40B4-BE49-F238E27FC236}">
                <a16:creationId xmlns:a16="http://schemas.microsoft.com/office/drawing/2014/main" id="{9C18BC2F-B647-5593-D673-87EDF1C2D5D0}"/>
              </a:ext>
            </a:extLst>
          </p:cNvPr>
          <p:cNvSpPr txBox="1"/>
          <p:nvPr/>
        </p:nvSpPr>
        <p:spPr>
          <a:xfrm>
            <a:off x="501445" y="1061488"/>
            <a:ext cx="11260024" cy="923330"/>
          </a:xfrm>
          <a:prstGeom prst="rect">
            <a:avLst/>
          </a:prstGeom>
          <a:noFill/>
        </p:spPr>
        <p:txBody>
          <a:bodyPr wrap="square">
            <a:spAutoFit/>
          </a:bodyPr>
          <a:lstStyle/>
          <a:p>
            <a:r>
              <a:rPr lang="en-US" b="1" dirty="0"/>
              <a:t>1. "The ML-based Feed Section is a game changer! It keeps me informed about updates and tips tailored to my needs. I've never been more engaged in keeping my community clean!"</a:t>
            </a:r>
            <a:br>
              <a:rPr lang="en-US" dirty="0"/>
            </a:br>
            <a:r>
              <a:rPr lang="en-US" dirty="0"/>
              <a:t>— </a:t>
            </a:r>
            <a:r>
              <a:rPr lang="en-US" i="1" dirty="0"/>
              <a:t>Riya Patel, Resident of Green Valley Colony</a:t>
            </a:r>
            <a:endParaRPr lang="en-IN" dirty="0"/>
          </a:p>
        </p:txBody>
      </p:sp>
      <p:sp>
        <p:nvSpPr>
          <p:cNvPr id="13" name="TextBox 12">
            <a:extLst>
              <a:ext uri="{FF2B5EF4-FFF2-40B4-BE49-F238E27FC236}">
                <a16:creationId xmlns:a16="http://schemas.microsoft.com/office/drawing/2014/main" id="{A6943A72-A8AC-96FC-1DD7-2D673F6B27EE}"/>
              </a:ext>
            </a:extLst>
          </p:cNvPr>
          <p:cNvSpPr txBox="1"/>
          <p:nvPr/>
        </p:nvSpPr>
        <p:spPr>
          <a:xfrm>
            <a:off x="570271" y="1984818"/>
            <a:ext cx="10962967" cy="923330"/>
          </a:xfrm>
          <a:prstGeom prst="rect">
            <a:avLst/>
          </a:prstGeom>
          <a:noFill/>
        </p:spPr>
        <p:txBody>
          <a:bodyPr wrap="square">
            <a:spAutoFit/>
          </a:bodyPr>
          <a:lstStyle/>
          <a:p>
            <a:r>
              <a:rPr lang="en-US" b="1" dirty="0"/>
              <a:t>2. "Wallet Coins have made waste disposal fun! My family competes to see who can earn the most coupons, and it's encouraging us all to recycle more. A fantastic initiative!"</a:t>
            </a:r>
            <a:br>
              <a:rPr lang="en-US" dirty="0"/>
            </a:br>
            <a:r>
              <a:rPr lang="en-US" dirty="0"/>
              <a:t>— </a:t>
            </a:r>
            <a:r>
              <a:rPr lang="en-US" i="1" dirty="0"/>
              <a:t>Karan Mehta, Urban Resident</a:t>
            </a:r>
            <a:endParaRPr lang="en-IN" dirty="0"/>
          </a:p>
        </p:txBody>
      </p:sp>
      <p:sp>
        <p:nvSpPr>
          <p:cNvPr id="15" name="TextBox 14">
            <a:extLst>
              <a:ext uri="{FF2B5EF4-FFF2-40B4-BE49-F238E27FC236}">
                <a16:creationId xmlns:a16="http://schemas.microsoft.com/office/drawing/2014/main" id="{EED8DBD2-4AB0-05C2-3110-317841C986B0}"/>
              </a:ext>
            </a:extLst>
          </p:cNvPr>
          <p:cNvSpPr txBox="1"/>
          <p:nvPr/>
        </p:nvSpPr>
        <p:spPr>
          <a:xfrm>
            <a:off x="570271" y="2908148"/>
            <a:ext cx="11041626" cy="923330"/>
          </a:xfrm>
          <a:prstGeom prst="rect">
            <a:avLst/>
          </a:prstGeom>
          <a:noFill/>
        </p:spPr>
        <p:txBody>
          <a:bodyPr wrap="square">
            <a:spAutoFit/>
          </a:bodyPr>
          <a:lstStyle/>
          <a:p>
            <a:r>
              <a:rPr lang="en-US" b="1" dirty="0"/>
              <a:t>3."Selling recyclable waste for money is a brilliant idea. It’s helped me earn extra cash while contributing to a cleaner environment. It's a win-win for both my pocket and the planet."</a:t>
            </a:r>
            <a:br>
              <a:rPr lang="en-US" dirty="0"/>
            </a:br>
            <a:r>
              <a:rPr lang="en-US" dirty="0"/>
              <a:t>— </a:t>
            </a:r>
            <a:r>
              <a:rPr lang="en-US" i="1" dirty="0"/>
              <a:t>Siddharth Roy, Eco-Conscious Citizen</a:t>
            </a:r>
            <a:endParaRPr lang="en-IN" dirty="0"/>
          </a:p>
        </p:txBody>
      </p:sp>
      <p:sp>
        <p:nvSpPr>
          <p:cNvPr id="16" name="Rectangle 7">
            <a:extLst>
              <a:ext uri="{FF2B5EF4-FFF2-40B4-BE49-F238E27FC236}">
                <a16:creationId xmlns:a16="http://schemas.microsoft.com/office/drawing/2014/main" id="{BD37444B-C0AD-B967-3E35-6F3917AFABBC}"/>
              </a:ext>
            </a:extLst>
          </p:cNvPr>
          <p:cNvSpPr>
            <a:spLocks noChangeArrowheads="1"/>
          </p:cNvSpPr>
          <p:nvPr/>
        </p:nvSpPr>
        <p:spPr bwMode="auto">
          <a:xfrm>
            <a:off x="501445" y="3776103"/>
            <a:ext cx="107442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4."The Colony Ranking has sparked friendly competition in our neighborhood. We're constantly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improving, and it feels great to see our efforts reflected in the rankings.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It motivates everyone to do their part."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Sonal Shah, Housing Community Member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96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a:bodyPr>
          <a:lstStyle/>
          <a:p>
            <a:r>
              <a:rPr lang="en-US" sz="2000" b="1" dirty="0">
                <a:solidFill>
                  <a:schemeClr val="bg1"/>
                </a:solidFill>
                <a:latin typeface="Graphik" panose="020B0503030202060203" pitchFamily="34" charset="0"/>
                <a:cs typeface="Arial" panose="020B0604020202020204" pitchFamily="34" charset="0"/>
              </a:rPr>
              <a:t>Please share a 1-minute video of your idea (embed on this PPT or add a downloadable link)</a:t>
            </a:r>
            <a:endParaRPr lang="en-IN" sz="2000" b="1" dirty="0">
              <a:solidFill>
                <a:schemeClr val="bg1"/>
              </a:solidFill>
              <a:latin typeface="Graphik" panose="020B0503030202060203"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B46C3F73-F70A-D085-2F4D-E51B8AD64C2C}"/>
              </a:ext>
            </a:extLst>
          </p:cNvPr>
          <p:cNvGraphicFramePr>
            <a:graphicFrameLocks noGrp="1"/>
          </p:cNvGraphicFramePr>
          <p:nvPr>
            <p:extLst>
              <p:ext uri="{D42A27DB-BD31-4B8C-83A1-F6EECF244321}">
                <p14:modId xmlns:p14="http://schemas.microsoft.com/office/powerpoint/2010/main" val="3240747562"/>
              </p:ext>
            </p:extLst>
          </p:nvPr>
        </p:nvGraphicFramePr>
        <p:xfrm>
          <a:off x="689487" y="922814"/>
          <a:ext cx="4343400" cy="670560"/>
        </p:xfrm>
        <a:graphic>
          <a:graphicData uri="http://schemas.openxmlformats.org/drawingml/2006/table">
            <a:tbl>
              <a:tblPr/>
              <a:tblGrid>
                <a:gridCol w="4343400">
                  <a:extLst>
                    <a:ext uri="{9D8B030D-6E8A-4147-A177-3AD203B41FA5}">
                      <a16:colId xmlns:a16="http://schemas.microsoft.com/office/drawing/2014/main" val="2963518924"/>
                    </a:ext>
                  </a:extLst>
                </a:gridCol>
              </a:tblGrid>
              <a:tr h="0">
                <a:tc>
                  <a:txBody>
                    <a:bodyPr/>
                    <a:lstStyle/>
                    <a:p>
                      <a:pPr fontAlgn="t"/>
                      <a:br>
                        <a:rPr lang="en-IN" dirty="0">
                          <a:effectLst/>
                        </a:rPr>
                      </a:br>
                      <a:r>
                        <a:rPr lang="en-IN" dirty="0">
                          <a:effectLst/>
                          <a:hlinkClick r:id="rId2" action="ppaction://hlinkpres?slideindex=1&amp;slidetitle="/>
                        </a:rPr>
                        <a:t>https://youtu.be/Q1bEQviGgzM</a:t>
                      </a:r>
                      <a:endParaRPr lang="en-IN" dirty="0">
                        <a:effectLst/>
                      </a:endParaRPr>
                    </a:p>
                  </a:txBody>
                  <a:tcPr marL="60960" marR="60960" marT="60960" marB="60960">
                    <a:lnL w="7620" cap="flat" cmpd="sng" algn="ctr">
                      <a:solidFill>
                        <a:srgbClr val="F4F4F4"/>
                      </a:solidFill>
                      <a:prstDash val="solid"/>
                      <a:round/>
                      <a:headEnd type="none" w="med" len="med"/>
                      <a:tailEnd type="none" w="med" len="med"/>
                    </a:lnL>
                    <a:lnR w="7620" cap="flat" cmpd="sng" algn="ctr">
                      <a:solidFill>
                        <a:srgbClr val="F4F4F4"/>
                      </a:solidFill>
                      <a:prstDash val="solid"/>
                      <a:round/>
                      <a:headEnd type="none" w="med" len="med"/>
                      <a:tailEnd type="none" w="med" len="med"/>
                    </a:lnR>
                    <a:lnT w="7620" cap="flat" cmpd="sng" algn="ctr">
                      <a:solidFill>
                        <a:srgbClr val="F4F4F4"/>
                      </a:solidFill>
                      <a:prstDash val="solid"/>
                      <a:round/>
                      <a:headEnd type="none" w="med" len="med"/>
                      <a:tailEnd type="none" w="med" len="med"/>
                    </a:lnT>
                    <a:lnB w="15240"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265077728"/>
                  </a:ext>
                </a:extLst>
              </a:tr>
            </a:tbl>
          </a:graphicData>
        </a:graphic>
      </p:graphicFrame>
    </p:spTree>
    <p:extLst>
      <p:ext uri="{BB962C8B-B14F-4D97-AF65-F5344CB8AC3E}">
        <p14:creationId xmlns:p14="http://schemas.microsoft.com/office/powerpoint/2010/main" val="790653240"/>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1399</TotalTime>
  <Words>1255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10</vt:i4>
      </vt:variant>
    </vt:vector>
  </HeadingPairs>
  <TitlesOfParts>
    <vt:vector size="28" baseType="lpstr">
      <vt:lpstr>Arial</vt:lpstr>
      <vt:lpstr>Calibri</vt:lpstr>
      <vt:lpstr>Calibri Light</vt:lpstr>
      <vt:lpstr>Graphik</vt:lpstr>
      <vt:lpstr>Graphik Black</vt:lpstr>
      <vt:lpstr>Graphik Extralight</vt:lpstr>
      <vt:lpstr>Graphik Light</vt:lpstr>
      <vt:lpstr>Graphik Medium</vt:lpstr>
      <vt:lpstr>Graphik Regular</vt:lpstr>
      <vt:lpstr>GT Sectra Fine</vt:lpstr>
      <vt:lpstr>System Font</vt:lpstr>
      <vt:lpstr>ui-sans-serif</vt:lpstr>
      <vt:lpstr>Office Theme</vt:lpstr>
      <vt:lpstr>1_Office Theme</vt:lpstr>
      <vt:lpstr>Accenture 2022 use this template</vt:lpstr>
      <vt:lpstr>Content Layouts</vt:lpstr>
      <vt:lpstr>Titles</vt:lpstr>
      <vt:lpstr>1_Titles</vt:lpstr>
      <vt:lpstr>PowerPoint Presentation</vt:lpstr>
      <vt:lpstr>Instructions Reference slide– Remove before submission</vt:lpstr>
      <vt:lpstr>Team details</vt:lpstr>
      <vt:lpstr>Describe the problem statement (200 words)</vt:lpstr>
      <vt:lpstr>Proposed solution / your big Idea (200 words)</vt:lpstr>
      <vt:lpstr>How does your innovation accelerate change with the power of Technology? (200 words)</vt:lpstr>
      <vt:lpstr>How is your solution different/unique from other solutions in market?  (150 words)</vt:lpstr>
      <vt:lpstr>Any testimonials received?</vt:lpstr>
      <vt:lpstr>Please share a 1-minute video of your idea (embed on this PPT or add a downloadable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Kavi Dixit</cp:lastModifiedBy>
  <cp:revision>254</cp:revision>
  <dcterms:created xsi:type="dcterms:W3CDTF">2020-08-05T08:43:32Z</dcterms:created>
  <dcterms:modified xsi:type="dcterms:W3CDTF">2024-09-22T16:07:15Z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