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lippingbook.com/online-flipbook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xcalidraw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o.com/app/dashboard/" TargetMode="External"/><Relationship Id="rId11" Type="http://schemas.openxmlformats.org/officeDocument/2006/relationships/image" Target="../media/image14.jpg"/><Relationship Id="rId5" Type="http://schemas.openxmlformats.org/officeDocument/2006/relationships/hyperlink" Target="https://swachhbharatmission.ddws.gov.in/about_sbm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services.india.gov.in/service/listing?cat_id=106&amp;ln=en" TargetMode="External"/><Relationship Id="rId9" Type="http://schemas.openxmlformats.org/officeDocument/2006/relationships/hyperlink" Target="https://mapsplatform.google.com/india/?utm_source=google&amp;utm_medium=cpc&amp;utm_campaign=google_maps_non_brand_india&amp;gad_source=1&amp;gclid=Cj0KCQjw8--2BhCHARIsAF_w1gyGs1sAxAawpBlqziCXEWPLkhffKa_FQNXLVSs5pS2gwaiv3W38K8YaAq--EALw_wcB&amp;gclsrc=aw.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74555" y="1735545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794498"/>
            <a:ext cx="6019862" cy="519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1591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1" dirty="0"/>
              <a:t>A solution/idea that can boost the current situation of the tourism industries including hotels, travel and others. write this in better way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montserratregular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1" i="0" dirty="0">
                <a:solidFill>
                  <a:srgbClr val="212529"/>
                </a:solidFill>
                <a:effectLst/>
                <a:latin typeface="montserratregular"/>
              </a:rPr>
              <a:t>Travel &amp; Tourism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GLAUS(T-29)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 – Jan Dhan Warriors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589935"/>
            <a:ext cx="10972800" cy="1514167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88490" y="1120997"/>
            <a:ext cx="6951408" cy="481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User Accounts</a:t>
            </a:r>
            <a:r>
              <a:rPr lang="en-US" sz="1600" dirty="0"/>
              <a:t>: Travelers can create personalized profiles, sharing their travel details, including destination and travel dates. </a:t>
            </a:r>
            <a:r>
              <a:rPr lang="en-US" sz="1600" b="1" dirty="0"/>
              <a:t>Machine learning algorithms</a:t>
            </a:r>
            <a:r>
              <a:rPr lang="en-US" sz="1600" dirty="0"/>
              <a:t> suggest like-minded travelers based on shared preferences &amp; travel histories.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Smart Suggestions</a:t>
            </a:r>
            <a:r>
              <a:rPr lang="en-US" sz="1600" dirty="0"/>
              <a:t>: The platform uses </a:t>
            </a:r>
            <a:r>
              <a:rPr lang="en-US" sz="1600" b="1" dirty="0"/>
              <a:t>AI and ML</a:t>
            </a:r>
            <a:r>
              <a:rPr lang="en-US" sz="1600" dirty="0"/>
              <a:t> to recommend profiles of people traveling to the same destination during the same period, encouraging connections and shared experiences. This enhances social interaction by identifying compatible travel companions.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Local Service Providers</a:t>
            </a:r>
            <a:r>
              <a:rPr lang="en-US" sz="1600" dirty="0"/>
              <a:t>: Locals offering services like accommodation, food, guides, and transportation can create profiles. An </a:t>
            </a:r>
            <a:r>
              <a:rPr lang="en-US" sz="1600" b="1" dirty="0"/>
              <a:t>AI-driven rating system</a:t>
            </a:r>
            <a:r>
              <a:rPr lang="en-US" sz="1600" dirty="0"/>
              <a:t> analyzes client feedback, providing real-time insights for other travelers to make informed decisions.</a:t>
            </a:r>
            <a:endParaRPr lang="en-US" sz="1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Local Travel Agency Connections</a:t>
            </a:r>
            <a:r>
              <a:rPr lang="en-US" sz="1600" dirty="0"/>
              <a:t>: Travelers can connect with local travel agencies, accessing exclusive services and tour packages. </a:t>
            </a:r>
            <a:r>
              <a:rPr lang="en-US" sz="1600" b="1" dirty="0"/>
              <a:t>AI-driven chatbots</a:t>
            </a:r>
            <a:r>
              <a:rPr lang="en-US" sz="1600" dirty="0"/>
              <a:t> can assist users in finding the best travel deals, while </a:t>
            </a:r>
            <a:r>
              <a:rPr lang="en-US" sz="1600" b="1" dirty="0"/>
              <a:t>VR tours</a:t>
            </a:r>
            <a:r>
              <a:rPr lang="en-US" sz="1600" dirty="0"/>
              <a:t> offered by agencies allow users to explore destinations virtually before booking.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47246"/>
            <a:ext cx="1449866" cy="97820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-28078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9A295-FABE-BCB1-8B66-2618183E626B}"/>
              </a:ext>
            </a:extLst>
          </p:cNvPr>
          <p:cNvSpPr txBox="1"/>
          <p:nvPr/>
        </p:nvSpPr>
        <p:spPr>
          <a:xfrm>
            <a:off x="7187379" y="1025451"/>
            <a:ext cx="467533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</a:rPr>
              <a:t>Uniqueness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Information Requests</a:t>
            </a:r>
            <a:r>
              <a:rPr lang="en-US" sz="1400" dirty="0"/>
              <a:t>: Travelers can input details about their intended destination and travel dates, using </a:t>
            </a:r>
            <a:r>
              <a:rPr lang="en-US" sz="1400" b="1" dirty="0"/>
              <a:t>AI-powered algorithms</a:t>
            </a:r>
            <a:r>
              <a:rPr lang="en-US" sz="1400" dirty="0"/>
              <a:t> to receive personalized suggestions and recommendations about the location, including popular attractions and off-the-beaten-path spots.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Information Requests</a:t>
            </a:r>
            <a:r>
              <a:rPr lang="en-US" sz="1400" dirty="0"/>
              <a:t>: Travelers can input details about their intended destination and travel dates, using </a:t>
            </a:r>
            <a:r>
              <a:rPr lang="en-US" sz="1400" b="1" dirty="0"/>
              <a:t>AI-powered algorithms</a:t>
            </a:r>
            <a:r>
              <a:rPr lang="en-US" sz="1400" dirty="0"/>
              <a:t> to receive personalized suggestions and recommendations about the location, including popular attractions and off-the-beaten-path spots.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Travel Destinations</a:t>
            </a:r>
            <a:r>
              <a:rPr lang="en-US" sz="1400" dirty="0"/>
              <a:t>: The site uses </a:t>
            </a:r>
            <a:r>
              <a:rPr lang="en-US" sz="1400" b="1" dirty="0"/>
              <a:t>AI</a:t>
            </a:r>
            <a:r>
              <a:rPr lang="en-US" sz="1400" dirty="0"/>
              <a:t> to suggest popular tourist spots and hidden gems in the selected travel locations, curating tailored experiences for each user based on previous preferences and behavior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Ratings and Reviews</a:t>
            </a:r>
            <a:r>
              <a:rPr lang="en-US" sz="1400" dirty="0"/>
              <a:t>: Clients can rate and review local service providers. </a:t>
            </a:r>
            <a:r>
              <a:rPr lang="en-US" sz="1400" b="1" dirty="0"/>
              <a:t>Machine learning models</a:t>
            </a:r>
            <a:r>
              <a:rPr lang="en-US" sz="1400" dirty="0"/>
              <a:t> analyze these reviews to surface the most trusted and highly recommended providers, ensuring that the best services rise to the top.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/>
              </a:solidFill>
            </a:endParaRPr>
          </a:p>
          <a:p>
            <a:pPr lvl="1"/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902BD4-441C-67E9-57FD-BBEAD5C222D7}"/>
              </a:ext>
            </a:extLst>
          </p:cNvPr>
          <p:cNvSpPr/>
          <p:nvPr/>
        </p:nvSpPr>
        <p:spPr>
          <a:xfrm>
            <a:off x="7266038" y="1120998"/>
            <a:ext cx="4648248" cy="481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AF57F-F29F-FEEE-7981-1D95080D1458}"/>
              </a:ext>
            </a:extLst>
          </p:cNvPr>
          <p:cNvSpPr/>
          <p:nvPr/>
        </p:nvSpPr>
        <p:spPr>
          <a:xfrm>
            <a:off x="88490" y="1457692"/>
            <a:ext cx="6872749" cy="4612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77316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4" y="1048836"/>
            <a:ext cx="11608034" cy="448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9230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558021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07B6D-4422-0C72-5381-6CE1E753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94" y="5589535"/>
            <a:ext cx="1006475" cy="503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F25BC-DB06-2AD4-3667-C3F7BC17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066" y="5938168"/>
            <a:ext cx="1583410" cy="4046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A57D43-EABF-2EDF-1B18-3DC428D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6" y="5673112"/>
            <a:ext cx="671279" cy="6712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F5B2C-7350-A370-09EC-2FF9CA733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399" y="5724229"/>
            <a:ext cx="595885" cy="595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64255D-B316-1024-C886-2C675195E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24" y="5723222"/>
            <a:ext cx="610799" cy="6107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299780-5FB1-4430-20D3-F2B360107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6" y="5701527"/>
            <a:ext cx="641290" cy="641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73DF89A-9CC9-7FA4-B9F6-CD8AA90CD0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2421" y="5721609"/>
            <a:ext cx="746855" cy="627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D8FA4-1BF7-29C7-AEE6-5D1BC24683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6195" y="5792014"/>
            <a:ext cx="537215" cy="5372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515D98-C19F-51A2-9245-C8A357DD32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3410" y="5859890"/>
            <a:ext cx="474131" cy="474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505F0C-F136-F165-71AB-17AA61AA24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9583" y="5692731"/>
            <a:ext cx="546284" cy="64129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D3728495-149C-0DF2-0AE2-0FE38740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2925"/>
            <a:ext cx="120048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Platform Architecture</a:t>
            </a:r>
            <a:r>
              <a:rPr lang="en-US" sz="1600" dirty="0"/>
              <a:t>: Use </a:t>
            </a:r>
            <a:r>
              <a:rPr lang="en-US" sz="1600" b="1" dirty="0"/>
              <a:t>Node.js</a:t>
            </a:r>
            <a:r>
              <a:rPr lang="en-US" sz="1600" dirty="0"/>
              <a:t> for the backend, </a:t>
            </a:r>
            <a:r>
              <a:rPr lang="en-US" sz="1600" b="1" dirty="0"/>
              <a:t>React</a:t>
            </a:r>
            <a:r>
              <a:rPr lang="en-US" sz="1600" dirty="0"/>
              <a:t> for the frontend, and a </a:t>
            </a:r>
            <a:r>
              <a:rPr lang="en-US" sz="1600" b="1" dirty="0"/>
              <a:t>hybrid database</a:t>
            </a:r>
            <a:r>
              <a:rPr lang="en-US" sz="1600" dirty="0"/>
              <a:t> with </a:t>
            </a:r>
            <a:r>
              <a:rPr lang="en-US" sz="1600" b="1" dirty="0"/>
              <a:t>MongoDB (NoSQL)</a:t>
            </a:r>
            <a:r>
              <a:rPr 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for storing user profiles, travel details, and content.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AI-powered Suggestions</a:t>
            </a:r>
            <a:r>
              <a:rPr lang="en-US" sz="1600" dirty="0"/>
              <a:t>: Implement </a:t>
            </a:r>
            <a:r>
              <a:rPr lang="en-US" sz="1600" b="1" dirty="0"/>
              <a:t>AI algorithms</a:t>
            </a:r>
            <a:r>
              <a:rPr lang="en-US" sz="1600" dirty="0"/>
              <a:t> with </a:t>
            </a:r>
            <a:r>
              <a:rPr lang="en-US" sz="1600" b="1" dirty="0"/>
              <a:t>TensorFlow</a:t>
            </a:r>
            <a:r>
              <a:rPr lang="en-US" sz="1600" dirty="0"/>
              <a:t> for personalized travel suggestions and location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recommendations. Integrate travel data APIs such as </a:t>
            </a:r>
            <a:r>
              <a:rPr lang="en-US" sz="1600" b="1" dirty="0"/>
              <a:t>Google Places</a:t>
            </a:r>
            <a:r>
              <a:rPr lang="en-US" sz="1600" dirty="0"/>
              <a:t> for real-time information about popular attractions and hidden gems.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Profile Matching (ML)</a:t>
            </a:r>
            <a:r>
              <a:rPr lang="en-US" sz="1600" dirty="0"/>
              <a:t>: Use </a:t>
            </a:r>
            <a:r>
              <a:rPr lang="en-US" sz="1600" b="1" dirty="0"/>
              <a:t>machine learning models</a:t>
            </a:r>
            <a:r>
              <a:rPr lang="en-US" sz="1600" dirty="0"/>
              <a:t> like </a:t>
            </a:r>
            <a:r>
              <a:rPr lang="en-US" sz="1600" b="1" dirty="0"/>
              <a:t>K-means clustering</a:t>
            </a:r>
            <a:r>
              <a:rPr lang="en-US" sz="1600" dirty="0"/>
              <a:t> or </a:t>
            </a:r>
            <a:r>
              <a:rPr lang="en-US" sz="1600" b="1" dirty="0"/>
              <a:t>collaborative filtering</a:t>
            </a:r>
            <a:r>
              <a:rPr lang="en-US" sz="1600" dirty="0"/>
              <a:t> for suggesting like-minded travelers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based on shared preferences and travel histories. Store and manage user data using </a:t>
            </a:r>
            <a:r>
              <a:rPr lang="en-US" sz="1600" b="1" dirty="0"/>
              <a:t>MongoDB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Smart Suggestions (AI/ML)</a:t>
            </a:r>
            <a:r>
              <a:rPr lang="en-US" sz="1600" dirty="0"/>
              <a:t>: Develop a recommendation engine using </a:t>
            </a:r>
            <a:r>
              <a:rPr lang="en-US" sz="1600" b="1" dirty="0"/>
              <a:t>AI and ML models</a:t>
            </a:r>
            <a:r>
              <a:rPr lang="en-US" sz="1600" dirty="0"/>
              <a:t> to suggest compatible travel companions.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Integrate </a:t>
            </a:r>
            <a:r>
              <a:rPr lang="en-US" sz="1600" b="1" dirty="0" err="1"/>
              <a:t>WebSockets</a:t>
            </a:r>
            <a:r>
              <a:rPr lang="en-US" sz="1600" dirty="0"/>
              <a:t> for real-time profile matching and user notifications.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Content Sharing &amp; VR Support</a:t>
            </a:r>
            <a:r>
              <a:rPr lang="en-US" sz="1600" dirty="0"/>
              <a:t>: Store user-generated content such as photos and videos with </a:t>
            </a:r>
            <a:r>
              <a:rPr lang="en-US" sz="1600" b="1" dirty="0" err="1"/>
              <a:t>Cloudinary</a:t>
            </a:r>
            <a:r>
              <a:rPr lang="en-US" sz="1600" dirty="0"/>
              <a:t> or </a:t>
            </a:r>
            <a:r>
              <a:rPr lang="en-US" sz="1600" b="1" dirty="0"/>
              <a:t>AWS S3</a:t>
            </a:r>
            <a:r>
              <a:rPr lang="en-US" sz="1600" dirty="0"/>
              <a:t>. Plan for future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b="1" dirty="0"/>
              <a:t>     VR support</a:t>
            </a:r>
            <a:r>
              <a:rPr lang="en-US" sz="1600" dirty="0"/>
              <a:t> by integrating </a:t>
            </a:r>
            <a:r>
              <a:rPr lang="en-US" sz="1600" b="1" dirty="0" err="1"/>
              <a:t>WebVR</a:t>
            </a:r>
            <a:r>
              <a:rPr lang="en-US" sz="1600" b="1" dirty="0"/>
              <a:t> API</a:t>
            </a:r>
            <a:r>
              <a:rPr lang="en-US" sz="1600" dirty="0"/>
              <a:t> or </a:t>
            </a:r>
            <a:r>
              <a:rPr lang="en-US" sz="1600" b="1" dirty="0"/>
              <a:t>A-Frame</a:t>
            </a:r>
            <a:r>
              <a:rPr lang="en-US" sz="1600" dirty="0"/>
              <a:t> to allow users to upload and view immersive 360-degree travel experiences.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Local Service Providers</a:t>
            </a:r>
            <a:r>
              <a:rPr lang="en-US" sz="1600" dirty="0"/>
              <a:t>: Allow local providers to create profiles. Use </a:t>
            </a:r>
            <a:r>
              <a:rPr lang="en-US" sz="1600" b="1" dirty="0"/>
              <a:t>AI-driven feedback analysis</a:t>
            </a:r>
            <a:r>
              <a:rPr lang="en-US" sz="1600" dirty="0"/>
              <a:t> with </a:t>
            </a:r>
            <a:r>
              <a:rPr lang="en-US" sz="1600" b="1" dirty="0"/>
              <a:t>NLP libraries</a:t>
            </a:r>
            <a:r>
              <a:rPr lang="en-US" sz="1600" dirty="0"/>
              <a:t> like </a:t>
            </a:r>
            <a:r>
              <a:rPr lang="en-US" sz="1600" b="1" dirty="0" err="1"/>
              <a:t>SpaCy</a:t>
            </a:r>
            <a:r>
              <a:rPr lang="en-US" sz="1600" dirty="0"/>
              <a:t> or </a:t>
            </a:r>
            <a:r>
              <a:rPr lang="en-US" sz="1600" b="1" dirty="0"/>
              <a:t>NLTK</a:t>
            </a:r>
            <a:r>
              <a:rPr lang="en-US" sz="1600" dirty="0"/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to analyze reviews, providing real-time insights on service quality.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Security and Data Privacy</a:t>
            </a:r>
            <a:r>
              <a:rPr lang="en-US" sz="1600" dirty="0"/>
              <a:t>: Ensure data protection with </a:t>
            </a:r>
            <a:r>
              <a:rPr lang="en-US" sz="1600" b="1" dirty="0"/>
              <a:t>SSL/TLS</a:t>
            </a:r>
            <a:r>
              <a:rPr lang="en-US" sz="1600" dirty="0"/>
              <a:t>, </a:t>
            </a:r>
            <a:r>
              <a:rPr lang="en-US" sz="1600" b="1" dirty="0"/>
              <a:t>AES-256 encryption</a:t>
            </a:r>
            <a:r>
              <a:rPr lang="en-US" sz="1600" dirty="0"/>
              <a:t>, </a:t>
            </a:r>
            <a:r>
              <a:rPr lang="en-US" sz="1600" b="1" dirty="0"/>
              <a:t>OAuth 2.0 authentication</a:t>
            </a:r>
            <a:r>
              <a:rPr lang="en-US" sz="1600" dirty="0"/>
              <a:t>, and </a:t>
            </a:r>
            <a:r>
              <a:rPr lang="en-US" sz="1600" b="1" dirty="0"/>
              <a:t>MFA</a:t>
            </a:r>
            <a:r>
              <a:rPr lang="en-US" sz="1600" dirty="0"/>
              <a:t>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Perform regular </a:t>
            </a:r>
            <a:r>
              <a:rPr lang="en-US" sz="1600" b="1" dirty="0"/>
              <a:t>security audits</a:t>
            </a:r>
            <a:r>
              <a:rPr lang="en-US" sz="1600" dirty="0"/>
              <a:t> to safeguard user data.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Travel Destinations (AI)</a:t>
            </a:r>
            <a:r>
              <a:rPr lang="en-US" sz="1600" dirty="0"/>
              <a:t>: Develop a tailored experience recommendation engine using </a:t>
            </a:r>
            <a:r>
              <a:rPr lang="en-US" sz="1600" b="1" dirty="0"/>
              <a:t>AI</a:t>
            </a:r>
            <a:r>
              <a:rPr lang="en-US" sz="1600" dirty="0"/>
              <a:t> to suggest popular tourist spots and hidden gems,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pulling data from APIs like </a:t>
            </a:r>
            <a:r>
              <a:rPr lang="en-US" sz="1600" b="1" dirty="0"/>
              <a:t>Google Places</a:t>
            </a:r>
            <a:r>
              <a:rPr lang="en-US" sz="1600" dirty="0"/>
              <a:t> or </a:t>
            </a:r>
            <a:r>
              <a:rPr lang="en-US" sz="1600" b="1" dirty="0"/>
              <a:t>Yelp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Scalability &amp; Infrastructure</a:t>
            </a:r>
            <a:r>
              <a:rPr lang="en-US" sz="1600" dirty="0"/>
              <a:t>: Deploy the platform on </a:t>
            </a:r>
            <a:r>
              <a:rPr lang="en-US" sz="1600" b="1" dirty="0"/>
              <a:t>AWS</a:t>
            </a:r>
            <a:r>
              <a:rPr lang="en-US" sz="1600" dirty="0"/>
              <a:t> or </a:t>
            </a:r>
            <a:r>
              <a:rPr lang="en-US" sz="1600" b="1" dirty="0"/>
              <a:t>Google Cloud</a:t>
            </a:r>
            <a:r>
              <a:rPr lang="en-US" sz="1600" dirty="0"/>
              <a:t> with auto-scaling and load balancers for handling high traffic.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     Utilize </a:t>
            </a:r>
            <a:r>
              <a:rPr lang="en-US" sz="1600" b="1" dirty="0"/>
              <a:t>Kubernetes</a:t>
            </a:r>
            <a:r>
              <a:rPr lang="en-US" sz="1600" dirty="0"/>
              <a:t> or </a:t>
            </a:r>
            <a:r>
              <a:rPr lang="en-US" sz="1600" b="1" dirty="0"/>
              <a:t>Docker</a:t>
            </a:r>
            <a:r>
              <a:rPr lang="en-US" sz="1600" dirty="0"/>
              <a:t> for containerization to ensure efficient resource management and scalability.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1283" y="813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41283" y="1056347"/>
            <a:ext cx="585471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u="sng" dirty="0"/>
              <a:t>Potential Challenges and Risks</a:t>
            </a:r>
          </a:p>
          <a:p>
            <a:endParaRPr lang="en-US" sz="1600" b="1" u="sng" dirty="0"/>
          </a:p>
          <a:p>
            <a:pPr marL="228600" indent="-228600">
              <a:buAutoNum type="arabicPeriod"/>
            </a:pPr>
            <a:r>
              <a:rPr lang="en-US" sz="1600" b="1" dirty="0"/>
              <a:t>Technical Challenge</a:t>
            </a:r>
            <a:r>
              <a:rPr lang="en-US" sz="1600" dirty="0"/>
              <a:t>: Ensuring seamless integration of AI, ML, and VR technologies for personalized travel suggestions and virtual tours.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User Engagement</a:t>
            </a:r>
            <a:r>
              <a:rPr lang="en-US" sz="1600" dirty="0"/>
              <a:t>: Attracting and retaining users without strong engagement strategies or incentives.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Partnership Challenge</a:t>
            </a:r>
            <a:r>
              <a:rPr lang="en-US" sz="1600" dirty="0"/>
              <a:t>: Onboarding and maintaining reliable local service providers across different locations.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Operational Risk</a:t>
            </a:r>
            <a:r>
              <a:rPr lang="en-US" sz="1600" dirty="0"/>
              <a:t>: Coordinating effectively with local travel agencies to ensure smooth service delivery.\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Data Privacy and Security</a:t>
            </a:r>
            <a:r>
              <a:rPr lang="en-US" sz="1600" dirty="0"/>
              <a:t>: Safeguarding user data and complying with privacy regulations like GDPR.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b="1" dirty="0"/>
              <a:t>Financial Risk</a:t>
            </a:r>
            <a:r>
              <a:rPr lang="en-US" sz="1600" dirty="0"/>
              <a:t>: Difficulty in monetizing the platform through commissions or premium services in a competitive market.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59B55EB-BA25-CE5B-E1BD-434BDBFBF2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558021" cy="8887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230CEF-FF29-48B5-3EC3-D88EE410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Skilled staff needed for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DAC9F-313A-02C2-2B22-22140DD615B0}"/>
              </a:ext>
            </a:extLst>
          </p:cNvPr>
          <p:cNvSpPr txBox="1"/>
          <p:nvPr/>
        </p:nvSpPr>
        <p:spPr>
          <a:xfrm>
            <a:off x="6195769" y="1142998"/>
            <a:ext cx="59544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Strategies to Overcome Challenges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Technical Solutions</a:t>
            </a:r>
            <a:r>
              <a:rPr lang="en-US" sz="1600" dirty="0"/>
              <a:t>: Collaborate with experienced tech partners to ensure smooth integration of AI, ML, and VR. Invest in regular testing and updates to improve performance and user experience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User Engagement</a:t>
            </a:r>
            <a:r>
              <a:rPr lang="en-US" sz="1600" dirty="0"/>
              <a:t>: Implement gamification features like rewards, badges, and leaderboards. Offer personalized recommendations and exclusive deals to increase user retention and interaction.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Partnership solution</a:t>
            </a:r>
            <a:r>
              <a:rPr lang="en-US" sz="1600" dirty="0"/>
              <a:t>: Create a clear onboarding process for local service providers, offer them training and support, and incentivize quality service through performance-based rewards.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Operational Solutions: </a:t>
            </a:r>
            <a:r>
              <a:rPr lang="en-US" sz="1600" dirty="0"/>
              <a:t>Establish clear communication and service-level agreements (SLAs) with local travel agencies and use tracking tools to monitor service delivery and maintain quality control.</a:t>
            </a: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Enhance Data Security: </a:t>
            </a:r>
            <a:r>
              <a:rPr lang="en-US" sz="1600" dirty="0"/>
              <a:t>Invest in robust encryption technologies, regularly audit security measures, and ensure compliance with data protection regulations (GDPR, CCPA, etc.).</a:t>
            </a:r>
          </a:p>
          <a:p>
            <a:r>
              <a:rPr lang="en-US" sz="1600" b="1" dirty="0"/>
              <a:t>6.Financial Solutions: </a:t>
            </a:r>
            <a:r>
              <a:rPr lang="en-US" sz="1600" dirty="0"/>
              <a:t>Diversify revenue streams by offering tiered subscription models, premium services, and affiliate marketing with travel-related brands. Seek partnerships and sponsorships to cover initial operational costs.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8F0B0-3446-71E4-D236-E5E6CA0C1741}"/>
              </a:ext>
            </a:extLst>
          </p:cNvPr>
          <p:cNvSpPr/>
          <p:nvPr/>
        </p:nvSpPr>
        <p:spPr>
          <a:xfrm>
            <a:off x="141513" y="1056347"/>
            <a:ext cx="5854716" cy="5038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61945-60FB-BE34-8A3F-E68AEAC263F7}"/>
              </a:ext>
            </a:extLst>
          </p:cNvPr>
          <p:cNvSpPr/>
          <p:nvPr/>
        </p:nvSpPr>
        <p:spPr>
          <a:xfrm>
            <a:off x="6195769" y="1056347"/>
            <a:ext cx="5754947" cy="5038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21051" y="1059580"/>
            <a:ext cx="5742039" cy="522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Potential Impact on the Target People</a:t>
            </a:r>
          </a:p>
          <a:p>
            <a:pPr>
              <a:lnSpc>
                <a:spcPct val="150000"/>
              </a:lnSpc>
            </a:pPr>
            <a:endParaRPr lang="en-US" sz="1400" b="1" u="sng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Enhanced Travel Experience</a:t>
            </a:r>
            <a:r>
              <a:rPr lang="en-US" sz="1400" dirty="0"/>
              <a:t>: Travelers can share and explore detailed travel experiences through photos and videos.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Local Connections</a:t>
            </a:r>
            <a:r>
              <a:rPr lang="en-US" sz="1400" dirty="0"/>
              <a:t>: Travelers connect with local service providers for personalized services and support.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Informed Decisions</a:t>
            </a:r>
            <a:r>
              <a:rPr lang="en-US" sz="1400" dirty="0"/>
              <a:t>: Ratings and reviews help travelers make better choices for local services.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Increased Visibility for Providers</a:t>
            </a:r>
            <a:r>
              <a:rPr lang="en-US" sz="1400" dirty="0"/>
              <a:t>: Local service providers gain exposure and attract more customers.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Expanded Reach for Agencies</a:t>
            </a:r>
            <a:r>
              <a:rPr lang="en-US" sz="1400" dirty="0"/>
              <a:t>: Travel agencies can showcase their services to a broader audience.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Revenue Opportunities</a:t>
            </a:r>
            <a:r>
              <a:rPr lang="en-US" sz="1400" dirty="0"/>
              <a:t>: The platform creates monetization avenues through service listings and advertisements.</a:t>
            </a:r>
            <a:endParaRPr lang="en-US" sz="14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Personalized Suggestions</a:t>
            </a:r>
            <a:r>
              <a:rPr lang="en-US" sz="1400" dirty="0"/>
              <a:t>: Travelers receive recommendations for profiles and local attractions based on their travel details.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E964B971-B368-C260-5681-6C68C6177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76690" y="242415"/>
            <a:ext cx="1558021" cy="8887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50D29-2115-4CC0-A598-032FE6B749A4}"/>
              </a:ext>
            </a:extLst>
          </p:cNvPr>
          <p:cNvSpPr txBox="1"/>
          <p:nvPr/>
        </p:nvSpPr>
        <p:spPr>
          <a:xfrm>
            <a:off x="5940792" y="1131124"/>
            <a:ext cx="6109694" cy="504753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b="1" u="sng" dirty="0"/>
              <a:t>Benefits of the Solution</a:t>
            </a:r>
          </a:p>
          <a:p>
            <a:endParaRPr lang="en-US" sz="1400" b="1" u="sng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Social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Enhanced Connections</a:t>
            </a:r>
            <a:r>
              <a:rPr lang="en-US" sz="1400" dirty="0"/>
              <a:t>: Strengthens links between travelers and locals.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Increased Engagement</a:t>
            </a:r>
            <a:r>
              <a:rPr lang="en-US" sz="1400" dirty="0"/>
              <a:t>: Boosts community involvement in the travel ecosystem.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Economic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Local Revenue</a:t>
            </a:r>
            <a:r>
              <a:rPr lang="en-US" sz="1400" dirty="0"/>
              <a:t>: Increases visibility and customer base for local businesses.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Economic Boost</a:t>
            </a:r>
            <a:r>
              <a:rPr lang="en-US" sz="1400" dirty="0"/>
              <a:t>: Stimulates local economies through travel-related activities.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Environmental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400" b="1" dirty="0"/>
              <a:t>Reduced Impact</a:t>
            </a:r>
            <a:r>
              <a:rPr lang="en-IN" sz="1400" dirty="0"/>
              <a:t>: Minimizes travel’s environmental footprint.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Sustainable Practices</a:t>
            </a:r>
            <a:r>
              <a:rPr lang="en-US" sz="1400" dirty="0"/>
              <a:t>: Supports eco-friendly local businesses.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Technological Benefits</a:t>
            </a:r>
            <a:r>
              <a:rPr lang="en-US" sz="1400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/>
              <a:t>Personalized Recommendations</a:t>
            </a:r>
            <a:r>
              <a:rPr lang="en-US" sz="1400" dirty="0"/>
              <a:t>: Offers tailored travel suggestions.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400" b="1" dirty="0"/>
              <a:t>Innovative Solutions</a:t>
            </a:r>
            <a:r>
              <a:rPr lang="en-IN" sz="1400" dirty="0"/>
              <a:t>: Promotes new travel technologies and integrations.</a:t>
            </a:r>
            <a:endParaRPr lang="en-US" sz="1400" dirty="0"/>
          </a:p>
          <a:p>
            <a:r>
              <a:rPr lang="en-IN" sz="1600" b="1" dirty="0"/>
              <a:t>                   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endParaRPr lang="en-IN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E1E3C-429C-673E-3403-BB708FD20FC6}"/>
              </a:ext>
            </a:extLst>
          </p:cNvPr>
          <p:cNvSpPr/>
          <p:nvPr/>
        </p:nvSpPr>
        <p:spPr>
          <a:xfrm>
            <a:off x="176690" y="1105206"/>
            <a:ext cx="5675961" cy="5113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51E15-36BC-F867-7D70-730008381CE9}"/>
              </a:ext>
            </a:extLst>
          </p:cNvPr>
          <p:cNvSpPr/>
          <p:nvPr/>
        </p:nvSpPr>
        <p:spPr>
          <a:xfrm>
            <a:off x="5963090" y="1123548"/>
            <a:ext cx="6087396" cy="5094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663A3410-97B4-5D98-A015-6670F09DA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558021" cy="91066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Jan</a:t>
            </a:r>
            <a:br>
              <a:rPr lang="en-US" b="1" dirty="0"/>
            </a:br>
            <a:r>
              <a:rPr lang="en-US" b="1" dirty="0"/>
              <a:t>Dhan</a:t>
            </a:r>
            <a:br>
              <a:rPr lang="en-US" b="1" dirty="0"/>
            </a:br>
            <a:r>
              <a:rPr lang="en-US" b="1" dirty="0"/>
              <a:t>Warriors</a:t>
            </a:r>
            <a:endParaRPr lang="en-IN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5076CCA-D088-5AB3-3FA6-D79BC230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2" y="1359453"/>
            <a:ext cx="9539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37DBD-F56C-004E-9857-6CB0D5E17E8B}"/>
              </a:ext>
            </a:extLst>
          </p:cNvPr>
          <p:cNvSpPr txBox="1"/>
          <p:nvPr/>
        </p:nvSpPr>
        <p:spPr>
          <a:xfrm>
            <a:off x="955701" y="1462784"/>
            <a:ext cx="90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National Portal of India:-  </a:t>
            </a:r>
            <a:r>
              <a:rPr lang="en-IN" sz="1400" dirty="0">
                <a:hlinkClick r:id="rId4"/>
              </a:rPr>
              <a:t>https://services.india.gov.in/service/listing?cat_id=106&amp;ln=en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1DDC5-39CB-C66B-4C38-6EE7ADE656AE}"/>
              </a:ext>
            </a:extLst>
          </p:cNvPr>
          <p:cNvSpPr txBox="1"/>
          <p:nvPr/>
        </p:nvSpPr>
        <p:spPr>
          <a:xfrm>
            <a:off x="920524" y="1962085"/>
            <a:ext cx="981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2.Central Pollution Control Board:- </a:t>
            </a:r>
            <a:r>
              <a:rPr lang="en-IN" sz="1400" dirty="0">
                <a:hlinkClick r:id="rId4"/>
              </a:rPr>
              <a:t>https://services.india.gov.in/service/listing?cat_id=106&amp;ln=en</a:t>
            </a:r>
            <a:r>
              <a:rPr lang="en-IN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E6E2-9891-313F-46E8-680BF15544A4}"/>
              </a:ext>
            </a:extLst>
          </p:cNvPr>
          <p:cNvSpPr txBox="1"/>
          <p:nvPr/>
        </p:nvSpPr>
        <p:spPr>
          <a:xfrm>
            <a:off x="1007302" y="2451027"/>
            <a:ext cx="85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3.Swachh Bharat Mission(Grameen):-  </a:t>
            </a:r>
            <a:r>
              <a:rPr lang="en-IN" sz="1400" dirty="0">
                <a:hlinkClick r:id="rId5"/>
              </a:rPr>
              <a:t>https://swachhbharatmission.ddws.gov.in/about_sbm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76A8E-41BA-4A66-ED63-B2F69D54C0D8}"/>
              </a:ext>
            </a:extLst>
          </p:cNvPr>
          <p:cNvSpPr txBox="1"/>
          <p:nvPr/>
        </p:nvSpPr>
        <p:spPr>
          <a:xfrm>
            <a:off x="329773" y="3500757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Others:-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1FAFA-9C4A-D7BB-282F-B7870FFD5FBE}"/>
              </a:ext>
            </a:extLst>
          </p:cNvPr>
          <p:cNvSpPr txBox="1"/>
          <p:nvPr/>
        </p:nvSpPr>
        <p:spPr>
          <a:xfrm>
            <a:off x="1060438" y="4079470"/>
            <a:ext cx="376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1.Flow-Chart Designer:-  </a:t>
            </a:r>
            <a:r>
              <a:rPr lang="en-IN" sz="1400" dirty="0">
                <a:hlinkClick r:id="rId6"/>
              </a:rPr>
              <a:t>https://miro.com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A8C10-CCC6-4AE1-D510-0D763D3113EB}"/>
              </a:ext>
            </a:extLst>
          </p:cNvPr>
          <p:cNvSpPr txBox="1"/>
          <p:nvPr/>
        </p:nvSpPr>
        <p:spPr>
          <a:xfrm>
            <a:off x="1060438" y="4437353"/>
            <a:ext cx="31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2.Exalidraw:- </a:t>
            </a:r>
            <a:r>
              <a:rPr lang="en-IN" sz="1400" dirty="0">
                <a:hlinkClick r:id="rId7"/>
              </a:rPr>
              <a:t>https://excalidraw.com/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3C1F5-B9DD-9C3D-47F9-73BC36F5AF39}"/>
              </a:ext>
            </a:extLst>
          </p:cNvPr>
          <p:cNvSpPr txBox="1"/>
          <p:nvPr/>
        </p:nvSpPr>
        <p:spPr>
          <a:xfrm>
            <a:off x="1060438" y="4849639"/>
            <a:ext cx="44293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3.Flip-Book:- </a:t>
            </a:r>
            <a:r>
              <a:rPr lang="en-IN" sz="1400" dirty="0">
                <a:hlinkClick r:id="rId8"/>
              </a:rPr>
              <a:t>https://flippingbook.com/online-flipbook</a:t>
            </a:r>
            <a:endParaRPr lang="en-IN" sz="1400" dirty="0"/>
          </a:p>
          <a:p>
            <a:endParaRPr lang="en-IN" sz="1400" dirty="0"/>
          </a:p>
          <a:p>
            <a:r>
              <a:rPr lang="en-IN" sz="2000" b="1" dirty="0"/>
              <a:t>Je Tum log Khud Kro </a:t>
            </a:r>
            <a:r>
              <a:rPr lang="en-IN" sz="2000" b="1" dirty="0" err="1"/>
              <a:t>itno</a:t>
            </a:r>
            <a:r>
              <a:rPr lang="en-IN" sz="2000" b="1" dirty="0"/>
              <a:t> hi </a:t>
            </a:r>
            <a:r>
              <a:rPr lang="en-IN" sz="2000" b="1" dirty="0" err="1"/>
              <a:t>ave</a:t>
            </a:r>
            <a:r>
              <a:rPr lang="en-IN" sz="2000" b="1" dirty="0"/>
              <a:t> mope</a:t>
            </a:r>
          </a:p>
          <a:p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81A6C-5B2F-A614-6CA3-2F55CD635F90}"/>
              </a:ext>
            </a:extLst>
          </p:cNvPr>
          <p:cNvSpPr txBox="1"/>
          <p:nvPr/>
        </p:nvSpPr>
        <p:spPr>
          <a:xfrm>
            <a:off x="985375" y="2893835"/>
            <a:ext cx="440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4.Maps-API:-  </a:t>
            </a:r>
            <a:r>
              <a:rPr lang="en-IN" sz="1400" dirty="0">
                <a:hlinkClick r:id="rId9"/>
              </a:rPr>
              <a:t>https://mapsplatform.google.com/india</a:t>
            </a:r>
            <a:endParaRPr lang="en-IN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5737BF-B06B-1E8A-661B-5EBAD5DA80A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032" t="2382" r="10391" b="2107"/>
          <a:stretch/>
        </p:blipFill>
        <p:spPr>
          <a:xfrm>
            <a:off x="6250200" y="3030512"/>
            <a:ext cx="5479684" cy="3256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C6C1EF-7E81-0111-A15B-E24D2AA1DA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1703" y="1224376"/>
            <a:ext cx="1301783" cy="13244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773010-F345-C60D-E9A1-8ABC19C4FB77}"/>
              </a:ext>
            </a:extLst>
          </p:cNvPr>
          <p:cNvSpPr txBox="1"/>
          <p:nvPr/>
        </p:nvSpPr>
        <p:spPr>
          <a:xfrm>
            <a:off x="10344889" y="2055726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Swipe2Clean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1416</Words>
  <Application>Microsoft Office PowerPoint</Application>
  <PresentationFormat>Widescreen</PresentationFormat>
  <Paragraphs>127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Aptos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Shivam Sogarwal</cp:lastModifiedBy>
  <cp:revision>165</cp:revision>
  <dcterms:created xsi:type="dcterms:W3CDTF">2013-12-12T18:46:50Z</dcterms:created>
  <dcterms:modified xsi:type="dcterms:W3CDTF">2024-09-12T11:20:44Z</dcterms:modified>
  <cp:category/>
</cp:coreProperties>
</file>