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7" r:id="rId7"/>
    <p:sldId id="265" r:id="rId8"/>
    <p:sldId id="270" r:id="rId9"/>
    <p:sldId id="266" r:id="rId10"/>
    <p:sldId id="269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967-9458-86A0-14C3-1AE824AC4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EF31A-ED21-8BA3-74E7-C572D9E64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E936-193D-ED0A-63B6-F28D264D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C01C-9514-561A-5010-B9C2859D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6291-030E-9FD6-FAFE-F7D44165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07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4E99-B640-6338-919D-CA217429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A8747-FF81-4FDF-5965-A342EF46F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E42E-4278-FA74-BBF3-8BFFE805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04184-3881-A79C-ECAB-E578ACE8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DE05-4D86-C8F6-7F6B-297DAA6D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AFDC8-09DE-DB16-4A5A-9667296AD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E77B-178B-7EDC-C4AC-92675264B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64A1-0702-0B2E-7CE2-CF8B6181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B7C-805E-5BA4-5F5D-91EE86E3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30007-71B6-FE98-86E2-8ABA205D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6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B98F-C065-741D-A547-01DFC405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745F-76F9-4E31-E269-57481BBD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0151-8E43-02E3-8709-84DC046E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18B2-C124-90D4-3251-6E934026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543E-3838-3010-B045-10A30C54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6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DC2B-631E-1EA8-126E-B780DA12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B0ED-0A6B-5AA6-C06E-A420AB3C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2147-CF51-FB30-3BB2-DF4D5C82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55A1-DEB5-6836-AB00-DB388D79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DBE5-EC08-B185-37A5-F613576C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4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8043-E448-C603-F780-F903C47E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8D6C-CE44-3AB5-B40B-100F01358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C38BA-E539-2088-734E-30732E739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192B1-A46E-BFE1-D971-B07B8B70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2573-1D41-DCC6-2346-F6CAD20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7A914-C01E-1A75-1754-5E41D899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7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4CD7-2750-171E-3034-79FDAD94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1174-60F3-17CD-F16B-1647D90A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D83D4-4D83-6685-6BED-CB6179D2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70950-F94D-0D1A-6608-A6BAA9959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59219-6120-C965-1AD3-4D495EF11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3392F-6F96-85F6-B9C3-49848F69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C5C1F-0376-4BD7-7369-7C28D034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458F4-A383-4629-4DA2-91138403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6FC8-E780-03D8-C54B-05D24E63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F1B31-7C9C-6AF8-8FFD-D750D462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F7F06-6778-8019-D4E6-F2BAC740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B81E4-1904-AC48-0133-A4D54FE1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4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CA18C-819E-DE09-516B-766A311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784E-9092-060A-4EA6-D00ADAFA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E666-6F7F-B727-5C33-B73E1D36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9DA4-F325-31A9-53C5-D9BDDEA9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1B71-D539-61E6-AFEF-961F43D2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DBB8C-D0A6-5966-690A-A7E10245F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A20BB-3AD2-DC15-2B51-6CAC97A4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5289-B48B-A846-CCE4-83DB6447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44C6E-5CB4-A60B-1B7C-3C87318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72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3659-C564-3715-CF58-A4B85339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F52A3-85E4-9DA8-3EBD-E9E6167E0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5A08-9974-49D1-0FFE-7050D5E92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3F3D-6EA0-B931-7E68-BE01B7EB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C111-77E4-54A0-2A40-5451D0A2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D2814-A261-7D20-CDF7-E5A54A23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3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21C80-AFD4-312F-E3ED-968CF74C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7A173-13F8-F7E1-54FF-F6ECF46B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1A51-D16B-848C-6A68-ED17D4FFE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8820F-4606-4156-86E4-EE20E493FAC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EF9D-4270-CF22-1DE2-A126D80AE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7CE69-D79F-C180-B9F6-5BCAABB7F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C2C39-CF27-460B-AF9D-7D40303C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9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uron system in 3D rendering">
            <a:extLst>
              <a:ext uri="{FF2B5EF4-FFF2-40B4-BE49-F238E27FC236}">
                <a16:creationId xmlns:a16="http://schemas.microsoft.com/office/drawing/2014/main" id="{29CD8064-7B34-E899-2763-F449B31B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7" r="-1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15B4F3-D98F-BC62-7896-F3E98D95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en-IN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Neural Network &amp;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2145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551AE-D959-BF54-3C70-9BF28C3D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39" y="240605"/>
            <a:ext cx="5759315" cy="98351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Types of Activation Function</a:t>
            </a:r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9A5D0076-9D33-659B-2D16-19476BAFF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9CE1-B3FB-B165-D3FA-2B2A587B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39" y="1224116"/>
            <a:ext cx="6437741" cy="54716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tx2"/>
                </a:solidFill>
              </a:rPr>
              <a:t>1. Linear Activation Function: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Inter"/>
              </a:rPr>
              <a:t>does not introduce non-linearity into the model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highlight>
                  <a:srgbClr val="FFFFFF"/>
                </a:highlight>
                <a:latin typeface="Inter"/>
              </a:rPr>
              <a:t>2. Non-Linear Activation Function:</a:t>
            </a:r>
          </a:p>
          <a:p>
            <a:r>
              <a:rPr lang="en-IN" sz="1800" b="1" dirty="0">
                <a:solidFill>
                  <a:schemeClr val="tx2"/>
                </a:solidFill>
              </a:rPr>
              <a:t>Sigmoid:</a:t>
            </a:r>
            <a:r>
              <a:rPr lang="en-IN" sz="1800" dirty="0">
                <a:solidFill>
                  <a:schemeClr val="tx2"/>
                </a:solidFill>
              </a:rPr>
              <a:t> S shapes curve that maps input values into 0 &amp; 1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      - Binary classification</a:t>
            </a:r>
          </a:p>
          <a:p>
            <a:r>
              <a:rPr lang="en-US" sz="1800" b="1" i="0" dirty="0">
                <a:solidFill>
                  <a:schemeClr val="tx2"/>
                </a:solidFill>
                <a:effectLst/>
                <a:latin typeface="Inter"/>
              </a:rPr>
              <a:t>Tanh</a:t>
            </a:r>
            <a:r>
              <a:rPr lang="en-US" sz="18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Inter"/>
              </a:rPr>
              <a:t>: A differentiable, sigmoid-like function that maps the input to a value between -1 and 1.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highlight>
                  <a:srgbClr val="FFFFFF"/>
                </a:highlight>
                <a:latin typeface="Inter"/>
              </a:rPr>
              <a:t>     - Used in RNN</a:t>
            </a:r>
          </a:p>
          <a:p>
            <a:r>
              <a:rPr lang="en-US" sz="1800" b="1" dirty="0" err="1">
                <a:solidFill>
                  <a:schemeClr val="tx2"/>
                </a:solidFill>
                <a:highlight>
                  <a:srgbClr val="FFFFFF"/>
                </a:highlight>
                <a:latin typeface="Inter"/>
              </a:rPr>
              <a:t>ReLU</a:t>
            </a:r>
            <a:r>
              <a:rPr lang="en-US" sz="1800" b="1" dirty="0">
                <a:solidFill>
                  <a:schemeClr val="tx2"/>
                </a:solidFill>
                <a:highlight>
                  <a:srgbClr val="FFFFFF"/>
                </a:highlight>
                <a:latin typeface="Inter"/>
              </a:rPr>
              <a:t>: </a:t>
            </a:r>
            <a:r>
              <a:rPr lang="en-US" sz="1800" dirty="0">
                <a:solidFill>
                  <a:schemeClr val="tx2"/>
                </a:solidFill>
                <a:highlight>
                  <a:srgbClr val="FFFFFF"/>
                </a:highlight>
                <a:latin typeface="Inter"/>
              </a:rPr>
              <a:t>Rectified Linear Unit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highlight>
                  <a:srgbClr val="FFFFFF"/>
                </a:highlight>
                <a:latin typeface="Inter"/>
              </a:rPr>
              <a:t>     - Non-Differentiable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highlight>
                  <a:srgbClr val="FFFFFF"/>
                </a:highlight>
                <a:latin typeface="Inter"/>
              </a:rPr>
              <a:t>     - Maps values in between 0 &amp; all positive values</a:t>
            </a:r>
          </a:p>
          <a:p>
            <a:r>
              <a:rPr lang="en-US" sz="1800" b="1" dirty="0" err="1">
                <a:solidFill>
                  <a:schemeClr val="tx2"/>
                </a:solidFill>
                <a:highlight>
                  <a:srgbClr val="FFFFFF"/>
                </a:highlight>
                <a:latin typeface="Inter"/>
              </a:rPr>
              <a:t>Softmax</a:t>
            </a:r>
            <a:r>
              <a:rPr lang="en-US" sz="1800" b="1" dirty="0">
                <a:solidFill>
                  <a:schemeClr val="tx2"/>
                </a:solidFill>
                <a:highlight>
                  <a:srgbClr val="FFFFFF"/>
                </a:highlight>
                <a:latin typeface="Inter"/>
              </a:rPr>
              <a:t>: </a:t>
            </a:r>
            <a:r>
              <a:rPr lang="en-US" sz="1800" dirty="0">
                <a:solidFill>
                  <a:schemeClr val="tx2"/>
                </a:solidFill>
                <a:highlight>
                  <a:srgbClr val="FFFFFF"/>
                </a:highlight>
                <a:latin typeface="Inter"/>
              </a:rPr>
              <a:t>Differentiable function that maps the input to a probability distribution over all classes.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</a:rPr>
              <a:t>     - Used in multiclass classification.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362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33AED-7856-9C23-1802-CE2094BE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42" y="1396686"/>
            <a:ext cx="4619938" cy="40646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Backpropagation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0BFB-CEF6-5672-D2AB-D7A17096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033" y="2074673"/>
            <a:ext cx="5536397" cy="3935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dirty="0"/>
              <a:t> </a:t>
            </a:r>
            <a:r>
              <a:rPr lang="en-US" sz="2000" dirty="0"/>
              <a:t>Train neural networks by minimizing the error between predicted and actual outputs.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Error Calculation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Use to reduce the Loss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94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B9F43-6C25-0D27-235E-E8EB6667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dirty="0"/>
              <a:t>Working of Backpropagation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16095C1-4B6E-8EF9-F692-3B6BB456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450553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Inputs X, arrive through the preconnected path</a:t>
            </a:r>
          </a:p>
          <a:p>
            <a:r>
              <a:rPr lang="en-US" sz="2000" dirty="0"/>
              <a:t>Input is modeled using real weights W. The weights are usually randomly selected.</a:t>
            </a:r>
          </a:p>
          <a:p>
            <a:r>
              <a:rPr lang="en-US" sz="2000" dirty="0"/>
              <a:t>Calculate the output for every neuron from the input layer, to the hidden layers, to the output layer.</a:t>
            </a:r>
          </a:p>
          <a:p>
            <a:r>
              <a:rPr lang="en-US" sz="2000" dirty="0"/>
              <a:t>Calculate the error in the outputs</a:t>
            </a:r>
          </a:p>
          <a:p>
            <a:r>
              <a:rPr lang="en-US" sz="2000" dirty="0"/>
              <a:t>Error = Actual Output – Desired Output</a:t>
            </a:r>
          </a:p>
        </p:txBody>
      </p:sp>
      <p:pic>
        <p:nvPicPr>
          <p:cNvPr id="1026" name="Picture 2" descr="Backpropagation">
            <a:extLst>
              <a:ext uri="{FF2B5EF4-FFF2-40B4-BE49-F238E27FC236}">
                <a16:creationId xmlns:a16="http://schemas.microsoft.com/office/drawing/2014/main" id="{905D42E8-C3AF-2F78-A30E-89773E15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6271" y="2458065"/>
            <a:ext cx="5260258" cy="33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4407E-CC46-E22D-3506-51877759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Neuron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Artificial Neural Network">
            <a:extLst>
              <a:ext uri="{FF2B5EF4-FFF2-40B4-BE49-F238E27FC236}">
                <a16:creationId xmlns:a16="http://schemas.microsoft.com/office/drawing/2014/main" id="{2B14E408-BD80-B729-A383-94502B40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6522720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1A1C950-884F-A1E9-1DB2-E01F43B3A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444" y="5175504"/>
            <a:ext cx="4039307" cy="77631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5000" dirty="0">
                <a:latin typeface="Aldhabi" panose="020F0502020204030204" pitchFamily="2" charset="-78"/>
                <a:cs typeface="Aldhabi" panose="020F0502020204030204" pitchFamily="2" charset="-78"/>
              </a:rPr>
              <a:t>Biological Neuron</a:t>
            </a:r>
          </a:p>
        </p:txBody>
      </p:sp>
    </p:spTree>
    <p:extLst>
      <p:ext uri="{BB962C8B-B14F-4D97-AF65-F5344CB8AC3E}">
        <p14:creationId xmlns:p14="http://schemas.microsoft.com/office/powerpoint/2010/main" val="54805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4407E-CC46-E22D-3506-51877759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Neuron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1A1C950-884F-A1E9-1DB2-E01F43B3A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444" y="5175504"/>
            <a:ext cx="4039307" cy="77631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5000" dirty="0">
                <a:latin typeface="Aldhabi" panose="020F0502020204030204" pitchFamily="2" charset="-78"/>
                <a:cs typeface="Aldhabi" panose="020F0502020204030204" pitchFamily="2" charset="-78"/>
              </a:rPr>
              <a:t>Artificial Neuron</a:t>
            </a:r>
          </a:p>
        </p:txBody>
      </p:sp>
      <p:pic>
        <p:nvPicPr>
          <p:cNvPr id="3" name="Picture 2" descr="What is Artificial Neural Network">
            <a:extLst>
              <a:ext uri="{FF2B5EF4-FFF2-40B4-BE49-F238E27FC236}">
                <a16:creationId xmlns:a16="http://schemas.microsoft.com/office/drawing/2014/main" id="{66157E1C-81EF-256F-C7EB-AD8776B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832" y="1148843"/>
            <a:ext cx="7423823" cy="350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7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F3FE1-071E-8429-7FAD-871DD7A6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Biological VS Artificial Neuron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220AD-1A14-7A75-E8C4-CC93C8073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37523"/>
            <a:ext cx="10744200" cy="29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4CB47-3123-7736-939E-DC63433A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IN" dirty="0"/>
              <a:t>Artificial Neural Network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3E3F25AE-F116-8B68-96A8-96C2FCB7C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887"/>
            <a:ext cx="3427001" cy="390858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Input Layer: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Hidden Layer: </a:t>
            </a:r>
            <a:r>
              <a:rPr lang="en-US" sz="2000" dirty="0"/>
              <a:t>Calculations to find hidden features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Output Layer: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  <p:pic>
        <p:nvPicPr>
          <p:cNvPr id="4098" name="Picture 2" descr="artifical neural networks">
            <a:extLst>
              <a:ext uri="{FF2B5EF4-FFF2-40B4-BE49-F238E27FC236}">
                <a16:creationId xmlns:a16="http://schemas.microsoft.com/office/drawing/2014/main" id="{73575B51-EC37-C471-249F-784820B2E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9445" y="1288026"/>
            <a:ext cx="6808426" cy="471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Artificial Neural Network">
            <a:extLst>
              <a:ext uri="{FF2B5EF4-FFF2-40B4-BE49-F238E27FC236}">
                <a16:creationId xmlns:a16="http://schemas.microsoft.com/office/drawing/2014/main" id="{1842300A-841A-6F96-63A4-E495C0BF4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96" y="4441475"/>
            <a:ext cx="1835287" cy="6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13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B548C78-419D-A874-70CC-9CE10CFA1F94}"/>
              </a:ext>
            </a:extLst>
          </p:cNvPr>
          <p:cNvSpPr/>
          <p:nvPr/>
        </p:nvSpPr>
        <p:spPr>
          <a:xfrm>
            <a:off x="4979504" y="2504661"/>
            <a:ext cx="2782957" cy="21866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masis MT Pro Medium" panose="020F0502020204030204" pitchFamily="18" charset="0"/>
              </a:rPr>
              <a:t>Types of ANN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88ED97F-1CE8-BAA3-D0E9-D14B20675E6E}"/>
              </a:ext>
            </a:extLst>
          </p:cNvPr>
          <p:cNvCxnSpPr>
            <a:stCxn id="7" idx="1"/>
          </p:cNvCxnSpPr>
          <p:nvPr/>
        </p:nvCxnSpPr>
        <p:spPr>
          <a:xfrm rot="16200000" flipV="1">
            <a:off x="4148527" y="1586351"/>
            <a:ext cx="936448" cy="1540616"/>
          </a:xfrm>
          <a:prstGeom prst="curved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5E56-41F3-2F3E-D65B-36B558587A2F}"/>
              </a:ext>
            </a:extLst>
          </p:cNvPr>
          <p:cNvSpPr/>
          <p:nvPr/>
        </p:nvSpPr>
        <p:spPr>
          <a:xfrm>
            <a:off x="1262269" y="1470991"/>
            <a:ext cx="2584174" cy="834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Convolutional Neural Network (CNN)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E12E40D-9642-8CB8-71A9-8FC7B070D0E4}"/>
              </a:ext>
            </a:extLst>
          </p:cNvPr>
          <p:cNvCxnSpPr>
            <a:stCxn id="7" idx="7"/>
          </p:cNvCxnSpPr>
          <p:nvPr/>
        </p:nvCxnSpPr>
        <p:spPr>
          <a:xfrm rot="5400000" flipH="1" flipV="1">
            <a:off x="7656990" y="1586351"/>
            <a:ext cx="936449" cy="1540616"/>
          </a:xfrm>
          <a:prstGeom prst="curved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2617987-932D-CA1F-7256-5345E712A6EB}"/>
              </a:ext>
            </a:extLst>
          </p:cNvPr>
          <p:cNvSpPr/>
          <p:nvPr/>
        </p:nvSpPr>
        <p:spPr>
          <a:xfrm>
            <a:off x="8895523" y="1374913"/>
            <a:ext cx="2584174" cy="834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Recurrent Neural Network (RNN)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35E7B31-9C94-46F0-14D2-974544C902BB}"/>
              </a:ext>
            </a:extLst>
          </p:cNvPr>
          <p:cNvCxnSpPr>
            <a:stCxn id="7" idx="5"/>
          </p:cNvCxnSpPr>
          <p:nvPr/>
        </p:nvCxnSpPr>
        <p:spPr>
          <a:xfrm rot="16200000" flipH="1">
            <a:off x="7627174" y="4098781"/>
            <a:ext cx="837055" cy="1381590"/>
          </a:xfrm>
          <a:prstGeom prst="curved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E3BC1C6-7A63-66DF-218B-08FD47357E31}"/>
              </a:ext>
            </a:extLst>
          </p:cNvPr>
          <p:cNvSpPr/>
          <p:nvPr/>
        </p:nvSpPr>
        <p:spPr>
          <a:xfrm>
            <a:off x="8736497" y="4691271"/>
            <a:ext cx="2584174" cy="834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Long Short-term Memory (LSTM)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978A30-36BE-4F2B-51A8-DE3F68CB9A95}"/>
              </a:ext>
            </a:extLst>
          </p:cNvPr>
          <p:cNvSpPr/>
          <p:nvPr/>
        </p:nvSpPr>
        <p:spPr>
          <a:xfrm>
            <a:off x="1207629" y="4691271"/>
            <a:ext cx="2584174" cy="83488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Gated  Recurrent Unit (GRU)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C6373FE-2CFA-D366-B117-3FB779A620C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rot="5400000">
            <a:off x="4220599" y="3942253"/>
            <a:ext cx="737665" cy="1595256"/>
          </a:xfrm>
          <a:prstGeom prst="curved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2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978C-899B-BC8F-CF30-99D587D9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6"/>
            <a:ext cx="6641850" cy="9068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/>
              <a:t>Feed Forward Neural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8EC9-1832-E091-5C6E-2F424FBD3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39" y="2045109"/>
            <a:ext cx="4921205" cy="45523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Inputs are fed into the input layer.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Each input is multiplied by corresponding weights.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Weighted sums are passed through an activation function.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Outputs of activation functions are passed to the next layer.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Process repeats until the output layer produces the final output.</a:t>
            </a:r>
          </a:p>
        </p:txBody>
      </p:sp>
      <p:pic>
        <p:nvPicPr>
          <p:cNvPr id="5" name="Picture 2" descr="Architecture and working of neural networks for forward propagation">
            <a:extLst>
              <a:ext uri="{FF2B5EF4-FFF2-40B4-BE49-F238E27FC236}">
                <a16:creationId xmlns:a16="http://schemas.microsoft.com/office/drawing/2014/main" id="{FB7E5532-2215-6AC7-936A-A0262FF8A75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2365" y="2045109"/>
            <a:ext cx="6452821" cy="411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CC1D1-D2E9-5317-4AFE-84BC1D8B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089C41-79B3-C93A-0155-BF574E66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4123813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9" name="Rectangle 922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0" name="Freeform: Shape 922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2CCE5-09CF-B8CB-F7A0-F7751443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71777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36B-2AD7-FC35-CD1A-4FA4A5142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646" y="1759226"/>
            <a:ext cx="3940841" cy="495962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Non-Linearity:</a:t>
            </a:r>
            <a:r>
              <a:rPr lang="en-US" sz="2000" dirty="0"/>
              <a:t> Essential for learning complex patterns and decision boundaries.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Gradient Flow: </a:t>
            </a:r>
            <a:r>
              <a:rPr lang="en-US" sz="2000" dirty="0"/>
              <a:t>Affects how gradients backpropagate through the network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Output Range: </a:t>
            </a:r>
            <a:r>
              <a:rPr lang="en-US" sz="2000" dirty="0"/>
              <a:t>Determines the scale of the output, which can impact training stability and convergence speed.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Computational Efficiency: </a:t>
            </a:r>
            <a:r>
              <a:rPr lang="en-US" sz="2000" dirty="0"/>
              <a:t>Impacts the training time and resource usage of the network</a:t>
            </a:r>
            <a:r>
              <a:rPr lang="en-US" sz="2000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9218" name="Picture 2" descr="Activation functions,artificial neural networks">
            <a:extLst>
              <a:ext uri="{FF2B5EF4-FFF2-40B4-BE49-F238E27FC236}">
                <a16:creationId xmlns:a16="http://schemas.microsoft.com/office/drawing/2014/main" id="{176B42E0-2390-3EA5-60F3-7644CBAA7E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5213" y="2194102"/>
            <a:ext cx="6155141" cy="30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50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357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Abadi</vt:lpstr>
      <vt:lpstr>Aldhabi</vt:lpstr>
      <vt:lpstr>Amasis MT Pro Medium</vt:lpstr>
      <vt:lpstr>Aptos</vt:lpstr>
      <vt:lpstr>Aptos Display</vt:lpstr>
      <vt:lpstr>Arial</vt:lpstr>
      <vt:lpstr>Calibri</vt:lpstr>
      <vt:lpstr>Inter</vt:lpstr>
      <vt:lpstr>Office Theme</vt:lpstr>
      <vt:lpstr>Artificial Neural Network &amp; Backpropagation</vt:lpstr>
      <vt:lpstr>Neuron</vt:lpstr>
      <vt:lpstr>Neuron</vt:lpstr>
      <vt:lpstr>Biological VS Artificial Neuron</vt:lpstr>
      <vt:lpstr>Artificial Neural Network</vt:lpstr>
      <vt:lpstr>PowerPoint Presentation</vt:lpstr>
      <vt:lpstr>Feed Forward Neural Network</vt:lpstr>
      <vt:lpstr>Activation Function</vt:lpstr>
      <vt:lpstr>Activation Function</vt:lpstr>
      <vt:lpstr>Types of Activation Function</vt:lpstr>
      <vt:lpstr>Backpropagation </vt:lpstr>
      <vt:lpstr>Working of Backpropagation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Preshit Desai</dc:creator>
  <cp:lastModifiedBy>Preshit Desai</cp:lastModifiedBy>
  <cp:revision>9</cp:revision>
  <dcterms:created xsi:type="dcterms:W3CDTF">2024-08-13T05:49:48Z</dcterms:created>
  <dcterms:modified xsi:type="dcterms:W3CDTF">2024-08-28T06:58:01Z</dcterms:modified>
</cp:coreProperties>
</file>