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0" r:id="rId6"/>
    <p:sldId id="263" r:id="rId7"/>
    <p:sldId id="259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BCBF-6572-FED3-50CC-69881962C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E597F-8762-AC9E-4F0C-D6AC1BF11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251FF-81C7-60F1-9C5B-4D8813A1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768F-0B54-49FD-B719-C786C8BF16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E7361-2D9A-27D8-D018-242524E4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07396-F015-D3AB-136E-CDBBDC73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852C-1CE0-4405-A1A9-2A0B39050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7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0904-0EA3-5FF6-C72E-C3E37F1E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20856-63E6-A686-FEAB-82ECA7C77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602D6-9339-E806-FAFB-9EBC5AA7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768F-0B54-49FD-B719-C786C8BF16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3AF88-9EDD-DA8B-7460-945042E9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669B3-CB8F-E940-6AE2-3FDAEF4C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852C-1CE0-4405-A1A9-2A0B39050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90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B6001-989F-6967-A771-DCFFF1562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35644-260A-40BD-5CA2-5B2ABD5AB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1F3D-1EAB-40B8-178A-090DBB67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768F-0B54-49FD-B719-C786C8BF16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B1B75-F453-8BF2-C45D-EC8FD57C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88DC0-BD15-EF1D-7269-1BEB55D8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852C-1CE0-4405-A1A9-2A0B39050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41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12D1-C0C4-1BDC-4BD0-F5B091D6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ADDB-9CF4-FF99-E4ED-7856DD465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AB4FF-00AF-C475-1892-7B1B1E39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768F-0B54-49FD-B719-C786C8BF16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BED7-AC91-1183-3ADE-7B5CDA1D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A6DF3-086F-702D-EE2B-A46D7364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852C-1CE0-4405-A1A9-2A0B39050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44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A6FE-3F59-6597-2083-10C3A12DC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98CEE-47BF-2C8B-52A6-1350E995F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724E-8DE6-2479-A3B2-601AEA9F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768F-0B54-49FD-B719-C786C8BF16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70982-D138-D1DE-46AE-5959E168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1B0A6-9138-3B0A-218E-F70F4B18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852C-1CE0-4405-A1A9-2A0B39050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40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5542-A9F8-3DF7-CF81-464B29CA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7E6C-C18D-AFA4-99D8-4554C4432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B0BBD-AFA5-958A-DE24-E186E712A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A0839-0326-FA6D-EA5A-6716BD8C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768F-0B54-49FD-B719-C786C8BF16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A2E38-73E9-5DB7-02D9-BC0FC181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8DFDB-6896-B7D3-041D-51CBAF72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852C-1CE0-4405-A1A9-2A0B39050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73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3EEC-D997-A9F4-FE31-8C468FC9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45762-167B-F06E-94F3-24B58F8CD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05A74-7392-14E6-24D4-0884B5D9B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4CE06-D1AC-2866-659D-406AFB9E5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3008A-F512-D97B-2CED-6D440912E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2902B4-F8B6-227A-3552-5275B696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768F-0B54-49FD-B719-C786C8BF16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ED700-8D0D-D701-A384-5E2B286A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DF5F7-8C33-B45E-8841-CACC6C27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852C-1CE0-4405-A1A9-2A0B39050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28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45AE-1043-9801-A992-C1738AB4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DDA8B3-3B50-26BB-6BA8-DFD8A4AB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768F-0B54-49FD-B719-C786C8BF16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1D8E0-F67E-DD8A-57D8-C3B6A722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9C51D-E04C-431A-7149-927B2842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852C-1CE0-4405-A1A9-2A0B39050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5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57D99-CEB5-8294-FB1B-7092F31A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768F-0B54-49FD-B719-C786C8BF16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6CCDB-A829-CA7B-057B-1A1E14DF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E36-B120-E3AC-B145-9E6E8845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852C-1CE0-4405-A1A9-2A0B39050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44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47-225C-5392-F468-3A13C58A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362AA-DCB2-3F56-FCF8-22A636A19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AE891-21B2-D38F-DA1E-62173DC5A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F7FB1-8B19-3918-EB94-2CA6EF20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768F-0B54-49FD-B719-C786C8BF16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F2874-E612-C090-CB25-DA568CEB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1E2A9-731F-1291-2930-39E99D6D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852C-1CE0-4405-A1A9-2A0B39050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02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9873-A91F-70A8-3725-5BF2D3FA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F9976-E766-EB51-92C3-2C5FB2D9D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1C3BD-7F25-1085-BC68-F6E09F98D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AF506-419A-E72A-884E-0DC0BE16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768F-0B54-49FD-B719-C786C8BF16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A65D4-8410-4177-8987-1E5E4C02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2B014-363C-2119-CDB8-FEC54A0D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852C-1CE0-4405-A1A9-2A0B39050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55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6A6AC-9FA7-6ABD-7C2C-EB2DEE422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4DCC2-7CBC-23C1-5E98-2FCF57827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C290A-BF3C-4ADF-F371-244A11B6B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7F768F-0B54-49FD-B719-C786C8BF16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055FC-F4E5-7EDF-DBC8-D22E46044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AF010-AFA5-1D35-BD1E-E81FD7A59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7D852C-1CE0-4405-A1A9-2A0B39050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07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4F2D-98E6-9B1A-F409-B2F00580B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590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63E6-8F98-5083-9B52-F45DD71B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Multiple Linear 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0681-D8E3-CB3A-A098-88FBC23BE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Estimating the price of a house based on multiple features such as size, number of bedrooms, location, and age of the property.</a:t>
            </a:r>
          </a:p>
          <a:p>
            <a:pPr>
              <a:lnSpc>
                <a:spcPct val="150000"/>
              </a:lnSpc>
            </a:pPr>
            <a:r>
              <a:rPr lang="en-US" dirty="0"/>
              <a:t>Predicting patient outcomes based on multiple variables like age, weight, blood pressure, and cholesterol levels.</a:t>
            </a:r>
          </a:p>
          <a:p>
            <a:pPr>
              <a:lnSpc>
                <a:spcPct val="150000"/>
              </a:lnSpc>
            </a:pPr>
            <a:r>
              <a:rPr lang="en-US" dirty="0"/>
              <a:t>Analyzing customer satisfaction scores based on multiple predictors like service quality, product quality, and price.</a:t>
            </a:r>
          </a:p>
          <a:p>
            <a:pPr>
              <a:lnSpc>
                <a:spcPct val="150000"/>
              </a:lnSpc>
            </a:pPr>
            <a:r>
              <a:rPr lang="en-US" dirty="0"/>
              <a:t>Predicting traffic flow based on multiple variables like time of day, weather conditions, and roadwork status.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63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F7FD-6A2B-D114-52CB-DB14FD88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399B-1004-E937-2413-B2B5CC8F0C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IN" dirty="0"/>
              <a:t>Simple to implement &amp; efficient to train.</a:t>
            </a:r>
          </a:p>
          <a:p>
            <a:pPr marL="0" indent="0">
              <a:lnSpc>
                <a:spcPct val="120000"/>
              </a:lnSpc>
              <a:buNone/>
            </a:pPr>
            <a:endParaRPr lang="en-IN" dirty="0"/>
          </a:p>
          <a:p>
            <a:pPr>
              <a:lnSpc>
                <a:spcPct val="120000"/>
              </a:lnSpc>
            </a:pPr>
            <a:r>
              <a:rPr lang="en-IN" dirty="0"/>
              <a:t>Overfitting can be reduced using regularization</a:t>
            </a:r>
          </a:p>
          <a:p>
            <a:pPr marL="0" indent="0">
              <a:lnSpc>
                <a:spcPct val="120000"/>
              </a:lnSpc>
              <a:buNone/>
            </a:pPr>
            <a:endParaRPr lang="en-IN" dirty="0"/>
          </a:p>
          <a:p>
            <a:pPr>
              <a:lnSpc>
                <a:spcPct val="120000"/>
              </a:lnSpc>
            </a:pPr>
            <a:r>
              <a:rPr lang="en-IN" dirty="0"/>
              <a:t>Performs well when the dataset linearly separable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00C31-4088-AA7E-494F-41792F1A71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IN" dirty="0"/>
              <a:t>Assumes that the data is independent which is rare in real life</a:t>
            </a:r>
          </a:p>
          <a:p>
            <a:pPr>
              <a:lnSpc>
                <a:spcPct val="220000"/>
              </a:lnSpc>
            </a:pPr>
            <a:r>
              <a:rPr lang="en-IN" dirty="0"/>
              <a:t>Prone to noise &amp; overfitting</a:t>
            </a:r>
          </a:p>
          <a:p>
            <a:pPr>
              <a:lnSpc>
                <a:spcPct val="220000"/>
              </a:lnSpc>
            </a:pPr>
            <a:r>
              <a:rPr lang="en-IN" dirty="0"/>
              <a:t>Sensitive to outliers</a:t>
            </a:r>
          </a:p>
        </p:txBody>
      </p:sp>
    </p:spTree>
    <p:extLst>
      <p:ext uri="{BB962C8B-B14F-4D97-AF65-F5344CB8AC3E}">
        <p14:creationId xmlns:p14="http://schemas.microsoft.com/office/powerpoint/2010/main" val="108576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C716-47E0-3AD7-6C24-F5490CC3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BC559-B71D-AA42-50B9-324307C43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IN" sz="3600" dirty="0"/>
              <a:t>1. Simple Linear Regression	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sz="3600" dirty="0"/>
              <a:t>2. Multiple Linear Regression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71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BAB7-2059-22D3-5BB4-C4665647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Simple Linear Regression	</a:t>
            </a:r>
            <a:br>
              <a:rPr lang="en-IN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23E8-CB7B-04AD-25A8-22CC2906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I</a:t>
            </a:r>
            <a:r>
              <a:rPr lang="en-US" b="0" i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nvolves 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only one independent variable and one dependent variable. </a:t>
            </a:r>
          </a:p>
          <a:p>
            <a:pPr algn="l" rtl="0" fontAlgn="base"/>
            <a:r>
              <a:rPr lang="en-US" b="0" i="1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KaTeX_Math"/>
              </a:rPr>
              <a:t>y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KaTeX_Main"/>
              </a:rPr>
              <a:t>=</a:t>
            </a:r>
            <a:r>
              <a:rPr lang="en-US" i="1" dirty="0">
                <a:solidFill>
                  <a:srgbClr val="273239"/>
                </a:solidFill>
                <a:highlight>
                  <a:srgbClr val="FFFFFF"/>
                </a:highlight>
                <a:latin typeface="KaTeX_Math"/>
              </a:rPr>
              <a:t>C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KaTeX_Main"/>
              </a:rPr>
              <a:t>​+</a:t>
            </a:r>
            <a:r>
              <a:rPr lang="en-US" b="0" i="1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KaTeX_Math"/>
              </a:rPr>
              <a:t>m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KaTeX_Main"/>
              </a:rPr>
              <a:t>​</a:t>
            </a:r>
            <a:r>
              <a:rPr lang="en-US" b="0" i="1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KaTeX_Math"/>
              </a:rPr>
              <a:t>X</a:t>
            </a:r>
            <a:b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where:</a:t>
            </a:r>
          </a:p>
          <a:p>
            <a:pPr marL="457200" lvl="1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Y is the dependent variable</a:t>
            </a:r>
          </a:p>
          <a:p>
            <a:pPr marL="457200" lvl="1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X is the independent variable</a:t>
            </a:r>
          </a:p>
          <a:p>
            <a:pPr marL="457200" lvl="1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C</a:t>
            </a:r>
            <a:r>
              <a:rPr lang="en-US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 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is the intercept</a:t>
            </a:r>
          </a:p>
          <a:p>
            <a:pPr marL="457200" lvl="1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m is the slope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64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E6DD-6694-0D0D-51EE-92CAC8D2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Linear Regression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AC89C45-AA6D-2AE9-0C14-106EA57D2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525" y="1690688"/>
            <a:ext cx="6012758" cy="4351338"/>
          </a:xfrm>
        </p:spPr>
      </p:pic>
    </p:spTree>
    <p:extLst>
      <p:ext uri="{BB962C8B-B14F-4D97-AF65-F5344CB8AC3E}">
        <p14:creationId xmlns:p14="http://schemas.microsoft.com/office/powerpoint/2010/main" val="353006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ED0F-7754-E2C1-ADBC-1238973F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Simple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C5FD4-F2C6-BDD3-E677-693CFA4B6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Estimating an employee's salary based on their years of experience.</a:t>
            </a:r>
          </a:p>
          <a:p>
            <a:pPr>
              <a:lnSpc>
                <a:spcPct val="200000"/>
              </a:lnSpc>
            </a:pPr>
            <a:r>
              <a:rPr lang="en-US" dirty="0"/>
              <a:t>Predicting the number of defective items in a manufacturing process based on a single predictor like machine operating hours.</a:t>
            </a:r>
          </a:p>
          <a:p>
            <a:pPr>
              <a:lnSpc>
                <a:spcPct val="200000"/>
              </a:lnSpc>
            </a:pPr>
            <a:r>
              <a:rPr lang="en-IN" dirty="0"/>
              <a:t>Estimating calorie burn based on the duration of exercise</a:t>
            </a:r>
          </a:p>
          <a:p>
            <a:pPr marL="228600" lvl="1">
              <a:lnSpc>
                <a:spcPct val="200000"/>
              </a:lnSpc>
              <a:spcBef>
                <a:spcPts val="1000"/>
              </a:spcBef>
            </a:pPr>
            <a:r>
              <a:rPr lang="en-US" sz="2800" dirty="0"/>
              <a:t>Predicting students' test scores based on the number of study hours.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47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0C89-3636-52B5-D84E-F50A94EB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Multiple Linear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CD958-5B1C-FFFF-BE13-742836030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I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nvolves more than one independent variable and one dependent variable.</a:t>
            </a:r>
          </a:p>
          <a:p>
            <a:pPr algn="l" rtl="0" fontAlgn="base"/>
            <a:r>
              <a:rPr lang="en-US" b="0" i="1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KaTeX_Math"/>
              </a:rPr>
              <a:t>y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KaTeX_Main"/>
              </a:rPr>
              <a:t>=</a:t>
            </a:r>
            <a:r>
              <a:rPr lang="en-US" b="0" i="1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KaTeX_Math"/>
              </a:rPr>
              <a:t>β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KaTeX_Main"/>
              </a:rPr>
              <a:t>0​+</a:t>
            </a:r>
            <a:r>
              <a:rPr lang="en-US" b="0" i="1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KaTeX_Math"/>
              </a:rPr>
              <a:t>β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KaTeX_Main"/>
              </a:rPr>
              <a:t>1​</a:t>
            </a:r>
            <a:r>
              <a:rPr lang="en-US" b="0" i="1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KaTeX_Math"/>
              </a:rPr>
              <a:t>X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KaTeX_Main"/>
              </a:rPr>
              <a:t>+</a:t>
            </a:r>
            <a:r>
              <a:rPr lang="en-US" b="0" i="1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KaTeX_Math"/>
              </a:rPr>
              <a:t>β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KaTeX_Main"/>
              </a:rPr>
              <a:t>2​</a:t>
            </a:r>
            <a:r>
              <a:rPr lang="en-US" b="0" i="1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KaTeX_Math"/>
              </a:rPr>
              <a:t>X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KaTeX_Main"/>
              </a:rPr>
              <a:t>+………</a:t>
            </a:r>
            <a:r>
              <a:rPr lang="en-US" b="0" i="1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KaTeX_Math"/>
              </a:rPr>
              <a:t>βn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KaTeX_Main"/>
              </a:rPr>
              <a:t>​</a:t>
            </a:r>
            <a:r>
              <a:rPr lang="en-US" b="0" i="1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KaTeX_Math"/>
              </a:rPr>
              <a:t>X</a:t>
            </a:r>
            <a:b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where:</a:t>
            </a:r>
          </a:p>
          <a:p>
            <a:pPr marL="457200" lvl="1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Y is the dependent variable</a:t>
            </a:r>
          </a:p>
          <a:p>
            <a:pPr marL="457200" lvl="1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X1, X2, …, </a:t>
            </a:r>
            <a:r>
              <a:rPr lang="en-US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Xp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are the independent variables</a:t>
            </a:r>
          </a:p>
          <a:p>
            <a:pPr marL="457200" lvl="1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β0 is the intercept</a:t>
            </a:r>
          </a:p>
          <a:p>
            <a:pPr marL="457200" lvl="1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β1, β2, …, βn are the slopes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85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CD53-FC76-46F2-BC8C-A4B642A8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Linear Regression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03321C0-39F7-9C86-FC07-5D8263368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991" y="1690688"/>
            <a:ext cx="8394017" cy="4351338"/>
          </a:xfrm>
        </p:spPr>
      </p:pic>
    </p:spTree>
    <p:extLst>
      <p:ext uri="{BB962C8B-B14F-4D97-AF65-F5344CB8AC3E}">
        <p14:creationId xmlns:p14="http://schemas.microsoft.com/office/powerpoint/2010/main" val="326293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trigonometry&#10;&#10;Description automatically generated">
            <a:extLst>
              <a:ext uri="{FF2B5EF4-FFF2-40B4-BE49-F238E27FC236}">
                <a16:creationId xmlns:a16="http://schemas.microsoft.com/office/drawing/2014/main" id="{5D4F2741-7B45-6C63-33D3-98A2D5976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47876"/>
            <a:ext cx="10905066" cy="37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11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316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KaTeX_Main</vt:lpstr>
      <vt:lpstr>KaTeX_Math</vt:lpstr>
      <vt:lpstr>Nunito</vt:lpstr>
      <vt:lpstr>Office Theme</vt:lpstr>
      <vt:lpstr>Linear Regression</vt:lpstr>
      <vt:lpstr>Linear Regression</vt:lpstr>
      <vt:lpstr>Types of Linear Regression</vt:lpstr>
      <vt:lpstr>Simple Linear Regression  </vt:lpstr>
      <vt:lpstr>Simple Linear Regression</vt:lpstr>
      <vt:lpstr>Applications of Simple Linear Regression</vt:lpstr>
      <vt:lpstr>Multiple Linear Regression</vt:lpstr>
      <vt:lpstr>Multiple Linear Regression</vt:lpstr>
      <vt:lpstr>PowerPoint Presentation</vt:lpstr>
      <vt:lpstr>Applications of Multiple Linear 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Preshit Desai</dc:creator>
  <cp:lastModifiedBy>Preshit Desai</cp:lastModifiedBy>
  <cp:revision>10</cp:revision>
  <dcterms:created xsi:type="dcterms:W3CDTF">2024-08-04T13:20:45Z</dcterms:created>
  <dcterms:modified xsi:type="dcterms:W3CDTF">2024-08-06T09:33:42Z</dcterms:modified>
</cp:coreProperties>
</file>