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Arial Narrow"/>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7ACF8A-5026-4BAC-8D6A-6093BEECFD1C}">
  <a:tblStyle styleId="{1D7ACF8A-5026-4BAC-8D6A-6093BEECFD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rialNarrow-bold.fntdata"/><Relationship Id="rId21" Type="http://schemas.openxmlformats.org/officeDocument/2006/relationships/font" Target="fonts/ArialNarrow-regular.fntdata"/><Relationship Id="rId24" Type="http://schemas.openxmlformats.org/officeDocument/2006/relationships/font" Target="fonts/ArialNarrow-boldItalic.fntdata"/><Relationship Id="rId23" Type="http://schemas.openxmlformats.org/officeDocument/2006/relationships/font" Target="fonts/ArialNarrow-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fb75c1008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4fb75c100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53abbf9a8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953abbf9a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cafb953a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cafb953a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8cafb953a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C00000"/>
              </a:buClr>
              <a:buSzPts val="6000"/>
              <a:buFont typeface="Arial Narrow"/>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Arial Narrow"/>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3200"/>
              <a:buFont typeface="Arial Narrow"/>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3200"/>
              <a:buFont typeface="Arial Narrow"/>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p:nvPr>
            <p:ph idx="2" type="pic"/>
          </p:nvPr>
        </p:nvSpPr>
        <p:spPr>
          <a:xfrm>
            <a:off x="5183188" y="987425"/>
            <a:ext cx="6172200" cy="4873625"/>
          </a:xfrm>
          <a:prstGeom prst="rect">
            <a:avLst/>
          </a:prstGeom>
          <a:noFill/>
          <a:ln>
            <a:noFill/>
          </a:ln>
        </p:spPr>
      </p:sp>
      <p:sp>
        <p:nvSpPr>
          <p:cNvPr id="69" name="Google Shape;69;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C00000"/>
              </a:buClr>
              <a:buSzPts val="4400"/>
              <a:buFont typeface="Arial Narrow"/>
              <a:buNone/>
              <a:defRPr b="1" i="0" sz="4400" u="none" cap="none" strike="noStrike">
                <a:solidFill>
                  <a:srgbClr val="C00000"/>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0" y="6049583"/>
            <a:ext cx="12192000" cy="80841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www.kaggle.com/datasets/shivamb/netflix-shows" TargetMode="External"/><Relationship Id="rId5" Type="http://schemas.openxmlformats.org/officeDocument/2006/relationships/hyperlink" Target="https://www.kaggle.com/datasets/shivamb/amazon-prime-movies-and-tv-shows" TargetMode="External"/><Relationship Id="rId6" Type="http://schemas.openxmlformats.org/officeDocument/2006/relationships/hyperlink" Target="https://www.kaggle.com/datasets/shivamb/disney-movies-and-tv-show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www.mendeley.com/search/?dgcid=md_homepage&amp;page=1&amp;query=analysis%20of%20ott%20&amp;sortBy=relevan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nvSpPr>
        <p:spPr>
          <a:xfrm>
            <a:off x="0" y="54519"/>
            <a:ext cx="12192000" cy="1219200"/>
          </a:xfrm>
          <a:prstGeom prst="rect">
            <a:avLst/>
          </a:prstGeom>
          <a:solidFill>
            <a:schemeClr val="accent2"/>
          </a:solidFill>
          <a:ln>
            <a:noFill/>
          </a:ln>
        </p:spPr>
        <p:txBody>
          <a:bodyPr anchorCtr="0" anchor="ctr" bIns="45700" lIns="91425" spcFirstLastPara="1" rIns="91425" wrap="square" tIns="45700">
            <a:normAutofit fontScale="92500" lnSpcReduction="20000"/>
          </a:bodyPr>
          <a:lstStyle/>
          <a:p>
            <a:pPr indent="0" lvl="0" marL="0" marR="0" rtl="0" algn="ctr">
              <a:lnSpc>
                <a:spcPct val="90000"/>
              </a:lnSpc>
              <a:spcBef>
                <a:spcPts val="0"/>
              </a:spcBef>
              <a:spcAft>
                <a:spcPts val="0"/>
              </a:spcAft>
              <a:buClr>
                <a:srgbClr val="C00000"/>
              </a:buClr>
              <a:buSzPct val="100000"/>
              <a:buFont typeface="Arial Narrow"/>
              <a:buNone/>
            </a:pPr>
            <a:r>
              <a:t/>
            </a:r>
            <a:endParaRPr b="1" i="0" sz="4000" u="none" cap="none" strike="noStrike">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ct val="100000"/>
              <a:buFont typeface="Calibri"/>
              <a:buNone/>
            </a:pPr>
            <a:r>
              <a:rPr b="1" lang="en-US" sz="2400">
                <a:solidFill>
                  <a:schemeClr val="dk1"/>
                </a:solidFill>
                <a:latin typeface="Calibri"/>
                <a:ea typeface="Calibri"/>
                <a:cs typeface="Calibri"/>
                <a:sym typeface="Calibri"/>
              </a:rPr>
              <a:t>Decoding OTT: Uncovering global insights for film industry advancement and cultural exchange.</a:t>
            </a:r>
            <a:endParaRPr b="1"/>
          </a:p>
          <a:p>
            <a:pPr indent="0" lvl="0" marL="0" marR="0" rtl="0" algn="ctr">
              <a:lnSpc>
                <a:spcPct val="90000"/>
              </a:lnSpc>
              <a:spcBef>
                <a:spcPts val="0"/>
              </a:spcBef>
              <a:spcAft>
                <a:spcPts val="0"/>
              </a:spcAft>
              <a:buClr>
                <a:srgbClr val="C00000"/>
              </a:buClr>
              <a:buSzPct val="100000"/>
              <a:buFont typeface="Arial Narrow"/>
              <a:buNone/>
            </a:pPr>
            <a:r>
              <a:t/>
            </a:r>
            <a:endParaRPr b="1" i="0" sz="4000" u="none" cap="none" strike="noStrike">
              <a:solidFill>
                <a:schemeClr val="dk1"/>
              </a:solidFill>
              <a:latin typeface="Calibri"/>
              <a:ea typeface="Calibri"/>
              <a:cs typeface="Calibri"/>
              <a:sym typeface="Calibri"/>
            </a:endParaRPr>
          </a:p>
        </p:txBody>
      </p:sp>
      <p:sp>
        <p:nvSpPr>
          <p:cNvPr id="90" name="Google Shape;90;p13"/>
          <p:cNvSpPr/>
          <p:nvPr/>
        </p:nvSpPr>
        <p:spPr>
          <a:xfrm>
            <a:off x="1289707" y="4877827"/>
            <a:ext cx="9917414" cy="115108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002060"/>
              </a:buClr>
              <a:buSzPts val="2000"/>
              <a:buFont typeface="Calibri"/>
              <a:buNone/>
            </a:pPr>
            <a:r>
              <a:rPr b="1" i="0" lang="en-US" sz="2000" u="none" cap="none" strike="noStrike">
                <a:solidFill>
                  <a:srgbClr val="002060"/>
                </a:solidFill>
                <a:latin typeface="Calibri"/>
                <a:ea typeface="Calibri"/>
                <a:cs typeface="Calibri"/>
                <a:sym typeface="Calibri"/>
              </a:rPr>
              <a:t>DEPARTMENT OF SCHOOL OF COMPUTER SCIENCE ENGINEERING &amp; TECHNOLOGY</a:t>
            </a:r>
            <a:endParaRPr/>
          </a:p>
          <a:p>
            <a:pPr indent="0" lvl="0" marL="0" marR="0" rtl="0" algn="ctr">
              <a:spcBef>
                <a:spcPts val="0"/>
              </a:spcBef>
              <a:spcAft>
                <a:spcPts val="0"/>
              </a:spcAft>
              <a:buClr>
                <a:srgbClr val="002060"/>
              </a:buClr>
              <a:buSzPts val="2000"/>
              <a:buFont typeface="Calibri"/>
              <a:buNone/>
            </a:pPr>
            <a:r>
              <a:rPr b="1" i="0" lang="en-US" sz="2000" u="none" cap="none" strike="noStrike">
                <a:solidFill>
                  <a:srgbClr val="002060"/>
                </a:solidFill>
                <a:latin typeface="Calibri"/>
                <a:ea typeface="Calibri"/>
                <a:cs typeface="Calibri"/>
                <a:sym typeface="Calibri"/>
              </a:rPr>
              <a:t>BENNETT UNIVERSITY, GREATER NOIDA, 201310, UTTAR PRADESH, INDIA</a:t>
            </a:r>
            <a:endParaRPr/>
          </a:p>
          <a:p>
            <a:pPr indent="0" lvl="0" marL="0" marR="0" rtl="0" algn="ctr">
              <a:lnSpc>
                <a:spcPct val="9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sp>
        <p:nvSpPr>
          <p:cNvPr id="91" name="Google Shape;91;p13"/>
          <p:cNvSpPr txBox="1"/>
          <p:nvPr/>
        </p:nvSpPr>
        <p:spPr>
          <a:xfrm>
            <a:off x="4008163" y="1475714"/>
            <a:ext cx="3178450" cy="109603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b="1" i="0" sz="2000" u="none" cap="none" strike="noStrike">
              <a:solidFill>
                <a:schemeClr val="dk1"/>
              </a:solidFill>
              <a:latin typeface="Lato"/>
              <a:ea typeface="Lato"/>
              <a:cs typeface="Lato"/>
              <a:sym typeface="Lato"/>
            </a:endParaRPr>
          </a:p>
        </p:txBody>
      </p:sp>
      <p:sp>
        <p:nvSpPr>
          <p:cNvPr id="92" name="Google Shape;92;p13"/>
          <p:cNvSpPr txBox="1"/>
          <p:nvPr/>
        </p:nvSpPr>
        <p:spPr>
          <a:xfrm>
            <a:off x="1497497" y="1879704"/>
            <a:ext cx="9339300" cy="24195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1800" u="none" cap="none" strike="noStrike">
                <a:solidFill>
                  <a:srgbClr val="002060"/>
                </a:solidFill>
                <a:latin typeface="Calibri"/>
                <a:ea typeface="Calibri"/>
                <a:cs typeface="Calibri"/>
                <a:sym typeface="Calibri"/>
              </a:rPr>
              <a:t>Presented by</a:t>
            </a:r>
            <a:endParaRPr/>
          </a:p>
          <a:p>
            <a:pPr indent="0" lvl="0" marL="0" marR="0" rtl="0" algn="ctr">
              <a:lnSpc>
                <a:spcPct val="90000"/>
              </a:lnSpc>
              <a:spcBef>
                <a:spcPts val="0"/>
              </a:spcBef>
              <a:spcAft>
                <a:spcPts val="0"/>
              </a:spcAft>
              <a:buNone/>
            </a:pPr>
            <a:r>
              <a:t/>
            </a:r>
            <a:endParaRPr b="1" i="0" sz="1800" u="none" cap="none" strike="noStrike">
              <a:solidFill>
                <a:srgbClr val="171616"/>
              </a:solidFill>
              <a:latin typeface="Calibri"/>
              <a:ea typeface="Calibri"/>
              <a:cs typeface="Calibri"/>
              <a:sym typeface="Calibri"/>
            </a:endParaRPr>
          </a:p>
          <a:p>
            <a:pPr indent="0" lvl="0" marL="0" marR="0" rtl="0" algn="ctr">
              <a:lnSpc>
                <a:spcPct val="90000"/>
              </a:lnSpc>
              <a:spcBef>
                <a:spcPts val="0"/>
              </a:spcBef>
              <a:spcAft>
                <a:spcPts val="0"/>
              </a:spcAft>
              <a:buNone/>
            </a:pPr>
            <a:r>
              <a:rPr b="1" i="0" lang="en-US" sz="1800" u="none" cap="none" strike="noStrike">
                <a:solidFill>
                  <a:srgbClr val="171616"/>
                </a:solidFill>
                <a:latin typeface="Calibri"/>
                <a:ea typeface="Calibri"/>
                <a:cs typeface="Calibri"/>
                <a:sym typeface="Calibri"/>
              </a:rPr>
              <a:t>Vidisha Arvind(E23MTCG0004)</a:t>
            </a:r>
            <a:endParaRPr b="1" i="0" sz="1800" u="none" cap="none" strike="noStrike">
              <a:solidFill>
                <a:srgbClr val="171616"/>
              </a:solidFill>
              <a:latin typeface="Calibri"/>
              <a:ea typeface="Calibri"/>
              <a:cs typeface="Calibri"/>
              <a:sym typeface="Calibri"/>
            </a:endParaRPr>
          </a:p>
          <a:p>
            <a:pPr indent="0" lvl="0" marL="0" marR="0" rtl="0" algn="ctr">
              <a:lnSpc>
                <a:spcPct val="90000"/>
              </a:lnSpc>
              <a:spcBef>
                <a:spcPts val="0"/>
              </a:spcBef>
              <a:spcAft>
                <a:spcPts val="0"/>
              </a:spcAft>
              <a:buNone/>
            </a:pPr>
            <a:r>
              <a:rPr b="1" lang="en-US" sz="1800">
                <a:solidFill>
                  <a:srgbClr val="171616"/>
                </a:solidFill>
                <a:latin typeface="Calibri"/>
                <a:ea typeface="Calibri"/>
                <a:cs typeface="Calibri"/>
                <a:sym typeface="Calibri"/>
              </a:rPr>
              <a:t>Abhay Kumar(E23MCAG0134)</a:t>
            </a:r>
            <a:endParaRPr b="1" sz="1800">
              <a:solidFill>
                <a:srgbClr val="171616"/>
              </a:solidFill>
              <a:latin typeface="Calibri"/>
              <a:ea typeface="Calibri"/>
              <a:cs typeface="Calibri"/>
              <a:sym typeface="Calibri"/>
            </a:endParaRPr>
          </a:p>
          <a:p>
            <a:pPr indent="0" lvl="0" marL="0" marR="0" rtl="0" algn="ctr">
              <a:lnSpc>
                <a:spcPct val="90000"/>
              </a:lnSpc>
              <a:spcBef>
                <a:spcPts val="0"/>
              </a:spcBef>
              <a:spcAft>
                <a:spcPts val="0"/>
              </a:spcAft>
              <a:buNone/>
            </a:pPr>
            <a:r>
              <a:rPr b="1" lang="en-US" sz="1800">
                <a:solidFill>
                  <a:srgbClr val="171616"/>
                </a:solidFill>
                <a:latin typeface="Calibri"/>
                <a:ea typeface="Calibri"/>
                <a:cs typeface="Calibri"/>
                <a:sym typeface="Calibri"/>
              </a:rPr>
              <a:t>Ayush Kumar(E23MCAG0132)</a:t>
            </a:r>
            <a:endParaRPr b="1" sz="1800">
              <a:solidFill>
                <a:srgbClr val="171616"/>
              </a:solidFill>
              <a:latin typeface="Calibri"/>
              <a:ea typeface="Calibri"/>
              <a:cs typeface="Calibri"/>
              <a:sym typeface="Calibri"/>
            </a:endParaRPr>
          </a:p>
          <a:p>
            <a:pPr indent="0" lvl="0" marL="0" marR="0" rtl="0" algn="ctr">
              <a:lnSpc>
                <a:spcPct val="90000"/>
              </a:lnSpc>
              <a:spcBef>
                <a:spcPts val="0"/>
              </a:spcBef>
              <a:spcAft>
                <a:spcPts val="0"/>
              </a:spcAft>
              <a:buNone/>
            </a:pPr>
            <a:r>
              <a:t/>
            </a:r>
            <a:endParaRPr b="1" sz="1800">
              <a:solidFill>
                <a:srgbClr val="171616"/>
              </a:solidFill>
              <a:latin typeface="Calibri"/>
              <a:ea typeface="Calibri"/>
              <a:cs typeface="Calibri"/>
              <a:sym typeface="Calibri"/>
            </a:endParaRPr>
          </a:p>
          <a:p>
            <a:pPr indent="0" lvl="0" marL="0" marR="0" rtl="0" algn="ctr">
              <a:lnSpc>
                <a:spcPct val="90000"/>
              </a:lnSpc>
              <a:spcBef>
                <a:spcPts val="0"/>
              </a:spcBef>
              <a:spcAft>
                <a:spcPts val="0"/>
              </a:spcAft>
              <a:buNone/>
            </a:pPr>
            <a:r>
              <a:t/>
            </a:r>
            <a:endParaRPr b="1" i="0" sz="2000" u="none" cap="none" strike="noStrike">
              <a:solidFill>
                <a:srgbClr val="222A35"/>
              </a:solidFill>
              <a:latin typeface="Calibri"/>
              <a:ea typeface="Calibri"/>
              <a:cs typeface="Calibri"/>
              <a:sym typeface="Calibri"/>
            </a:endParaRPr>
          </a:p>
          <a:p>
            <a:pPr indent="0" lvl="0" marL="0" marR="0" rtl="0" algn="ctr">
              <a:lnSpc>
                <a:spcPct val="90000"/>
              </a:lnSpc>
              <a:spcBef>
                <a:spcPts val="0"/>
              </a:spcBef>
              <a:spcAft>
                <a:spcPts val="0"/>
              </a:spcAft>
              <a:buNone/>
            </a:pPr>
            <a:r>
              <a:t/>
            </a:r>
            <a:endParaRPr b="1" i="0" sz="2000" u="none" cap="none" strike="noStrike">
              <a:solidFill>
                <a:srgbClr val="222A35"/>
              </a:solidFill>
              <a:latin typeface="Calibri"/>
              <a:ea typeface="Calibri"/>
              <a:cs typeface="Calibri"/>
              <a:sym typeface="Calibri"/>
            </a:endParaRPr>
          </a:p>
          <a:p>
            <a:pPr indent="0" lvl="0" marL="0" marR="0" rtl="0" algn="ctr">
              <a:lnSpc>
                <a:spcPct val="90000"/>
              </a:lnSpc>
              <a:spcBef>
                <a:spcPts val="0"/>
              </a:spcBef>
              <a:spcAft>
                <a:spcPts val="0"/>
              </a:spcAft>
              <a:buNone/>
            </a:pPr>
            <a:r>
              <a:t/>
            </a:r>
            <a:endParaRPr b="1" i="0" sz="2000" u="none" cap="none" strike="noStrike">
              <a:solidFill>
                <a:srgbClr val="222A35"/>
              </a:solidFill>
              <a:latin typeface="Calibri"/>
              <a:ea typeface="Calibri"/>
              <a:cs typeface="Calibri"/>
              <a:sym typeface="Calibri"/>
            </a:endParaRPr>
          </a:p>
        </p:txBody>
      </p:sp>
      <p:sp>
        <p:nvSpPr>
          <p:cNvPr id="93" name="Google Shape;93;p13"/>
          <p:cNvSpPr txBox="1"/>
          <p:nvPr/>
        </p:nvSpPr>
        <p:spPr>
          <a:xfrm>
            <a:off x="3048000" y="3423013"/>
            <a:ext cx="6096000" cy="1169700"/>
          </a:xfrm>
          <a:prstGeom prst="rect">
            <a:avLst/>
          </a:prstGeom>
          <a:noFill/>
          <a:ln>
            <a:noFill/>
          </a:ln>
        </p:spPr>
        <p:txBody>
          <a:bodyPr anchorCtr="0" anchor="t" bIns="45700" lIns="91425" spcFirstLastPara="1" rIns="91425" wrap="square" tIns="45700">
            <a:spAutoFit/>
          </a:bodyPr>
          <a:lstStyle/>
          <a:p>
            <a:pPr indent="0" lvl="0" marL="0" marR="0" rtl="0" algn="ctr">
              <a:lnSpc>
                <a:spcPct val="50000"/>
              </a:lnSpc>
              <a:spcBef>
                <a:spcPts val="0"/>
              </a:spcBef>
              <a:spcAft>
                <a:spcPts val="0"/>
              </a:spcAft>
              <a:buNone/>
            </a:pPr>
            <a:r>
              <a:rPr b="1" i="0" lang="en-US" sz="2000" u="none" cap="none" strike="noStrike">
                <a:solidFill>
                  <a:srgbClr val="002060"/>
                </a:solidFill>
                <a:latin typeface="Calibri"/>
                <a:ea typeface="Calibri"/>
                <a:cs typeface="Calibri"/>
                <a:sym typeface="Calibri"/>
              </a:rPr>
              <a:t>Submitted </a:t>
            </a:r>
            <a:endParaRPr/>
          </a:p>
          <a:p>
            <a:pPr indent="0" lvl="0" marL="0" marR="0" rtl="0" algn="ctr">
              <a:lnSpc>
                <a:spcPct val="50000"/>
              </a:lnSpc>
              <a:spcBef>
                <a:spcPts val="0"/>
              </a:spcBef>
              <a:spcAft>
                <a:spcPts val="0"/>
              </a:spcAft>
              <a:buNone/>
            </a:pPr>
            <a:r>
              <a:t/>
            </a:r>
            <a:endParaRPr b="1" i="0" sz="2000" u="none" cap="none" strike="noStrike">
              <a:solidFill>
                <a:srgbClr val="002060"/>
              </a:solidFill>
              <a:latin typeface="Calibri"/>
              <a:ea typeface="Calibri"/>
              <a:cs typeface="Calibri"/>
              <a:sym typeface="Calibri"/>
            </a:endParaRPr>
          </a:p>
          <a:p>
            <a:pPr indent="0" lvl="0" marL="0" marR="0" rtl="0" algn="ctr">
              <a:lnSpc>
                <a:spcPct val="50000"/>
              </a:lnSpc>
              <a:spcBef>
                <a:spcPts val="0"/>
              </a:spcBef>
              <a:spcAft>
                <a:spcPts val="0"/>
              </a:spcAft>
              <a:buNone/>
            </a:pPr>
            <a:r>
              <a:rPr b="1" i="0" lang="en-US" sz="2000" u="none" cap="none" strike="noStrike">
                <a:solidFill>
                  <a:srgbClr val="002060"/>
                </a:solidFill>
                <a:latin typeface="Calibri"/>
                <a:ea typeface="Calibri"/>
                <a:cs typeface="Calibri"/>
                <a:sym typeface="Calibri"/>
              </a:rPr>
              <a:t>To</a:t>
            </a:r>
            <a:endParaRPr/>
          </a:p>
          <a:p>
            <a:pPr indent="0" lvl="0" marL="0" marR="0" rtl="0" algn="ctr">
              <a:lnSpc>
                <a:spcPct val="50000"/>
              </a:lnSpc>
              <a:spcBef>
                <a:spcPts val="0"/>
              </a:spcBef>
              <a:spcAft>
                <a:spcPts val="0"/>
              </a:spcAft>
              <a:buNone/>
            </a:pPr>
            <a:r>
              <a:t/>
            </a:r>
            <a:endParaRPr b="1" i="0" sz="2000" u="none" cap="none" strike="noStrike">
              <a:solidFill>
                <a:srgbClr val="002060"/>
              </a:solidFill>
              <a:latin typeface="Calibri"/>
              <a:ea typeface="Calibri"/>
              <a:cs typeface="Calibri"/>
              <a:sym typeface="Calibri"/>
            </a:endParaRPr>
          </a:p>
          <a:p>
            <a:pPr indent="0" lvl="0" marL="0" marR="0" rtl="0" algn="ctr">
              <a:lnSpc>
                <a:spcPct val="50000"/>
              </a:lnSpc>
              <a:spcBef>
                <a:spcPts val="0"/>
              </a:spcBef>
              <a:spcAft>
                <a:spcPts val="0"/>
              </a:spcAft>
              <a:buNone/>
            </a:pPr>
            <a:r>
              <a:rPr b="1" i="0" lang="en-US" sz="2000" u="none" cap="none" strike="noStrike">
                <a:solidFill>
                  <a:srgbClr val="002060"/>
                </a:solidFill>
                <a:latin typeface="Calibri"/>
                <a:ea typeface="Calibri"/>
                <a:cs typeface="Calibri"/>
                <a:sym typeface="Calibri"/>
              </a:rPr>
              <a:t>Dr. </a:t>
            </a:r>
            <a:r>
              <a:rPr b="1" lang="en-US" sz="2000">
                <a:solidFill>
                  <a:srgbClr val="002060"/>
                </a:solidFill>
                <a:latin typeface="Calibri"/>
                <a:ea typeface="Calibri"/>
                <a:cs typeface="Calibri"/>
                <a:sym typeface="Calibri"/>
              </a:rPr>
              <a:t>Nitin Arvind shelke</a:t>
            </a:r>
            <a:endParaRPr/>
          </a:p>
          <a:p>
            <a:pPr indent="0" lvl="0" marL="0" marR="0" rtl="0" algn="ctr">
              <a:lnSpc>
                <a:spcPct val="50000"/>
              </a:lnSpc>
              <a:spcBef>
                <a:spcPts val="0"/>
              </a:spcBef>
              <a:spcAft>
                <a:spcPts val="0"/>
              </a:spcAft>
              <a:buNone/>
            </a:pPr>
            <a:r>
              <a:t/>
            </a:r>
            <a:endParaRPr b="1" i="0" sz="2000" u="none" cap="none" strike="noStrike">
              <a:solidFill>
                <a:srgbClr val="002060"/>
              </a:solidFill>
              <a:latin typeface="Calibri"/>
              <a:ea typeface="Calibri"/>
              <a:cs typeface="Calibri"/>
              <a:sym typeface="Calibri"/>
            </a:endParaRPr>
          </a:p>
          <a:p>
            <a:pPr indent="0" lvl="0" marL="0" marR="0" rtl="0" algn="ctr">
              <a:lnSpc>
                <a:spcPct val="50000"/>
              </a:lnSpc>
              <a:spcBef>
                <a:spcPts val="0"/>
              </a:spcBef>
              <a:spcAft>
                <a:spcPts val="0"/>
              </a:spcAft>
              <a:buNone/>
            </a:pPr>
            <a:r>
              <a:rPr b="1" i="0" lang="en-US" sz="2000" u="none" cap="none" strike="noStrike">
                <a:solidFill>
                  <a:srgbClr val="002060"/>
                </a:solidFill>
                <a:latin typeface="Calibri"/>
                <a:ea typeface="Calibri"/>
                <a:cs typeface="Calibri"/>
                <a:sym typeface="Calibri"/>
              </a:rPr>
              <a:t>(Assistant Professor)</a:t>
            </a:r>
            <a:endParaRPr b="1" i="0" sz="1800" u="none" cap="none" strike="noStrike">
              <a:solidFill>
                <a:srgbClr val="002060"/>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64422" y="289860"/>
            <a:ext cx="9378604" cy="1470777"/>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C00000"/>
              </a:buClr>
              <a:buSzPts val="3600"/>
              <a:buFont typeface="Arial Narrow"/>
              <a:buNone/>
            </a:pPr>
            <a:r>
              <a:rPr lang="en-US" sz="3600"/>
              <a:t>Pr</a:t>
            </a:r>
            <a:r>
              <a:rPr lang="en-US" sz="3600"/>
              <a:t>oposed</a:t>
            </a:r>
            <a:r>
              <a:rPr lang="en-US" sz="3600"/>
              <a:t> techniques</a:t>
            </a:r>
            <a:endParaRPr/>
          </a:p>
        </p:txBody>
      </p:sp>
      <p:pic>
        <p:nvPicPr>
          <p:cNvPr id="154" name="Google Shape;154;p22"/>
          <p:cNvPicPr preferRelativeResize="0"/>
          <p:nvPr/>
        </p:nvPicPr>
        <p:blipFill rotWithShape="1">
          <a:blip r:embed="rId3">
            <a:alphaModFix/>
          </a:blip>
          <a:srcRect b="0" l="0" r="0" t="0"/>
          <a:stretch/>
        </p:blipFill>
        <p:spPr>
          <a:xfrm>
            <a:off x="0" y="6049583"/>
            <a:ext cx="12192000" cy="808416"/>
          </a:xfrm>
          <a:prstGeom prst="rect">
            <a:avLst/>
          </a:prstGeom>
          <a:noFill/>
          <a:ln>
            <a:noFill/>
          </a:ln>
        </p:spPr>
      </p:pic>
      <p:sp>
        <p:nvSpPr>
          <p:cNvPr id="155" name="Google Shape;155;p22"/>
          <p:cNvSpPr txBox="1"/>
          <p:nvPr/>
        </p:nvSpPr>
        <p:spPr>
          <a:xfrm>
            <a:off x="391560" y="1476137"/>
            <a:ext cx="11608800" cy="39711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t/>
            </a:r>
            <a:endParaRPr sz="2100">
              <a:solidFill>
                <a:schemeClr val="dk1"/>
              </a:solidFill>
            </a:endParaRPr>
          </a:p>
          <a:p>
            <a:pPr indent="-361950" lvl="0" marL="457200" marR="0" rtl="0" algn="l">
              <a:spcBef>
                <a:spcPts val="0"/>
              </a:spcBef>
              <a:spcAft>
                <a:spcPts val="0"/>
              </a:spcAft>
              <a:buClr>
                <a:schemeClr val="dk1"/>
              </a:buClr>
              <a:buSzPts val="2100"/>
              <a:buChar char="➢"/>
            </a:pPr>
            <a:r>
              <a:rPr lang="en-US" sz="2100">
                <a:solidFill>
                  <a:schemeClr val="dk1"/>
                </a:solidFill>
              </a:rPr>
              <a:t>The study analyzed the brand color palettes for Disney, Netflix, and Amazon, focusing on their visual elements and distribution of content types. We eliminated missing data and used imputation to fill in missing information. </a:t>
            </a:r>
            <a:endParaRPr sz="2100">
              <a:solidFill>
                <a:schemeClr val="dk1"/>
              </a:solidFill>
            </a:endParaRPr>
          </a:p>
          <a:p>
            <a:pPr indent="0" lvl="0" marL="914400" marR="0" rtl="0" algn="l">
              <a:spcBef>
                <a:spcPts val="0"/>
              </a:spcBef>
              <a:spcAft>
                <a:spcPts val="0"/>
              </a:spcAft>
              <a:buNone/>
            </a:pPr>
            <a:r>
              <a:t/>
            </a:r>
            <a:endParaRPr sz="2100">
              <a:solidFill>
                <a:schemeClr val="dk1"/>
              </a:solidFill>
            </a:endParaRPr>
          </a:p>
          <a:p>
            <a:pPr indent="-361950" lvl="0" marL="457200" marR="0" rtl="0" algn="l">
              <a:spcBef>
                <a:spcPts val="0"/>
              </a:spcBef>
              <a:spcAft>
                <a:spcPts val="0"/>
              </a:spcAft>
              <a:buClr>
                <a:schemeClr val="dk1"/>
              </a:buClr>
              <a:buSzPts val="2100"/>
              <a:buChar char="➢"/>
            </a:pPr>
            <a:r>
              <a:rPr lang="en-US" sz="2100">
                <a:solidFill>
                  <a:schemeClr val="dk1"/>
                </a:solidFill>
              </a:rPr>
              <a:t>The analysis also showed bar graphs to provide a comprehensive picture of the content environment, enabling strategic decisions about content generation and purchase.</a:t>
            </a:r>
            <a:endParaRPr i="0" sz="2100" u="none" cap="none" strike="noStrike">
              <a:solidFill>
                <a:schemeClr val="dk1"/>
              </a:solidFill>
            </a:endParaRPr>
          </a:p>
          <a:p>
            <a:pPr indent="-215900" lvl="0" marL="342900" marR="0" rtl="0" algn="l">
              <a:spcBef>
                <a:spcPts val="0"/>
              </a:spcBef>
              <a:spcAft>
                <a:spcPts val="0"/>
              </a:spcAft>
              <a:buClr>
                <a:schemeClr val="dk1"/>
              </a:buClr>
              <a:buSzPts val="2000"/>
              <a:buFont typeface="Noto Sans Symbols"/>
              <a:buNone/>
            </a:pPr>
            <a:r>
              <a:t/>
            </a:r>
            <a:endParaRPr i="0" sz="2100" u="none" cap="none" strike="noStrike">
              <a:solidFill>
                <a:schemeClr val="dk1"/>
              </a:solidFill>
            </a:endParaRPr>
          </a:p>
          <a:p>
            <a:pPr indent="-215900" lvl="0" marL="342900" marR="0" rtl="0" algn="l">
              <a:spcBef>
                <a:spcPts val="0"/>
              </a:spcBef>
              <a:spcAft>
                <a:spcPts val="0"/>
              </a:spcAft>
              <a:buClr>
                <a:schemeClr val="dk1"/>
              </a:buClr>
              <a:buSzPts val="2000"/>
              <a:buFont typeface="Noto Sans Symbols"/>
              <a:buNone/>
            </a:pPr>
            <a:r>
              <a:t/>
            </a:r>
            <a:endParaRPr i="0" sz="2100" u="none" cap="none" strike="noStrike">
              <a:solidFill>
                <a:schemeClr val="dk1"/>
              </a:solidFill>
            </a:endParaRPr>
          </a:p>
          <a:p>
            <a:pPr indent="-215900" lvl="0" marL="342900" marR="0" rtl="0" algn="l">
              <a:spcBef>
                <a:spcPts val="0"/>
              </a:spcBef>
              <a:spcAft>
                <a:spcPts val="0"/>
              </a:spcAft>
              <a:buClr>
                <a:schemeClr val="dk1"/>
              </a:buClr>
              <a:buSzPts val="2000"/>
              <a:buFont typeface="Noto Sans Symbols"/>
              <a:buNone/>
            </a:pPr>
            <a:r>
              <a:t/>
            </a:r>
            <a:endParaRPr i="0" sz="2100" u="none" cap="none" strike="noStrike">
              <a:solidFill>
                <a:schemeClr val="dk1"/>
              </a:solidFill>
            </a:endParaRPr>
          </a:p>
          <a:p>
            <a:pPr indent="-215900" lvl="0" marL="342900" marR="0" rtl="0" algn="l">
              <a:spcBef>
                <a:spcPts val="0"/>
              </a:spcBef>
              <a:spcAft>
                <a:spcPts val="0"/>
              </a:spcAft>
              <a:buClr>
                <a:schemeClr val="dk1"/>
              </a:buClr>
              <a:buSzPts val="2000"/>
              <a:buFont typeface="Noto Sans Symbols"/>
              <a:buNone/>
            </a:pPr>
            <a:r>
              <a:t/>
            </a:r>
            <a:endParaRPr i="0" sz="2100" u="none" cap="none" strike="noStrike">
              <a:solidFill>
                <a:schemeClr val="dk1"/>
              </a:solidFill>
            </a:endParaRPr>
          </a:p>
          <a:p>
            <a:pPr indent="-215900" lvl="0" marL="342900" marR="0" rtl="0" algn="l">
              <a:spcBef>
                <a:spcPts val="0"/>
              </a:spcBef>
              <a:spcAft>
                <a:spcPts val="0"/>
              </a:spcAft>
              <a:buClr>
                <a:schemeClr val="dk1"/>
              </a:buClr>
              <a:buSzPts val="2000"/>
              <a:buFont typeface="Noto Sans Symbols"/>
              <a:buNone/>
            </a:pPr>
            <a:r>
              <a:t/>
            </a:r>
            <a:endParaRPr i="0" sz="2100" u="none" cap="none" strike="noStrike">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64422" y="289860"/>
            <a:ext cx="9378604" cy="1470777"/>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C00000"/>
              </a:buClr>
              <a:buSzPts val="3600"/>
              <a:buFont typeface="Arial Narrow"/>
              <a:buNone/>
            </a:pPr>
            <a:r>
              <a:rPr lang="en-US" sz="3600"/>
              <a:t>Database</a:t>
            </a:r>
            <a:endParaRPr/>
          </a:p>
        </p:txBody>
      </p:sp>
      <p:pic>
        <p:nvPicPr>
          <p:cNvPr id="161" name="Google Shape;161;p23"/>
          <p:cNvPicPr preferRelativeResize="0"/>
          <p:nvPr/>
        </p:nvPicPr>
        <p:blipFill rotWithShape="1">
          <a:blip r:embed="rId3">
            <a:alphaModFix/>
          </a:blip>
          <a:srcRect b="0" l="0" r="0" t="0"/>
          <a:stretch/>
        </p:blipFill>
        <p:spPr>
          <a:xfrm>
            <a:off x="0" y="6049583"/>
            <a:ext cx="12192000" cy="808416"/>
          </a:xfrm>
          <a:prstGeom prst="rect">
            <a:avLst/>
          </a:prstGeom>
          <a:noFill/>
          <a:ln>
            <a:noFill/>
          </a:ln>
        </p:spPr>
      </p:pic>
      <p:sp>
        <p:nvSpPr>
          <p:cNvPr id="162" name="Google Shape;162;p23"/>
          <p:cNvSpPr txBox="1"/>
          <p:nvPr/>
        </p:nvSpPr>
        <p:spPr>
          <a:xfrm>
            <a:off x="427075" y="1712150"/>
            <a:ext cx="11862000" cy="4802400"/>
          </a:xfrm>
          <a:prstGeom prst="rect">
            <a:avLst/>
          </a:prstGeom>
          <a:noFill/>
          <a:ln>
            <a:noFill/>
          </a:ln>
        </p:spPr>
        <p:txBody>
          <a:bodyPr anchorCtr="0" anchor="t" bIns="45700" lIns="91425" spcFirstLastPara="1" rIns="91425" wrap="square" tIns="45700">
            <a:spAutoFit/>
          </a:bodyPr>
          <a:lstStyle/>
          <a:p>
            <a:pPr indent="-330200" lvl="0" marL="342900" marR="0" rtl="0" algn="l">
              <a:spcBef>
                <a:spcPts val="0"/>
              </a:spcBef>
              <a:spcAft>
                <a:spcPts val="0"/>
              </a:spcAft>
              <a:buClr>
                <a:schemeClr val="dk1"/>
              </a:buClr>
              <a:buSzPts val="1800"/>
              <a:buChar char="⮚"/>
            </a:pPr>
            <a:r>
              <a:rPr lang="en-US" sz="1800">
                <a:solidFill>
                  <a:schemeClr val="dk1"/>
                </a:solidFill>
                <a:highlight>
                  <a:schemeClr val="lt1"/>
                </a:highlight>
              </a:rPr>
              <a:t>Netflix Dataset - </a:t>
            </a:r>
            <a:r>
              <a:rPr lang="en-US" sz="1800" u="sng">
                <a:solidFill>
                  <a:schemeClr val="hlink"/>
                </a:solidFill>
                <a:highlight>
                  <a:schemeClr val="lt1"/>
                </a:highlight>
                <a:hlinkClick r:id="rId4"/>
              </a:rPr>
              <a:t>https://www.kaggle.com/datasets/shivamb/netflix-shows</a:t>
            </a:r>
            <a:endParaRPr sz="1800">
              <a:solidFill>
                <a:schemeClr val="dk1"/>
              </a:solidFill>
              <a:highlight>
                <a:schemeClr val="lt1"/>
              </a:highlight>
            </a:endParaRPr>
          </a:p>
          <a:p>
            <a:pPr indent="0" lvl="0" marL="457200" marR="0" rtl="0" algn="l">
              <a:spcBef>
                <a:spcPts val="0"/>
              </a:spcBef>
              <a:spcAft>
                <a:spcPts val="0"/>
              </a:spcAft>
              <a:buNone/>
            </a:pPr>
            <a:r>
              <a:t/>
            </a:r>
            <a:endParaRPr sz="1800">
              <a:solidFill>
                <a:schemeClr val="dk1"/>
              </a:solidFill>
              <a:highlight>
                <a:schemeClr val="lt1"/>
              </a:highlight>
            </a:endParaRPr>
          </a:p>
          <a:p>
            <a:pPr indent="-330200" lvl="0" marL="342900" marR="0" rtl="0" algn="l">
              <a:spcBef>
                <a:spcPts val="0"/>
              </a:spcBef>
              <a:spcAft>
                <a:spcPts val="0"/>
              </a:spcAft>
              <a:buClr>
                <a:schemeClr val="dk1"/>
              </a:buClr>
              <a:buSzPts val="1800"/>
              <a:buChar char="⮚"/>
            </a:pPr>
            <a:r>
              <a:rPr lang="en-US" sz="1800">
                <a:solidFill>
                  <a:schemeClr val="dk1"/>
                </a:solidFill>
                <a:highlight>
                  <a:schemeClr val="lt1"/>
                </a:highlight>
              </a:rPr>
              <a:t>Amazon Prime Dataset- </a:t>
            </a:r>
            <a:r>
              <a:rPr lang="en-US" sz="1800" u="sng">
                <a:solidFill>
                  <a:schemeClr val="hlink"/>
                </a:solidFill>
                <a:highlight>
                  <a:schemeClr val="lt1"/>
                </a:highlight>
                <a:hlinkClick r:id="rId5"/>
              </a:rPr>
              <a:t>https://www.kaggle.com/datasets/shivamb/amazon-prime-movies-and-tv-shows</a:t>
            </a:r>
            <a:endParaRPr sz="1800">
              <a:solidFill>
                <a:schemeClr val="dk1"/>
              </a:solidFill>
              <a:highlight>
                <a:schemeClr val="lt1"/>
              </a:highlight>
            </a:endParaRPr>
          </a:p>
          <a:p>
            <a:pPr indent="0" lvl="0" marL="457200" marR="0" rtl="0" algn="l">
              <a:spcBef>
                <a:spcPts val="0"/>
              </a:spcBef>
              <a:spcAft>
                <a:spcPts val="0"/>
              </a:spcAft>
              <a:buNone/>
            </a:pPr>
            <a:r>
              <a:t/>
            </a:r>
            <a:endParaRPr sz="1800">
              <a:solidFill>
                <a:schemeClr val="dk1"/>
              </a:solidFill>
              <a:highlight>
                <a:schemeClr val="lt1"/>
              </a:highlight>
            </a:endParaRPr>
          </a:p>
          <a:p>
            <a:pPr indent="-330200" lvl="0" marL="342900" marR="0" rtl="0" algn="l">
              <a:spcBef>
                <a:spcPts val="0"/>
              </a:spcBef>
              <a:spcAft>
                <a:spcPts val="0"/>
              </a:spcAft>
              <a:buClr>
                <a:schemeClr val="dk1"/>
              </a:buClr>
              <a:buSzPts val="1800"/>
              <a:buChar char="⮚"/>
            </a:pPr>
            <a:r>
              <a:rPr lang="en-US" sz="1800">
                <a:solidFill>
                  <a:schemeClr val="dk1"/>
                </a:solidFill>
                <a:highlight>
                  <a:schemeClr val="lt1"/>
                </a:highlight>
              </a:rPr>
              <a:t>Hotstar Dataset - </a:t>
            </a:r>
            <a:r>
              <a:rPr lang="en-US" sz="1800" u="sng">
                <a:solidFill>
                  <a:schemeClr val="hlink"/>
                </a:solidFill>
                <a:highlight>
                  <a:schemeClr val="lt1"/>
                </a:highlight>
                <a:hlinkClick r:id="rId6"/>
              </a:rPr>
              <a:t>https://www.kaggle.com/datasets/shivamb/disney-movies-and-tv-shows</a:t>
            </a:r>
            <a:endParaRPr sz="1800">
              <a:solidFill>
                <a:schemeClr val="dk1"/>
              </a:solidFill>
              <a:highlight>
                <a:schemeClr val="lt1"/>
              </a:highlight>
            </a:endParaRPr>
          </a:p>
          <a:p>
            <a:pPr indent="0" lvl="0" marL="0" marR="0" rtl="0" algn="l">
              <a:spcBef>
                <a:spcPts val="0"/>
              </a:spcBef>
              <a:spcAft>
                <a:spcPts val="0"/>
              </a:spcAft>
              <a:buNone/>
            </a:pPr>
            <a:r>
              <a:t/>
            </a:r>
            <a:endParaRPr i="0" sz="1800" u="none" cap="none" strike="noStrike">
              <a:solidFill>
                <a:schemeClr val="dk1"/>
              </a:solidFill>
              <a:highlight>
                <a:schemeClr val="lt1"/>
              </a:highlight>
            </a:endParaRPr>
          </a:p>
          <a:p>
            <a:pPr indent="-330200" lvl="0" marL="342900" marR="0" rtl="0" algn="l">
              <a:spcBef>
                <a:spcPts val="0"/>
              </a:spcBef>
              <a:spcAft>
                <a:spcPts val="0"/>
              </a:spcAft>
              <a:buClr>
                <a:schemeClr val="dk1"/>
              </a:buClr>
              <a:buSzPts val="1800"/>
              <a:buFont typeface="Noto Sans Symbols"/>
              <a:buChar char="⮚"/>
            </a:pPr>
            <a:r>
              <a:rPr i="0" lang="en-US" sz="1800" u="none" cap="none" strike="noStrike">
                <a:solidFill>
                  <a:schemeClr val="dk1"/>
                </a:solidFill>
                <a:highlight>
                  <a:schemeClr val="lt1"/>
                </a:highlight>
              </a:rPr>
              <a:t>It’s </a:t>
            </a:r>
            <a:r>
              <a:rPr lang="en-US" sz="1800">
                <a:solidFill>
                  <a:schemeClr val="dk1"/>
                </a:solidFill>
                <a:highlight>
                  <a:schemeClr val="lt1"/>
                </a:highlight>
              </a:rPr>
              <a:t>A collection of movies and tv shows found on these streaming platforms.</a:t>
            </a:r>
            <a:endParaRPr sz="1800">
              <a:solidFill>
                <a:schemeClr val="dk1"/>
              </a:solidFill>
              <a:highlight>
                <a:schemeClr val="lt1"/>
              </a:highlight>
            </a:endParaRPr>
          </a:p>
          <a:p>
            <a:pPr indent="-215900" lvl="0" marL="342900" marR="0" rtl="0" algn="l">
              <a:spcBef>
                <a:spcPts val="0"/>
              </a:spcBef>
              <a:spcAft>
                <a:spcPts val="0"/>
              </a:spcAft>
              <a:buClr>
                <a:schemeClr val="dk1"/>
              </a:buClr>
              <a:buSzPts val="2000"/>
              <a:buFont typeface="Noto Sans Symbols"/>
              <a:buNone/>
            </a:pPr>
            <a:r>
              <a:t/>
            </a:r>
            <a:endParaRPr i="0" sz="1800" u="none" cap="none" strike="noStrike">
              <a:solidFill>
                <a:schemeClr val="dk1"/>
              </a:solidFill>
              <a:highlight>
                <a:schemeClr val="lt1"/>
              </a:highlight>
            </a:endParaRPr>
          </a:p>
          <a:p>
            <a:pPr indent="-330200" lvl="0" marL="342900" marR="0" rtl="0" algn="l">
              <a:spcBef>
                <a:spcPts val="0"/>
              </a:spcBef>
              <a:spcAft>
                <a:spcPts val="0"/>
              </a:spcAft>
              <a:buClr>
                <a:schemeClr val="dk1"/>
              </a:buClr>
              <a:buSzPts val="1800"/>
              <a:buChar char="⮚"/>
            </a:pPr>
            <a:r>
              <a:rPr lang="en-US" sz="1800">
                <a:solidFill>
                  <a:schemeClr val="dk1"/>
                </a:solidFill>
                <a:highlight>
                  <a:schemeClr val="lt1"/>
                </a:highlight>
              </a:rPr>
              <a:t>Contains column like 'Title', 'Year_release', 'Directors', 'description', 'listen_in’, 'Language', 'Runtime' etc</a:t>
            </a:r>
            <a:endParaRPr sz="1800">
              <a:solidFill>
                <a:schemeClr val="dk1"/>
              </a:solidFill>
              <a:highlight>
                <a:schemeClr val="lt1"/>
              </a:highlight>
            </a:endParaRPr>
          </a:p>
          <a:p>
            <a:pPr indent="0" lvl="0" marL="457200" marR="0" rtl="0" algn="l">
              <a:spcBef>
                <a:spcPts val="0"/>
              </a:spcBef>
              <a:spcAft>
                <a:spcPts val="0"/>
              </a:spcAft>
              <a:buNone/>
            </a:pPr>
            <a:r>
              <a:t/>
            </a:r>
            <a:endParaRPr sz="1800">
              <a:solidFill>
                <a:schemeClr val="dk1"/>
              </a:solidFill>
              <a:highlight>
                <a:schemeClr val="lt1"/>
              </a:highlight>
            </a:endParaRPr>
          </a:p>
          <a:p>
            <a:pPr indent="-215900" lvl="0" marL="342900" marR="0" rtl="0" algn="l">
              <a:spcBef>
                <a:spcPts val="0"/>
              </a:spcBef>
              <a:spcAft>
                <a:spcPts val="0"/>
              </a:spcAft>
              <a:buClr>
                <a:schemeClr val="dk1"/>
              </a:buClr>
              <a:buSzPts val="2000"/>
              <a:buFont typeface="Noto Sans Symbols"/>
              <a:buNone/>
            </a:pPr>
            <a:r>
              <a:t/>
            </a:r>
            <a:endParaRPr i="0" sz="1800" u="none" cap="none" strike="noStrike">
              <a:solidFill>
                <a:schemeClr val="dk1"/>
              </a:solidFill>
              <a:highlight>
                <a:schemeClr val="lt1"/>
              </a:highlight>
            </a:endParaRPr>
          </a:p>
          <a:p>
            <a:pPr indent="-215900" lvl="0" marL="342900" marR="0" rtl="0" algn="l">
              <a:spcBef>
                <a:spcPts val="0"/>
              </a:spcBef>
              <a:spcAft>
                <a:spcPts val="0"/>
              </a:spcAft>
              <a:buClr>
                <a:schemeClr val="dk1"/>
              </a:buClr>
              <a:buSzPts val="2000"/>
              <a:buFont typeface="Noto Sans Symbols"/>
              <a:buNone/>
            </a:pPr>
            <a:r>
              <a:t/>
            </a:r>
            <a:endParaRPr i="0" sz="1800" u="none" cap="none" strike="noStrike">
              <a:solidFill>
                <a:schemeClr val="dk1"/>
              </a:solidFill>
              <a:highlight>
                <a:schemeClr val="lt1"/>
              </a:highlight>
            </a:endParaRPr>
          </a:p>
          <a:p>
            <a:pPr indent="-215900" lvl="0" marL="342900" marR="0" rtl="0" algn="l">
              <a:spcBef>
                <a:spcPts val="0"/>
              </a:spcBef>
              <a:spcAft>
                <a:spcPts val="0"/>
              </a:spcAft>
              <a:buClr>
                <a:schemeClr val="dk1"/>
              </a:buClr>
              <a:buSzPts val="2000"/>
              <a:buFont typeface="Noto Sans Symbols"/>
              <a:buNone/>
            </a:pPr>
            <a:r>
              <a:t/>
            </a:r>
            <a:endParaRPr i="0" sz="1800" u="none" cap="none" strike="noStrike">
              <a:solidFill>
                <a:schemeClr val="dk1"/>
              </a:solidFill>
              <a:highlight>
                <a:schemeClr val="lt1"/>
              </a:highlight>
            </a:endParaRPr>
          </a:p>
          <a:p>
            <a:pPr indent="-215900" lvl="0" marL="342900" marR="0" rtl="0" algn="l">
              <a:spcBef>
                <a:spcPts val="0"/>
              </a:spcBef>
              <a:spcAft>
                <a:spcPts val="0"/>
              </a:spcAft>
              <a:buClr>
                <a:schemeClr val="dk1"/>
              </a:buClr>
              <a:buSzPts val="2000"/>
              <a:buFont typeface="Noto Sans Symbols"/>
              <a:buNone/>
            </a:pPr>
            <a:r>
              <a:t/>
            </a:r>
            <a:endParaRPr i="0" sz="1800" u="none" cap="none" strike="noStrike">
              <a:solidFill>
                <a:schemeClr val="dk1"/>
              </a:solidFill>
              <a:highlight>
                <a:schemeClr val="lt1"/>
              </a:highlight>
            </a:endParaRPr>
          </a:p>
          <a:p>
            <a:pPr indent="-215900" lvl="0" marL="342900" marR="0" rtl="0" algn="l">
              <a:spcBef>
                <a:spcPts val="0"/>
              </a:spcBef>
              <a:spcAft>
                <a:spcPts val="0"/>
              </a:spcAft>
              <a:buClr>
                <a:schemeClr val="dk1"/>
              </a:buClr>
              <a:buSzPts val="2000"/>
              <a:buFont typeface="Noto Sans Symbols"/>
              <a:buNone/>
            </a:pPr>
            <a:r>
              <a:t/>
            </a:r>
            <a:endParaRPr i="0" sz="1800" u="none" cap="none" strike="noStrike">
              <a:solidFill>
                <a:schemeClr val="dk1"/>
              </a:solidFill>
              <a:highlight>
                <a:schemeClr val="lt1"/>
              </a:highlight>
            </a:endParaRPr>
          </a:p>
          <a:p>
            <a:pPr indent="-215900" lvl="0" marL="342900" marR="0" rtl="0" algn="l">
              <a:spcBef>
                <a:spcPts val="0"/>
              </a:spcBef>
              <a:spcAft>
                <a:spcPts val="0"/>
              </a:spcAft>
              <a:buClr>
                <a:schemeClr val="dk1"/>
              </a:buClr>
              <a:buSzPts val="2000"/>
              <a:buFont typeface="Noto Sans Symbols"/>
              <a:buNone/>
            </a:pPr>
            <a:r>
              <a:t/>
            </a:r>
            <a:endParaRPr i="0" sz="1800" u="none" cap="none" strike="noStrike">
              <a:solidFill>
                <a:schemeClr val="dk1"/>
              </a:solidFill>
              <a:highlight>
                <a:schemeClr val="lt1"/>
              </a:highlight>
            </a:endParaRPr>
          </a:p>
          <a:p>
            <a:pPr indent="-215900" lvl="0" marL="342900" marR="0" rtl="0" algn="l">
              <a:spcBef>
                <a:spcPts val="0"/>
              </a:spcBef>
              <a:spcAft>
                <a:spcPts val="0"/>
              </a:spcAft>
              <a:buClr>
                <a:schemeClr val="dk1"/>
              </a:buClr>
              <a:buSzPts val="2000"/>
              <a:buFont typeface="Noto Sans Symbols"/>
              <a:buNone/>
            </a:pPr>
            <a:r>
              <a:t/>
            </a:r>
            <a:endParaRPr i="0" sz="1800" u="none" cap="none" strike="noStrike">
              <a:solidFill>
                <a:schemeClr val="dk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0549" y="291516"/>
            <a:ext cx="9378604" cy="1470777"/>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C00000"/>
              </a:buClr>
              <a:buSzPts val="3600"/>
              <a:buFont typeface="Arial Narrow"/>
              <a:buNone/>
            </a:pPr>
            <a:r>
              <a:rPr lang="en-US" sz="3600"/>
              <a:t>Data Visualization</a:t>
            </a:r>
            <a:endParaRPr/>
          </a:p>
        </p:txBody>
      </p:sp>
      <p:pic>
        <p:nvPicPr>
          <p:cNvPr id="168" name="Google Shape;168;p24"/>
          <p:cNvPicPr preferRelativeResize="0"/>
          <p:nvPr/>
        </p:nvPicPr>
        <p:blipFill rotWithShape="1">
          <a:blip r:embed="rId3">
            <a:alphaModFix/>
          </a:blip>
          <a:srcRect b="0" l="0" r="0" t="0"/>
          <a:stretch/>
        </p:blipFill>
        <p:spPr>
          <a:xfrm>
            <a:off x="0" y="6049583"/>
            <a:ext cx="12192000" cy="808416"/>
          </a:xfrm>
          <a:prstGeom prst="rect">
            <a:avLst/>
          </a:prstGeom>
          <a:noFill/>
          <a:ln>
            <a:noFill/>
          </a:ln>
        </p:spPr>
      </p:pic>
      <p:pic>
        <p:nvPicPr>
          <p:cNvPr id="169" name="Google Shape;169;p24"/>
          <p:cNvPicPr preferRelativeResize="0"/>
          <p:nvPr/>
        </p:nvPicPr>
        <p:blipFill>
          <a:blip r:embed="rId4">
            <a:alphaModFix/>
          </a:blip>
          <a:stretch>
            <a:fillRect/>
          </a:stretch>
        </p:blipFill>
        <p:spPr>
          <a:xfrm>
            <a:off x="5592725" y="1178318"/>
            <a:ext cx="5986850" cy="2255914"/>
          </a:xfrm>
          <a:prstGeom prst="rect">
            <a:avLst/>
          </a:prstGeom>
          <a:noFill/>
          <a:ln>
            <a:noFill/>
          </a:ln>
        </p:spPr>
      </p:pic>
      <p:pic>
        <p:nvPicPr>
          <p:cNvPr id="170" name="Google Shape;170;p24"/>
          <p:cNvPicPr preferRelativeResize="0"/>
          <p:nvPr/>
        </p:nvPicPr>
        <p:blipFill>
          <a:blip r:embed="rId5">
            <a:alphaModFix/>
          </a:blip>
          <a:stretch>
            <a:fillRect/>
          </a:stretch>
        </p:blipFill>
        <p:spPr>
          <a:xfrm>
            <a:off x="5592726" y="3397992"/>
            <a:ext cx="5986849" cy="2499183"/>
          </a:xfrm>
          <a:prstGeom prst="rect">
            <a:avLst/>
          </a:prstGeom>
          <a:noFill/>
          <a:ln>
            <a:noFill/>
          </a:ln>
        </p:spPr>
      </p:pic>
      <p:pic>
        <p:nvPicPr>
          <p:cNvPr id="171" name="Google Shape;171;p24"/>
          <p:cNvPicPr preferRelativeResize="0"/>
          <p:nvPr/>
        </p:nvPicPr>
        <p:blipFill>
          <a:blip r:embed="rId6">
            <a:alphaModFix/>
          </a:blip>
          <a:stretch>
            <a:fillRect/>
          </a:stretch>
        </p:blipFill>
        <p:spPr>
          <a:xfrm>
            <a:off x="168125" y="1433050"/>
            <a:ext cx="5424599" cy="3991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916688" y="0"/>
            <a:ext cx="3932100" cy="16002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C00000"/>
              </a:buClr>
              <a:buSzPts val="3600"/>
              <a:buFont typeface="Arial Narrow"/>
              <a:buNone/>
            </a:pPr>
            <a:r>
              <a:rPr lang="en-US" sz="3600"/>
              <a:t>Methodology</a:t>
            </a:r>
            <a:endParaRPr/>
          </a:p>
        </p:txBody>
      </p:sp>
      <p:pic>
        <p:nvPicPr>
          <p:cNvPr id="177" name="Google Shape;177;p25"/>
          <p:cNvPicPr preferRelativeResize="0"/>
          <p:nvPr/>
        </p:nvPicPr>
        <p:blipFill rotWithShape="1">
          <a:blip r:embed="rId3">
            <a:alphaModFix/>
          </a:blip>
          <a:srcRect b="0" l="0" r="0" t="0"/>
          <a:stretch/>
        </p:blipFill>
        <p:spPr>
          <a:xfrm>
            <a:off x="0" y="6049583"/>
            <a:ext cx="12192000" cy="808416"/>
          </a:xfrm>
          <a:prstGeom prst="rect">
            <a:avLst/>
          </a:prstGeom>
          <a:noFill/>
          <a:ln>
            <a:noFill/>
          </a:ln>
        </p:spPr>
      </p:pic>
      <p:sp>
        <p:nvSpPr>
          <p:cNvPr id="178" name="Google Shape;178;p25"/>
          <p:cNvSpPr txBox="1"/>
          <p:nvPr>
            <p:ph idx="1" type="body"/>
          </p:nvPr>
        </p:nvSpPr>
        <p:spPr>
          <a:xfrm>
            <a:off x="670638" y="1677063"/>
            <a:ext cx="3932100" cy="3811500"/>
          </a:xfrm>
          <a:prstGeom prst="rect">
            <a:avLst/>
          </a:prstGeom>
          <a:noFill/>
          <a:ln>
            <a:noFill/>
          </a:ln>
        </p:spPr>
        <p:txBody>
          <a:bodyPr anchorCtr="0" anchor="t" bIns="45700" lIns="91425" spcFirstLastPara="1" rIns="91425" wrap="square" tIns="45700">
            <a:noAutofit/>
          </a:bodyPr>
          <a:lstStyle/>
          <a:p>
            <a:pPr indent="-311150" lvl="0" marL="457200" rtl="0" algn="l">
              <a:lnSpc>
                <a:spcPct val="150000"/>
              </a:lnSpc>
              <a:spcBef>
                <a:spcPts val="1000"/>
              </a:spcBef>
              <a:spcAft>
                <a:spcPts val="0"/>
              </a:spcAft>
              <a:buSzPts val="1300"/>
              <a:buFont typeface="Arial"/>
              <a:buChar char="➢"/>
            </a:pPr>
            <a:r>
              <a:rPr lang="en-US" sz="1300">
                <a:latin typeface="Arial"/>
                <a:ea typeface="Arial"/>
                <a:cs typeface="Arial"/>
                <a:sym typeface="Arial"/>
              </a:rPr>
              <a:t>Data preprocessing and cleaning were performed, and columns with multiple inputs were handled. Factors like number of films, score distribution, age, and duration were considered. </a:t>
            </a:r>
            <a:endParaRPr sz="1300">
              <a:latin typeface="Arial"/>
              <a:ea typeface="Arial"/>
              <a:cs typeface="Arial"/>
              <a:sym typeface="Arial"/>
            </a:endParaRPr>
          </a:p>
          <a:p>
            <a:pPr indent="0" lvl="0" marL="457200" rtl="0" algn="l">
              <a:lnSpc>
                <a:spcPct val="90000"/>
              </a:lnSpc>
              <a:spcBef>
                <a:spcPts val="1000"/>
              </a:spcBef>
              <a:spcAft>
                <a:spcPts val="0"/>
              </a:spcAft>
              <a:buNone/>
            </a:pPr>
            <a:r>
              <a:t/>
            </a:r>
            <a:endParaRPr sz="1300">
              <a:latin typeface="Arial"/>
              <a:ea typeface="Arial"/>
              <a:cs typeface="Arial"/>
              <a:sym typeface="Arial"/>
            </a:endParaRPr>
          </a:p>
          <a:p>
            <a:pPr indent="-311150" lvl="0" marL="457200" rtl="0" algn="l">
              <a:lnSpc>
                <a:spcPct val="150000"/>
              </a:lnSpc>
              <a:spcBef>
                <a:spcPts val="1000"/>
              </a:spcBef>
              <a:spcAft>
                <a:spcPts val="0"/>
              </a:spcAft>
              <a:buSzPts val="1300"/>
              <a:buFont typeface="Arial"/>
              <a:buChar char="➢"/>
            </a:pPr>
            <a:r>
              <a:rPr lang="en-US" sz="1300">
                <a:latin typeface="Arial"/>
                <a:ea typeface="Arial"/>
                <a:cs typeface="Arial"/>
                <a:sym typeface="Arial"/>
              </a:rPr>
              <a:t>Brand color palettes, content distribution, and heatmaps were used to understand content creation patterns and audience preferences. This information helps platforms make strategic decisions about content generation and purchase.</a:t>
            </a:r>
            <a:endParaRPr sz="1300">
              <a:latin typeface="Arial"/>
              <a:ea typeface="Arial"/>
              <a:cs typeface="Arial"/>
              <a:sym typeface="Arial"/>
            </a:endParaRPr>
          </a:p>
          <a:p>
            <a:pPr indent="0" lvl="0" marL="457200" rtl="0" algn="l">
              <a:lnSpc>
                <a:spcPct val="90000"/>
              </a:lnSpc>
              <a:spcBef>
                <a:spcPts val="1000"/>
              </a:spcBef>
              <a:spcAft>
                <a:spcPts val="0"/>
              </a:spcAft>
              <a:buNone/>
            </a:pPr>
            <a:r>
              <a:t/>
            </a:r>
            <a:endParaRPr sz="1300">
              <a:latin typeface="Arial"/>
              <a:ea typeface="Arial"/>
              <a:cs typeface="Arial"/>
              <a:sym typeface="Arial"/>
            </a:endParaRPr>
          </a:p>
          <a:p>
            <a:pPr indent="0" lvl="0" marL="457200" rtl="0" algn="l">
              <a:lnSpc>
                <a:spcPct val="90000"/>
              </a:lnSpc>
              <a:spcBef>
                <a:spcPts val="1000"/>
              </a:spcBef>
              <a:spcAft>
                <a:spcPts val="0"/>
              </a:spcAft>
              <a:buNone/>
            </a:pPr>
            <a:r>
              <a:t/>
            </a:r>
            <a:endParaRPr sz="1300">
              <a:latin typeface="Arial"/>
              <a:ea typeface="Arial"/>
              <a:cs typeface="Arial"/>
              <a:sym typeface="Arial"/>
            </a:endParaRPr>
          </a:p>
        </p:txBody>
      </p:sp>
      <p:pic>
        <p:nvPicPr>
          <p:cNvPr id="179" name="Google Shape;179;p25"/>
          <p:cNvPicPr preferRelativeResize="0"/>
          <p:nvPr/>
        </p:nvPicPr>
        <p:blipFill>
          <a:blip r:embed="rId4">
            <a:alphaModFix/>
          </a:blip>
          <a:stretch>
            <a:fillRect/>
          </a:stretch>
        </p:blipFill>
        <p:spPr>
          <a:xfrm>
            <a:off x="4602750" y="981348"/>
            <a:ext cx="3390050" cy="4157275"/>
          </a:xfrm>
          <a:prstGeom prst="rect">
            <a:avLst/>
          </a:prstGeom>
          <a:noFill/>
          <a:ln>
            <a:noFill/>
          </a:ln>
        </p:spPr>
      </p:pic>
      <p:pic>
        <p:nvPicPr>
          <p:cNvPr id="180" name="Google Shape;180;p25"/>
          <p:cNvPicPr preferRelativeResize="0"/>
          <p:nvPr/>
        </p:nvPicPr>
        <p:blipFill>
          <a:blip r:embed="rId5">
            <a:alphaModFix/>
          </a:blip>
          <a:stretch>
            <a:fillRect/>
          </a:stretch>
        </p:blipFill>
        <p:spPr>
          <a:xfrm>
            <a:off x="7992800" y="1510063"/>
            <a:ext cx="3725251" cy="30998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494265" y="168000"/>
            <a:ext cx="9378604" cy="1470777"/>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C00000"/>
              </a:buClr>
              <a:buSzPts val="3600"/>
              <a:buFont typeface="Arial Narrow"/>
              <a:buNone/>
            </a:pPr>
            <a:r>
              <a:rPr lang="en-US" sz="3600"/>
              <a:t>Results</a:t>
            </a:r>
            <a:endParaRPr/>
          </a:p>
        </p:txBody>
      </p:sp>
      <p:pic>
        <p:nvPicPr>
          <p:cNvPr id="186" name="Google Shape;186;p26"/>
          <p:cNvPicPr preferRelativeResize="0"/>
          <p:nvPr/>
        </p:nvPicPr>
        <p:blipFill rotWithShape="1">
          <a:blip r:embed="rId3">
            <a:alphaModFix/>
          </a:blip>
          <a:srcRect b="0" l="0" r="0" t="0"/>
          <a:stretch/>
        </p:blipFill>
        <p:spPr>
          <a:xfrm>
            <a:off x="0" y="6049583"/>
            <a:ext cx="12192000" cy="808416"/>
          </a:xfrm>
          <a:prstGeom prst="rect">
            <a:avLst/>
          </a:prstGeom>
          <a:noFill/>
          <a:ln>
            <a:noFill/>
          </a:ln>
        </p:spPr>
      </p:pic>
      <p:sp>
        <p:nvSpPr>
          <p:cNvPr id="187" name="Google Shape;187;p26"/>
          <p:cNvSpPr txBox="1"/>
          <p:nvPr>
            <p:ph idx="1" type="body"/>
          </p:nvPr>
        </p:nvSpPr>
        <p:spPr>
          <a:xfrm>
            <a:off x="676214" y="1638777"/>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Netflix has a diverse content collection, attracting a wider audience than Amazon and Disney+. It regularly updates its programming, aiming to increase user engagement and loyalty. Platforms like Netflix target different age groups and have different preferences for content based on ratings. </a:t>
            </a:r>
            <a:endParaRPr sz="2400">
              <a:latin typeface="Times New Roman"/>
              <a:ea typeface="Times New Roman"/>
              <a:cs typeface="Times New Roman"/>
              <a:sym typeface="Times New Roman"/>
            </a:endParaRPr>
          </a:p>
          <a:p>
            <a:pPr indent="0" lvl="0" marL="228600" rtl="0" algn="just">
              <a:lnSpc>
                <a:spcPct val="90000"/>
              </a:lnSpc>
              <a:spcBef>
                <a:spcPts val="0"/>
              </a:spcBef>
              <a:spcAft>
                <a:spcPts val="0"/>
              </a:spcAft>
              <a:buNone/>
            </a:pPr>
            <a:r>
              <a:t/>
            </a:r>
            <a:endParaRPr sz="2400">
              <a:latin typeface="Times New Roman"/>
              <a:ea typeface="Times New Roman"/>
              <a:cs typeface="Times New Roman"/>
              <a:sym typeface="Times New Roman"/>
            </a:endParaRPr>
          </a:p>
          <a:p>
            <a:pPr indent="-228600" lvl="0" marL="228600" rtl="0" algn="just">
              <a:lnSpc>
                <a:spcPct val="9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This variety allows them to compete in a crowded industry and reach a wider audience. The USA, Canada, and the UK are major producers of content.</a:t>
            </a:r>
            <a:endParaRPr sz="2400">
              <a:latin typeface="Times New Roman"/>
              <a:ea typeface="Times New Roman"/>
              <a:cs typeface="Times New Roman"/>
              <a:sym typeface="Times New Roman"/>
            </a:endParaRPr>
          </a:p>
          <a:p>
            <a:pPr indent="0" lvl="0" marL="228600" rtl="0" algn="just">
              <a:lnSpc>
                <a:spcPct val="90000"/>
              </a:lnSpc>
              <a:spcBef>
                <a:spcPts val="0"/>
              </a:spcBef>
              <a:spcAft>
                <a:spcPts val="0"/>
              </a:spcAft>
              <a:buNone/>
            </a:pPr>
            <a:r>
              <a:t/>
            </a:r>
            <a:endParaRPr sz="2400">
              <a:latin typeface="Times New Roman"/>
              <a:ea typeface="Times New Roman"/>
              <a:cs typeface="Times New Roman"/>
              <a:sym typeface="Times New Roman"/>
            </a:endParaRPr>
          </a:p>
          <a:p>
            <a:pPr indent="0" lvl="0" marL="228600" rtl="0" algn="just">
              <a:lnSpc>
                <a:spcPct val="90000"/>
              </a:lnSpc>
              <a:spcBef>
                <a:spcPts val="1000"/>
              </a:spcBef>
              <a:spcAft>
                <a:spcPts val="0"/>
              </a:spcAft>
              <a:buNone/>
            </a:pPr>
            <a:r>
              <a:t/>
            </a:r>
            <a:endParaRPr sz="2400">
              <a:latin typeface="Times New Roman"/>
              <a:ea typeface="Times New Roman"/>
              <a:cs typeface="Times New Roman"/>
              <a:sym typeface="Times New Roman"/>
            </a:endParaRPr>
          </a:p>
          <a:p>
            <a:pPr indent="0" lvl="0" marL="228600" rtl="0" algn="just">
              <a:lnSpc>
                <a:spcPct val="90000"/>
              </a:lnSpc>
              <a:spcBef>
                <a:spcPts val="1000"/>
              </a:spcBef>
              <a:spcAft>
                <a:spcPts val="0"/>
              </a:spcAft>
              <a:buNone/>
            </a:pPr>
            <a:r>
              <a:t/>
            </a:r>
            <a:endParaRPr sz="2400">
              <a:latin typeface="Times New Roman"/>
              <a:ea typeface="Times New Roman"/>
              <a:cs typeface="Times New Roman"/>
              <a:sym typeface="Times New Roman"/>
            </a:endParaRPr>
          </a:p>
          <a:p>
            <a:pPr indent="-76200" lvl="0" marL="228600" rtl="0" algn="just">
              <a:lnSpc>
                <a:spcPct val="90000"/>
              </a:lnSpc>
              <a:spcBef>
                <a:spcPts val="100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0" lvl="0" marL="228600" rtl="0" algn="just">
              <a:lnSpc>
                <a:spcPct val="90000"/>
              </a:lnSpc>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7"/>
          <p:cNvSpPr/>
          <p:nvPr/>
        </p:nvSpPr>
        <p:spPr>
          <a:xfrm>
            <a:off x="321564" y="320040"/>
            <a:ext cx="11548872" cy="6217920"/>
          </a:xfrm>
          <a:prstGeom prst="rect">
            <a:avLst/>
          </a:prstGeom>
          <a:solidFill>
            <a:schemeClr val="dk1">
              <a:alpha val="1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27"/>
          <p:cNvSpPr txBox="1"/>
          <p:nvPr>
            <p:ph type="title"/>
          </p:nvPr>
        </p:nvSpPr>
        <p:spPr>
          <a:xfrm>
            <a:off x="514350" y="472523"/>
            <a:ext cx="3071813" cy="11144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23F4F"/>
              </a:buClr>
              <a:buSzPts val="4800"/>
              <a:buFont typeface="Arabic Typesetting"/>
              <a:buNone/>
            </a:pPr>
            <a:r>
              <a:rPr lang="en-US" sz="4800">
                <a:solidFill>
                  <a:srgbClr val="323F4F"/>
                </a:solidFill>
                <a:latin typeface="Arabic Typesetting"/>
                <a:ea typeface="Arabic Typesetting"/>
                <a:cs typeface="Arabic Typesetting"/>
                <a:sym typeface="Arabic Typesetting"/>
              </a:rPr>
              <a:t> Thank You</a:t>
            </a:r>
            <a:endParaRPr/>
          </a:p>
        </p:txBody>
      </p:sp>
      <p:cxnSp>
        <p:nvCxnSpPr>
          <p:cNvPr id="194" name="Google Shape;194;p27"/>
          <p:cNvCxnSpPr/>
          <p:nvPr/>
        </p:nvCxnSpPr>
        <p:spPr>
          <a:xfrm>
            <a:off x="4055891" y="2057399"/>
            <a:ext cx="0" cy="2743200"/>
          </a:xfrm>
          <a:prstGeom prst="straightConnector1">
            <a:avLst/>
          </a:prstGeom>
          <a:noFill/>
          <a:ln cap="flat" cmpd="sng" w="19050">
            <a:solidFill>
              <a:srgbClr val="262626"/>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655320" y="365125"/>
            <a:ext cx="5120114" cy="99984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Narrow"/>
              <a:buNone/>
            </a:pPr>
            <a:r>
              <a:rPr lang="en-US"/>
              <a:t>Outline</a:t>
            </a:r>
            <a:endParaRPr/>
          </a:p>
        </p:txBody>
      </p:sp>
      <p:sp>
        <p:nvSpPr>
          <p:cNvPr id="99" name="Google Shape;99;p14"/>
          <p:cNvSpPr txBox="1"/>
          <p:nvPr/>
        </p:nvSpPr>
        <p:spPr>
          <a:xfrm>
            <a:off x="892725" y="1364975"/>
            <a:ext cx="11052300" cy="4900800"/>
          </a:xfrm>
          <a:prstGeom prst="rect">
            <a:avLst/>
          </a:prstGeom>
          <a:noFill/>
          <a:ln>
            <a:noFill/>
          </a:ln>
        </p:spPr>
        <p:txBody>
          <a:bodyPr anchorCtr="0" anchor="t" bIns="45700" lIns="91425" spcFirstLastPara="1" rIns="91425" wrap="square" tIns="45700">
            <a:spAutoFit/>
          </a:bodyPr>
          <a:lstStyle/>
          <a:p>
            <a:pPr indent="-501900" lvl="0" marL="571500" marR="0" rtl="0" algn="just">
              <a:lnSpc>
                <a:spcPct val="120000"/>
              </a:lnSpc>
              <a:spcBef>
                <a:spcPts val="0"/>
              </a:spcBef>
              <a:spcAft>
                <a:spcPts val="0"/>
              </a:spcAft>
              <a:buClr>
                <a:schemeClr val="dk1"/>
              </a:buClr>
              <a:buSzPts val="2200"/>
              <a:buFont typeface="Calibri"/>
              <a:buAutoNum type="romanUcPeriod"/>
            </a:pPr>
            <a:r>
              <a:rPr b="0" i="0" lang="en-US" sz="2200" u="none" cap="none" strike="noStrike">
                <a:solidFill>
                  <a:schemeClr val="dk1"/>
                </a:solidFill>
                <a:latin typeface="Calibri"/>
                <a:ea typeface="Calibri"/>
                <a:cs typeface="Calibri"/>
                <a:sym typeface="Calibri"/>
              </a:rPr>
              <a:t>Introduction</a:t>
            </a:r>
            <a:endParaRPr b="0" i="0" sz="2200" u="none" cap="none" strike="noStrike">
              <a:solidFill>
                <a:schemeClr val="dk1"/>
              </a:solidFill>
              <a:latin typeface="Calibri"/>
              <a:ea typeface="Calibri"/>
              <a:cs typeface="Calibri"/>
              <a:sym typeface="Calibri"/>
            </a:endParaRPr>
          </a:p>
          <a:p>
            <a:pPr indent="-501900" lvl="0" marL="571500" marR="0" rtl="0" algn="just">
              <a:lnSpc>
                <a:spcPct val="120000"/>
              </a:lnSpc>
              <a:spcBef>
                <a:spcPts val="0"/>
              </a:spcBef>
              <a:spcAft>
                <a:spcPts val="0"/>
              </a:spcAft>
              <a:buClr>
                <a:schemeClr val="dk1"/>
              </a:buClr>
              <a:buSzPts val="2200"/>
              <a:buFont typeface="Calibri"/>
              <a:buAutoNum type="romanUcPeriod"/>
            </a:pPr>
            <a:r>
              <a:rPr lang="en-US" sz="2200">
                <a:solidFill>
                  <a:schemeClr val="dk1"/>
                </a:solidFill>
                <a:latin typeface="Calibri"/>
                <a:ea typeface="Calibri"/>
                <a:cs typeface="Calibri"/>
                <a:sym typeface="Calibri"/>
              </a:rPr>
              <a:t>Literature Review</a:t>
            </a:r>
            <a:endParaRPr sz="2200">
              <a:solidFill>
                <a:schemeClr val="dk1"/>
              </a:solidFill>
              <a:latin typeface="Calibri"/>
              <a:ea typeface="Calibri"/>
              <a:cs typeface="Calibri"/>
              <a:sym typeface="Calibri"/>
            </a:endParaRPr>
          </a:p>
          <a:p>
            <a:pPr indent="-501900" lvl="0" marL="571500" marR="0" rtl="0" algn="just">
              <a:lnSpc>
                <a:spcPct val="120000"/>
              </a:lnSpc>
              <a:spcBef>
                <a:spcPts val="0"/>
              </a:spcBef>
              <a:spcAft>
                <a:spcPts val="0"/>
              </a:spcAft>
              <a:buClr>
                <a:schemeClr val="dk1"/>
              </a:buClr>
              <a:buSzPts val="2200"/>
              <a:buFont typeface="Calibri"/>
              <a:buAutoNum type="romanUcPeriod"/>
            </a:pPr>
            <a:r>
              <a:rPr b="0" i="0" lang="en-US" sz="2200" u="none" cap="none" strike="noStrike">
                <a:solidFill>
                  <a:schemeClr val="dk1"/>
                </a:solidFill>
                <a:latin typeface="Calibri"/>
                <a:ea typeface="Calibri"/>
                <a:cs typeface="Calibri"/>
                <a:sym typeface="Calibri"/>
              </a:rPr>
              <a:t>Pro</a:t>
            </a:r>
            <a:r>
              <a:rPr lang="en-US" sz="2200">
                <a:solidFill>
                  <a:schemeClr val="dk1"/>
                </a:solidFill>
                <a:latin typeface="Calibri"/>
                <a:ea typeface="Calibri"/>
                <a:cs typeface="Calibri"/>
                <a:sym typeface="Calibri"/>
              </a:rPr>
              <a:t>blem</a:t>
            </a:r>
            <a:r>
              <a:rPr b="0" i="0" lang="en-US" sz="2200" u="none" cap="none" strike="noStrike">
                <a:solidFill>
                  <a:schemeClr val="dk1"/>
                </a:solidFill>
                <a:latin typeface="Calibri"/>
                <a:ea typeface="Calibri"/>
                <a:cs typeface="Calibri"/>
                <a:sym typeface="Calibri"/>
              </a:rPr>
              <a:t> Statement  </a:t>
            </a:r>
            <a:endParaRPr sz="2200"/>
          </a:p>
          <a:p>
            <a:pPr indent="-501900" lvl="0" marL="571500" marR="0" rtl="0" algn="just">
              <a:lnSpc>
                <a:spcPct val="120000"/>
              </a:lnSpc>
              <a:spcBef>
                <a:spcPts val="0"/>
              </a:spcBef>
              <a:spcAft>
                <a:spcPts val="0"/>
              </a:spcAft>
              <a:buClr>
                <a:schemeClr val="dk1"/>
              </a:buClr>
              <a:buSzPts val="2200"/>
              <a:buFont typeface="Calibri"/>
              <a:buAutoNum type="romanUcPeriod"/>
            </a:pPr>
            <a:r>
              <a:rPr b="0" i="0" lang="en-US" sz="2200" u="none" cap="none" strike="noStrike">
                <a:solidFill>
                  <a:schemeClr val="dk1"/>
                </a:solidFill>
                <a:latin typeface="Calibri"/>
                <a:ea typeface="Calibri"/>
                <a:cs typeface="Calibri"/>
                <a:sym typeface="Calibri"/>
              </a:rPr>
              <a:t>Proposed </a:t>
            </a:r>
            <a:r>
              <a:rPr lang="en-US" sz="2200">
                <a:solidFill>
                  <a:schemeClr val="dk1"/>
                </a:solidFill>
                <a:latin typeface="Calibri"/>
                <a:ea typeface="Calibri"/>
                <a:cs typeface="Calibri"/>
                <a:sym typeface="Calibri"/>
              </a:rPr>
              <a:t>Techniques</a:t>
            </a:r>
            <a:endParaRPr sz="2200">
              <a:solidFill>
                <a:schemeClr val="dk1"/>
              </a:solidFill>
              <a:latin typeface="Calibri"/>
              <a:ea typeface="Calibri"/>
              <a:cs typeface="Calibri"/>
              <a:sym typeface="Calibri"/>
            </a:endParaRPr>
          </a:p>
          <a:p>
            <a:pPr indent="-501900" lvl="0" marL="571500" marR="0" rtl="0" algn="just">
              <a:lnSpc>
                <a:spcPct val="120000"/>
              </a:lnSpc>
              <a:spcBef>
                <a:spcPts val="0"/>
              </a:spcBef>
              <a:spcAft>
                <a:spcPts val="0"/>
              </a:spcAft>
              <a:buClr>
                <a:schemeClr val="dk1"/>
              </a:buClr>
              <a:buSzPts val="2200"/>
              <a:buFont typeface="Calibri"/>
              <a:buAutoNum type="romanUcPeriod"/>
            </a:pPr>
            <a:r>
              <a:rPr lang="en-US" sz="2200">
                <a:solidFill>
                  <a:schemeClr val="dk1"/>
                </a:solidFill>
                <a:latin typeface="Calibri"/>
                <a:ea typeface="Calibri"/>
                <a:cs typeface="Calibri"/>
                <a:sym typeface="Calibri"/>
              </a:rPr>
              <a:t>Block Diagram</a:t>
            </a:r>
            <a:endParaRPr sz="2200">
              <a:solidFill>
                <a:schemeClr val="dk1"/>
              </a:solidFill>
              <a:latin typeface="Calibri"/>
              <a:ea typeface="Calibri"/>
              <a:cs typeface="Calibri"/>
              <a:sym typeface="Calibri"/>
            </a:endParaRPr>
          </a:p>
          <a:p>
            <a:pPr indent="-501900" lvl="0" marL="571500" marR="0" rtl="0" algn="just">
              <a:lnSpc>
                <a:spcPct val="120000"/>
              </a:lnSpc>
              <a:spcBef>
                <a:spcPts val="0"/>
              </a:spcBef>
              <a:spcAft>
                <a:spcPts val="0"/>
              </a:spcAft>
              <a:buClr>
                <a:schemeClr val="dk1"/>
              </a:buClr>
              <a:buSzPts val="2200"/>
              <a:buFont typeface="Calibri"/>
              <a:buAutoNum type="romanUcPeriod"/>
            </a:pPr>
            <a:r>
              <a:rPr b="0" i="0" lang="en-US" sz="2200" u="none" cap="none" strike="noStrike">
                <a:solidFill>
                  <a:schemeClr val="dk1"/>
                </a:solidFill>
                <a:latin typeface="Calibri"/>
                <a:ea typeface="Calibri"/>
                <a:cs typeface="Calibri"/>
                <a:sym typeface="Calibri"/>
              </a:rPr>
              <a:t>Techstack &amp; IDE</a:t>
            </a:r>
            <a:endParaRPr sz="2200"/>
          </a:p>
          <a:p>
            <a:pPr indent="-501900" lvl="0" marL="571500" marR="0" rtl="0" algn="just">
              <a:lnSpc>
                <a:spcPct val="120000"/>
              </a:lnSpc>
              <a:spcBef>
                <a:spcPts val="0"/>
              </a:spcBef>
              <a:spcAft>
                <a:spcPts val="0"/>
              </a:spcAft>
              <a:buClr>
                <a:schemeClr val="dk1"/>
              </a:buClr>
              <a:buSzPts val="2200"/>
              <a:buFont typeface="Calibri"/>
              <a:buAutoNum type="romanUcPeriod"/>
            </a:pPr>
            <a:r>
              <a:rPr b="0" i="0" lang="en-US" sz="2200" u="none" cap="none" strike="noStrike">
                <a:solidFill>
                  <a:schemeClr val="dk1"/>
                </a:solidFill>
                <a:latin typeface="Calibri"/>
                <a:ea typeface="Calibri"/>
                <a:cs typeface="Calibri"/>
                <a:sym typeface="Calibri"/>
              </a:rPr>
              <a:t>Database</a:t>
            </a:r>
            <a:endParaRPr sz="2200"/>
          </a:p>
          <a:p>
            <a:pPr indent="-501900" lvl="0" marL="571500" marR="0" rtl="0" algn="just">
              <a:lnSpc>
                <a:spcPct val="120000"/>
              </a:lnSpc>
              <a:spcBef>
                <a:spcPts val="0"/>
              </a:spcBef>
              <a:spcAft>
                <a:spcPts val="0"/>
              </a:spcAft>
              <a:buClr>
                <a:schemeClr val="dk1"/>
              </a:buClr>
              <a:buSzPts val="2200"/>
              <a:buFont typeface="Calibri"/>
              <a:buAutoNum type="romanUcPeriod"/>
            </a:pPr>
            <a:r>
              <a:rPr lang="en-US" sz="2200">
                <a:solidFill>
                  <a:schemeClr val="dk1"/>
                </a:solidFill>
                <a:latin typeface="Calibri"/>
                <a:ea typeface="Calibri"/>
                <a:cs typeface="Calibri"/>
                <a:sym typeface="Calibri"/>
              </a:rPr>
              <a:t>Methodology</a:t>
            </a:r>
            <a:endParaRPr sz="2200">
              <a:solidFill>
                <a:schemeClr val="dk1"/>
              </a:solidFill>
              <a:latin typeface="Calibri"/>
              <a:ea typeface="Calibri"/>
              <a:cs typeface="Calibri"/>
              <a:sym typeface="Calibri"/>
            </a:endParaRPr>
          </a:p>
          <a:p>
            <a:pPr indent="-501900" lvl="0" marL="571500" marR="0" rtl="0" algn="just">
              <a:lnSpc>
                <a:spcPct val="120000"/>
              </a:lnSpc>
              <a:spcBef>
                <a:spcPts val="0"/>
              </a:spcBef>
              <a:spcAft>
                <a:spcPts val="0"/>
              </a:spcAft>
              <a:buClr>
                <a:schemeClr val="dk1"/>
              </a:buClr>
              <a:buSzPts val="2200"/>
              <a:buFont typeface="Calibri"/>
              <a:buAutoNum type="romanUcPeriod"/>
            </a:pPr>
            <a:r>
              <a:rPr lang="en-US" sz="2200">
                <a:solidFill>
                  <a:schemeClr val="dk1"/>
                </a:solidFill>
                <a:latin typeface="Calibri"/>
                <a:ea typeface="Calibri"/>
                <a:cs typeface="Calibri"/>
                <a:sym typeface="Calibri"/>
              </a:rPr>
              <a:t>EDA</a:t>
            </a:r>
            <a:endParaRPr sz="2200">
              <a:solidFill>
                <a:schemeClr val="dk1"/>
              </a:solidFill>
              <a:latin typeface="Calibri"/>
              <a:ea typeface="Calibri"/>
              <a:cs typeface="Calibri"/>
              <a:sym typeface="Calibri"/>
            </a:endParaRPr>
          </a:p>
          <a:p>
            <a:pPr indent="-501900" lvl="0" marL="571500" marR="0" rtl="0" algn="just">
              <a:lnSpc>
                <a:spcPct val="120000"/>
              </a:lnSpc>
              <a:spcBef>
                <a:spcPts val="0"/>
              </a:spcBef>
              <a:spcAft>
                <a:spcPts val="0"/>
              </a:spcAft>
              <a:buClr>
                <a:schemeClr val="dk1"/>
              </a:buClr>
              <a:buSzPts val="2200"/>
              <a:buFont typeface="Calibri"/>
              <a:buAutoNum type="romanUcPeriod"/>
            </a:pPr>
            <a:r>
              <a:rPr lang="en-US" sz="2200">
                <a:solidFill>
                  <a:schemeClr val="dk1"/>
                </a:solidFill>
                <a:latin typeface="Calibri"/>
                <a:ea typeface="Calibri"/>
                <a:cs typeface="Calibri"/>
                <a:sym typeface="Calibri"/>
              </a:rPr>
              <a:t>Results</a:t>
            </a:r>
            <a:endParaRPr sz="2200">
              <a:solidFill>
                <a:schemeClr val="dk1"/>
              </a:solidFill>
              <a:latin typeface="Calibri"/>
              <a:ea typeface="Calibri"/>
              <a:cs typeface="Calibri"/>
              <a:sym typeface="Calibri"/>
            </a:endParaRPr>
          </a:p>
          <a:p>
            <a:pPr indent="0" lvl="0" marL="457200" marR="0" rtl="0" algn="just">
              <a:lnSpc>
                <a:spcPct val="120000"/>
              </a:lnSpc>
              <a:spcBef>
                <a:spcPts val="0"/>
              </a:spcBef>
              <a:spcAft>
                <a:spcPts val="0"/>
              </a:spcAft>
              <a:buNone/>
            </a:pPr>
            <a:r>
              <a:t/>
            </a:r>
            <a:endParaRPr sz="2200">
              <a:solidFill>
                <a:schemeClr val="dk1"/>
              </a:solidFill>
              <a:latin typeface="Calibri"/>
              <a:ea typeface="Calibri"/>
              <a:cs typeface="Calibri"/>
              <a:sym typeface="Calibri"/>
            </a:endParaRPr>
          </a:p>
          <a:p>
            <a:pPr indent="0" lvl="0" marL="457200" marR="0" rtl="0" algn="just">
              <a:lnSpc>
                <a:spcPct val="120000"/>
              </a:lnSpc>
              <a:spcBef>
                <a:spcPts val="0"/>
              </a:spcBef>
              <a:spcAft>
                <a:spcPts val="0"/>
              </a:spcAft>
              <a:buNone/>
            </a:pPr>
            <a:r>
              <a:t/>
            </a:r>
            <a:endParaRPr sz="2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877956" y="12658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Narrow"/>
              <a:buNone/>
            </a:pPr>
            <a:r>
              <a:rPr lang="en-US" sz="4400"/>
              <a:t>Introduction</a:t>
            </a:r>
            <a:endParaRPr>
              <a:solidFill>
                <a:srgbClr val="00B0F0"/>
              </a:solidFill>
            </a:endParaRPr>
          </a:p>
        </p:txBody>
      </p:sp>
      <p:sp>
        <p:nvSpPr>
          <p:cNvPr id="105" name="Google Shape;105;p15"/>
          <p:cNvSpPr txBox="1"/>
          <p:nvPr>
            <p:ph idx="1" type="body"/>
          </p:nvPr>
        </p:nvSpPr>
        <p:spPr>
          <a:xfrm>
            <a:off x="710647" y="1686027"/>
            <a:ext cx="10850218" cy="4190862"/>
          </a:xfrm>
          <a:prstGeom prst="rect">
            <a:avLst/>
          </a:prstGeom>
          <a:noFill/>
          <a:ln>
            <a:noFill/>
          </a:ln>
        </p:spPr>
        <p:txBody>
          <a:bodyPr anchorCtr="0" anchor="t" bIns="45700" lIns="91425" spcFirstLastPara="1" rIns="91425" wrap="square" tIns="45700">
            <a:normAutofit lnSpcReduction="10000"/>
          </a:bodyPr>
          <a:lstStyle/>
          <a:p>
            <a:pPr indent="-209550" lvl="0" marL="228600" rtl="0" algn="just">
              <a:lnSpc>
                <a:spcPct val="115000"/>
              </a:lnSpc>
              <a:spcBef>
                <a:spcPts val="0"/>
              </a:spcBef>
              <a:spcAft>
                <a:spcPts val="0"/>
              </a:spcAft>
              <a:buClr>
                <a:schemeClr val="dk1"/>
              </a:buClr>
              <a:buSzPts val="2100"/>
              <a:buChar char="⮚"/>
            </a:pPr>
            <a:r>
              <a:rPr lang="en-US" sz="2100">
                <a:latin typeface="Arial"/>
                <a:ea typeface="Arial"/>
                <a:cs typeface="Arial"/>
                <a:sym typeface="Arial"/>
              </a:rPr>
              <a:t>Over-the-top (OTT) platforms have transformed the entertainment business and have had a huge influence on worldwide reach.</a:t>
            </a:r>
            <a:endParaRPr sz="2100">
              <a:latin typeface="Arial"/>
              <a:ea typeface="Arial"/>
              <a:cs typeface="Arial"/>
              <a:sym typeface="Arial"/>
            </a:endParaRPr>
          </a:p>
          <a:p>
            <a:pPr indent="0" lvl="0" marL="228600" rtl="0" algn="just">
              <a:lnSpc>
                <a:spcPct val="115000"/>
              </a:lnSpc>
              <a:spcBef>
                <a:spcPts val="0"/>
              </a:spcBef>
              <a:spcAft>
                <a:spcPts val="0"/>
              </a:spcAft>
              <a:buNone/>
            </a:pPr>
            <a:r>
              <a:t/>
            </a:r>
            <a:endParaRPr sz="2100">
              <a:latin typeface="Arial"/>
              <a:ea typeface="Arial"/>
              <a:cs typeface="Arial"/>
              <a:sym typeface="Arial"/>
            </a:endParaRPr>
          </a:p>
          <a:p>
            <a:pPr indent="-209550" lvl="0" marL="228600" rtl="0" algn="just">
              <a:lnSpc>
                <a:spcPct val="115000"/>
              </a:lnSpc>
              <a:spcBef>
                <a:spcPts val="1000"/>
              </a:spcBef>
              <a:spcAft>
                <a:spcPts val="0"/>
              </a:spcAft>
              <a:buSzPts val="2100"/>
              <a:buChar char="⮚"/>
            </a:pPr>
            <a:r>
              <a:rPr lang="en-US" sz="2100">
                <a:latin typeface="Arial"/>
                <a:ea typeface="Arial"/>
                <a:cs typeface="Arial"/>
                <a:sym typeface="Arial"/>
              </a:rPr>
              <a:t>OTT analysis can potentially be used to propose content and improve the user experience as well as profit businesses.</a:t>
            </a:r>
            <a:endParaRPr sz="2100">
              <a:latin typeface="Arial"/>
              <a:ea typeface="Arial"/>
              <a:cs typeface="Arial"/>
              <a:sym typeface="Arial"/>
            </a:endParaRPr>
          </a:p>
          <a:p>
            <a:pPr indent="0" lvl="0" marL="228600" rtl="0" algn="just">
              <a:lnSpc>
                <a:spcPct val="115000"/>
              </a:lnSpc>
              <a:spcBef>
                <a:spcPts val="1000"/>
              </a:spcBef>
              <a:spcAft>
                <a:spcPts val="0"/>
              </a:spcAft>
              <a:buNone/>
            </a:pPr>
            <a:r>
              <a:t/>
            </a:r>
            <a:endParaRPr sz="2100">
              <a:latin typeface="Arial"/>
              <a:ea typeface="Arial"/>
              <a:cs typeface="Arial"/>
              <a:sym typeface="Arial"/>
            </a:endParaRPr>
          </a:p>
          <a:p>
            <a:pPr indent="-209550" lvl="0" marL="228600" rtl="0" algn="just">
              <a:lnSpc>
                <a:spcPct val="115000"/>
              </a:lnSpc>
              <a:spcBef>
                <a:spcPts val="1000"/>
              </a:spcBef>
              <a:spcAft>
                <a:spcPts val="0"/>
              </a:spcAft>
              <a:buSzPts val="2100"/>
              <a:buFont typeface="Arial"/>
              <a:buChar char="⮚"/>
            </a:pPr>
            <a:r>
              <a:rPr lang="en-US" sz="2100">
                <a:latin typeface="Arial"/>
                <a:ea typeface="Arial"/>
                <a:cs typeface="Arial"/>
                <a:sym typeface="Arial"/>
              </a:rPr>
              <a:t>Which may help steer decisions about which locations to grow into, what material to licence or generate for certain markets, and so on.</a:t>
            </a:r>
            <a:endParaRPr sz="2100">
              <a:latin typeface="Arial"/>
              <a:ea typeface="Arial"/>
              <a:cs typeface="Arial"/>
              <a:sym typeface="Arial"/>
            </a:endParaRPr>
          </a:p>
          <a:p>
            <a:pPr indent="0" lvl="0" marL="228600" rtl="0" algn="just">
              <a:lnSpc>
                <a:spcPct val="115000"/>
              </a:lnSpc>
              <a:spcBef>
                <a:spcPts val="1000"/>
              </a:spcBef>
              <a:spcAft>
                <a:spcPts val="0"/>
              </a:spcAft>
              <a:buNone/>
            </a:pPr>
            <a:r>
              <a:t/>
            </a:r>
            <a:endParaRPr sz="2100">
              <a:latin typeface="Arial"/>
              <a:ea typeface="Arial"/>
              <a:cs typeface="Arial"/>
              <a:sym typeface="Arial"/>
            </a:endParaRPr>
          </a:p>
          <a:p>
            <a:pPr indent="0" lvl="0" marL="0" rtl="0" algn="just">
              <a:lnSpc>
                <a:spcPct val="115000"/>
              </a:lnSpc>
              <a:spcBef>
                <a:spcPts val="1000"/>
              </a:spcBef>
              <a:spcAft>
                <a:spcPts val="0"/>
              </a:spcAft>
              <a:buNone/>
            </a:pPr>
            <a:r>
              <a:t/>
            </a:r>
            <a:endParaRPr sz="21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565695" y="124799"/>
            <a:ext cx="9378600" cy="10776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C00000"/>
              </a:buClr>
              <a:buSzPts val="3600"/>
              <a:buFont typeface="Arial Narrow"/>
              <a:buNone/>
            </a:pPr>
            <a:r>
              <a:rPr lang="en-US" sz="3600"/>
              <a:t>Literature Review</a:t>
            </a:r>
            <a:endParaRPr/>
          </a:p>
        </p:txBody>
      </p:sp>
      <p:pic>
        <p:nvPicPr>
          <p:cNvPr id="111" name="Google Shape;111;p16"/>
          <p:cNvPicPr preferRelativeResize="0"/>
          <p:nvPr/>
        </p:nvPicPr>
        <p:blipFill rotWithShape="1">
          <a:blip r:embed="rId3">
            <a:alphaModFix/>
          </a:blip>
          <a:srcRect b="0" l="0" r="0" t="0"/>
          <a:stretch/>
        </p:blipFill>
        <p:spPr>
          <a:xfrm>
            <a:off x="0" y="6049583"/>
            <a:ext cx="12192000" cy="808416"/>
          </a:xfrm>
          <a:prstGeom prst="rect">
            <a:avLst/>
          </a:prstGeom>
          <a:noFill/>
          <a:ln>
            <a:noFill/>
          </a:ln>
        </p:spPr>
      </p:pic>
      <p:graphicFrame>
        <p:nvGraphicFramePr>
          <p:cNvPr id="112" name="Google Shape;112;p16"/>
          <p:cNvGraphicFramePr/>
          <p:nvPr/>
        </p:nvGraphicFramePr>
        <p:xfrm>
          <a:off x="565700" y="1292250"/>
          <a:ext cx="3000000" cy="3000000"/>
        </p:xfrm>
        <a:graphic>
          <a:graphicData uri="http://schemas.openxmlformats.org/drawingml/2006/table">
            <a:tbl>
              <a:tblPr>
                <a:noFill/>
                <a:tableStyleId>{1D7ACF8A-5026-4BAC-8D6A-6093BEECFD1C}</a:tableStyleId>
              </a:tblPr>
              <a:tblGrid>
                <a:gridCol w="3561250"/>
                <a:gridCol w="3429000"/>
                <a:gridCol w="3429000"/>
              </a:tblGrid>
              <a:tr h="306350">
                <a:tc>
                  <a:txBody>
                    <a:bodyPr/>
                    <a:lstStyle/>
                    <a:p>
                      <a:pPr indent="0" lvl="0" marL="0" rtl="0" algn="l">
                        <a:spcBef>
                          <a:spcPts val="0"/>
                        </a:spcBef>
                        <a:spcAft>
                          <a:spcPts val="0"/>
                        </a:spcAft>
                        <a:buNone/>
                      </a:pPr>
                      <a:r>
                        <a:rPr b="1" lang="en-US">
                          <a:solidFill>
                            <a:schemeClr val="dk1"/>
                          </a:solidFill>
                        </a:rPr>
                        <a:t>Research Papers and Journals</a:t>
                      </a:r>
                      <a:endParaRPr/>
                    </a:p>
                  </a:txBody>
                  <a:tcPr marT="91425" marB="91425" marR="91425" marL="91425"/>
                </a:tc>
                <a:tc>
                  <a:txBody>
                    <a:bodyPr/>
                    <a:lstStyle/>
                    <a:p>
                      <a:pPr indent="0" lvl="0" marL="0" rtl="0" algn="l">
                        <a:spcBef>
                          <a:spcPts val="0"/>
                        </a:spcBef>
                        <a:spcAft>
                          <a:spcPts val="0"/>
                        </a:spcAft>
                        <a:buNone/>
                      </a:pPr>
                      <a:r>
                        <a:rPr b="1" lang="en-US">
                          <a:solidFill>
                            <a:schemeClr val="dk1"/>
                          </a:solidFill>
                        </a:rPr>
                        <a:t>Methodology</a:t>
                      </a:r>
                      <a:endParaRPr/>
                    </a:p>
                  </a:txBody>
                  <a:tcPr marT="91425" marB="91425" marR="91425" marL="91425"/>
                </a:tc>
                <a:tc>
                  <a:txBody>
                    <a:bodyPr/>
                    <a:lstStyle/>
                    <a:p>
                      <a:pPr indent="0" lvl="0" marL="0" rtl="0" algn="l">
                        <a:spcBef>
                          <a:spcPts val="0"/>
                        </a:spcBef>
                        <a:spcAft>
                          <a:spcPts val="0"/>
                        </a:spcAft>
                        <a:buNone/>
                      </a:pPr>
                      <a:r>
                        <a:rPr b="1" lang="en-US">
                          <a:solidFill>
                            <a:schemeClr val="dk1"/>
                          </a:solidFill>
                        </a:rPr>
                        <a:t>Results</a:t>
                      </a:r>
                      <a:endParaRPr/>
                    </a:p>
                  </a:txBody>
                  <a:tcPr marT="91425" marB="91425" marR="91425" marL="91425"/>
                </a:tc>
              </a:tr>
              <a:tr h="381000">
                <a:tc>
                  <a:txBody>
                    <a:bodyPr/>
                    <a:lstStyle/>
                    <a:p>
                      <a:pPr indent="0" lvl="0" marL="0" rtl="0" algn="l">
                        <a:lnSpc>
                          <a:spcPct val="115000"/>
                        </a:lnSpc>
                        <a:spcBef>
                          <a:spcPts val="1200"/>
                        </a:spcBef>
                        <a:spcAft>
                          <a:spcPts val="1200"/>
                        </a:spcAft>
                        <a:buNone/>
                      </a:pPr>
                      <a:r>
                        <a:rPr lang="en-US" sz="1200">
                          <a:solidFill>
                            <a:srgbClr val="262626"/>
                          </a:solidFill>
                        </a:rPr>
                        <a:t>Kurre, A. (2023, April 30). Comparative Analysis: Machine Learning Usage Across Recommender Systems of OTT Platforms. vidhyayanaejournal.org. https://doi.org/10.58213/vidhyayana.v8i5.689</a:t>
                      </a:r>
                      <a:endParaRPr>
                        <a:solidFill>
                          <a:srgbClr val="262626"/>
                        </a:solidFill>
                      </a:endParaRPr>
                    </a:p>
                  </a:txBody>
                  <a:tcPr marT="91425" marB="91425" marR="91425" marL="91425"/>
                </a:tc>
                <a:tc>
                  <a:txBody>
                    <a:bodyPr/>
                    <a:lstStyle/>
                    <a:p>
                      <a:pPr indent="0" lvl="0" marL="0" rtl="0" algn="l">
                        <a:spcBef>
                          <a:spcPts val="0"/>
                        </a:spcBef>
                        <a:spcAft>
                          <a:spcPts val="0"/>
                        </a:spcAft>
                        <a:buNone/>
                      </a:pPr>
                      <a:r>
                        <a:rPr lang="en-US" sz="1200">
                          <a:solidFill>
                            <a:schemeClr val="dk1"/>
                          </a:solidFill>
                        </a:rPr>
                        <a:t>Challenge in recommendation.The cold start problem involves recommending content to new users without feedback, data sparsity involves recommending content with diverse preferences</a:t>
                      </a:r>
                      <a:r>
                        <a:rPr lang="en-US" sz="1100">
                          <a:solidFill>
                            <a:schemeClr val="dk1"/>
                          </a:solidFill>
                        </a:rPr>
                        <a:t>.</a:t>
                      </a:r>
                      <a:endParaRPr/>
                    </a:p>
                  </a:txBody>
                  <a:tcPr marT="91425" marB="91425" marR="91425" marL="91425"/>
                </a:tc>
                <a:tc>
                  <a:txBody>
                    <a:bodyPr/>
                    <a:lstStyle/>
                    <a:p>
                      <a:pPr indent="0" lvl="0" marL="0" rtl="0" algn="l">
                        <a:spcBef>
                          <a:spcPts val="0"/>
                        </a:spcBef>
                        <a:spcAft>
                          <a:spcPts val="0"/>
                        </a:spcAft>
                        <a:buNone/>
                      </a:pPr>
                      <a:r>
                        <a:rPr lang="en-US" sz="1200"/>
                        <a:t>Netflix employs various machine learning algorithms in their recommendation engine, including KNN, deep learning, Restricted Boltzmann Machines , and Singular Value Decomposition in their recommendation engine. Spotify, Amazon Prime Video, and Disney+Hotstar also use similar methods, including collaborative filtering, object attribute, social similarity, and matrix factorization models.</a:t>
                      </a:r>
                      <a:endParaRPr sz="1200"/>
                    </a:p>
                  </a:txBody>
                  <a:tcPr marT="91425" marB="91425" marR="91425" marL="91425"/>
                </a:tc>
              </a:tr>
              <a:tr h="381000">
                <a:tc>
                  <a:txBody>
                    <a:bodyPr/>
                    <a:lstStyle/>
                    <a:p>
                      <a:pPr indent="0" lvl="0" marL="0" rtl="0" algn="l">
                        <a:lnSpc>
                          <a:spcPct val="115000"/>
                        </a:lnSpc>
                        <a:spcBef>
                          <a:spcPts val="1200"/>
                        </a:spcBef>
                        <a:spcAft>
                          <a:spcPts val="1200"/>
                        </a:spcAft>
                        <a:buNone/>
                      </a:pPr>
                      <a:r>
                        <a:rPr lang="en-US" sz="1200">
                          <a:solidFill>
                            <a:srgbClr val="262626"/>
                          </a:solidFill>
                        </a:rPr>
                        <a:t>M5: Multi-Modal Multi-Interest Multi-Scenario Matching for Over-the-Top Recommendation | Proceedings of the 29th ACM SIGKDD Conference on Knowledge Discovery and Data Mining. ACM Conferences. https://doi.org/10.1145/3580305.3599863</a:t>
                      </a:r>
                      <a:endParaRPr sz="1200">
                        <a:solidFill>
                          <a:srgbClr val="262626"/>
                        </a:solidFill>
                      </a:endParaRPr>
                    </a:p>
                  </a:txBody>
                  <a:tcPr marT="91425" marB="91425" marR="91425" marL="91425"/>
                </a:tc>
                <a:tc>
                  <a:txBody>
                    <a:bodyPr/>
                    <a:lstStyle/>
                    <a:p>
                      <a:pPr indent="0" lvl="0" marL="0" rtl="0" algn="l">
                        <a:spcBef>
                          <a:spcPts val="0"/>
                        </a:spcBef>
                        <a:spcAft>
                          <a:spcPts val="0"/>
                        </a:spcAft>
                        <a:buNone/>
                      </a:pPr>
                      <a:r>
                        <a:rPr lang="en-US" sz="1200">
                          <a:solidFill>
                            <a:schemeClr val="dk1"/>
                          </a:solidFill>
                          <a:highlight>
                            <a:srgbClr val="F9F9FE"/>
                          </a:highlight>
                        </a:rPr>
                        <a:t>This paper discusses the Multi-Modal Multi-Interest Multi-Scenario Matching (M5) methodology, a recommendation system that utilizes Over-the-Top (OTT) platforms' unique characteristics. It explains how M5 enhances user experience by utilizing multi-modal embedding, multi-interest extraction, multi-scenario mixing, and weighted candidate matching layers.</a:t>
                      </a:r>
                      <a:endParaRPr sz="1200"/>
                    </a:p>
                  </a:txBody>
                  <a:tcPr marT="91425" marB="91425" marR="91425" marL="91425"/>
                </a:tc>
                <a:tc>
                  <a:txBody>
                    <a:bodyPr/>
                    <a:lstStyle/>
                    <a:p>
                      <a:pPr indent="0" lvl="0" marL="0" rtl="0" algn="l">
                        <a:spcBef>
                          <a:spcPts val="0"/>
                        </a:spcBef>
                        <a:spcAft>
                          <a:spcPts val="0"/>
                        </a:spcAft>
                        <a:buNone/>
                      </a:pPr>
                      <a:r>
                        <a:rPr lang="en-US" sz="1200"/>
                        <a:t>The M5 method significantly enhanced the hours per visitor, long-term retention, and advertising revenue, resulting in a superior user experience for millions of people.</a:t>
                      </a:r>
                      <a:endParaRPr sz="12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565695" y="124799"/>
            <a:ext cx="9378600" cy="10776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C00000"/>
              </a:buClr>
              <a:buSzPts val="3600"/>
              <a:buFont typeface="Arial Narrow"/>
              <a:buNone/>
            </a:pPr>
            <a:r>
              <a:rPr lang="en-US" sz="3600"/>
              <a:t>Literature Review</a:t>
            </a:r>
            <a:endParaRPr/>
          </a:p>
        </p:txBody>
      </p:sp>
      <p:pic>
        <p:nvPicPr>
          <p:cNvPr id="118" name="Google Shape;118;p17"/>
          <p:cNvPicPr preferRelativeResize="0"/>
          <p:nvPr/>
        </p:nvPicPr>
        <p:blipFill rotWithShape="1">
          <a:blip r:embed="rId3">
            <a:alphaModFix/>
          </a:blip>
          <a:srcRect b="0" l="0" r="0" t="0"/>
          <a:stretch/>
        </p:blipFill>
        <p:spPr>
          <a:xfrm>
            <a:off x="0" y="6049583"/>
            <a:ext cx="12192000" cy="808416"/>
          </a:xfrm>
          <a:prstGeom prst="rect">
            <a:avLst/>
          </a:prstGeom>
          <a:noFill/>
          <a:ln>
            <a:noFill/>
          </a:ln>
        </p:spPr>
      </p:pic>
      <p:graphicFrame>
        <p:nvGraphicFramePr>
          <p:cNvPr id="119" name="Google Shape;119;p17"/>
          <p:cNvGraphicFramePr/>
          <p:nvPr/>
        </p:nvGraphicFramePr>
        <p:xfrm>
          <a:off x="677000" y="1310100"/>
          <a:ext cx="3000000" cy="3000000"/>
        </p:xfrm>
        <a:graphic>
          <a:graphicData uri="http://schemas.openxmlformats.org/drawingml/2006/table">
            <a:tbl>
              <a:tblPr>
                <a:noFill/>
                <a:tableStyleId>{1D7ACF8A-5026-4BAC-8D6A-6093BEECFD1C}</a:tableStyleId>
              </a:tblPr>
              <a:tblGrid>
                <a:gridCol w="3342925"/>
                <a:gridCol w="3462175"/>
                <a:gridCol w="3402550"/>
              </a:tblGrid>
              <a:tr h="528325">
                <a:tc>
                  <a:txBody>
                    <a:bodyPr/>
                    <a:lstStyle/>
                    <a:p>
                      <a:pPr indent="0" lvl="0" marL="0" rtl="0" algn="l">
                        <a:spcBef>
                          <a:spcPts val="0"/>
                        </a:spcBef>
                        <a:spcAft>
                          <a:spcPts val="0"/>
                        </a:spcAft>
                        <a:buNone/>
                      </a:pPr>
                      <a:r>
                        <a:rPr b="1" lang="en-US">
                          <a:solidFill>
                            <a:schemeClr val="dk1"/>
                          </a:solidFill>
                        </a:rPr>
                        <a:t>Research Papers and Journals</a:t>
                      </a:r>
                      <a:endParaRPr/>
                    </a:p>
                  </a:txBody>
                  <a:tcPr marT="91425" marB="91425" marR="91425" marL="91425"/>
                </a:tc>
                <a:tc>
                  <a:txBody>
                    <a:bodyPr/>
                    <a:lstStyle/>
                    <a:p>
                      <a:pPr indent="0" lvl="0" marL="0" rtl="0" algn="l">
                        <a:spcBef>
                          <a:spcPts val="0"/>
                        </a:spcBef>
                        <a:spcAft>
                          <a:spcPts val="0"/>
                        </a:spcAft>
                        <a:buNone/>
                      </a:pPr>
                      <a:r>
                        <a:rPr b="1" lang="en-US">
                          <a:solidFill>
                            <a:schemeClr val="dk1"/>
                          </a:solidFill>
                        </a:rPr>
                        <a:t>Methodology</a:t>
                      </a:r>
                      <a:endParaRPr/>
                    </a:p>
                  </a:txBody>
                  <a:tcPr marT="91425" marB="91425" marR="91425" marL="91425"/>
                </a:tc>
                <a:tc>
                  <a:txBody>
                    <a:bodyPr/>
                    <a:lstStyle/>
                    <a:p>
                      <a:pPr indent="0" lvl="0" marL="0" rtl="0" algn="l">
                        <a:spcBef>
                          <a:spcPts val="0"/>
                        </a:spcBef>
                        <a:spcAft>
                          <a:spcPts val="0"/>
                        </a:spcAft>
                        <a:buNone/>
                      </a:pPr>
                      <a:r>
                        <a:rPr b="1" lang="en-US">
                          <a:solidFill>
                            <a:schemeClr val="dk1"/>
                          </a:solidFill>
                        </a:rPr>
                        <a:t>Results</a:t>
                      </a:r>
                      <a:endParaRPr/>
                    </a:p>
                  </a:txBody>
                  <a:tcPr marT="91425" marB="91425" marR="91425" marL="91425"/>
                </a:tc>
              </a:tr>
              <a:tr h="1319950">
                <a:tc>
                  <a:txBody>
                    <a:bodyPr/>
                    <a:lstStyle/>
                    <a:p>
                      <a:pPr indent="0" lvl="0" marL="0" marR="38100" rtl="0" algn="l">
                        <a:lnSpc>
                          <a:spcPct val="125000"/>
                        </a:lnSpc>
                        <a:spcBef>
                          <a:spcPts val="0"/>
                        </a:spcBef>
                        <a:spcAft>
                          <a:spcPts val="300"/>
                        </a:spcAft>
                        <a:buNone/>
                      </a:pPr>
                      <a:r>
                        <a:rPr lang="en-US" sz="1200">
                          <a:solidFill>
                            <a:schemeClr val="dk1"/>
                          </a:solidFill>
                          <a:highlight>
                            <a:srgbClr val="FFFFFF"/>
                          </a:highlight>
                        </a:rPr>
                        <a:t>Khare, N., &amp; Jhapate, A. (2022). Review on Collaborative Filtering Machine Learning Approach for Recommendation Systems. Research Journal of Engineering Technology and Medical Sciences (ISSN: 2582-6212), 5(03).</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US" sz="1200">
                          <a:solidFill>
                            <a:schemeClr val="dk1"/>
                          </a:solidFill>
                        </a:rPr>
                        <a:t>The process includes estimating ratings and offering films to individuals based on their similarities to other users. The accuracy and precision metrics were used to assess the performance of approach.</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rPr>
                        <a:t>Collaborative filtering is a technique for recommending films based on implicit user ratings or input from other users. They attempted to solve the issue of data sparsity by improving the recommendation process.</a:t>
                      </a:r>
                      <a:endParaRPr sz="1200">
                        <a:solidFill>
                          <a:schemeClr val="dk1"/>
                        </a:solidFill>
                      </a:endParaRPr>
                    </a:p>
                    <a:p>
                      <a:pPr indent="0" lvl="0" marL="0" rtl="0" algn="l">
                        <a:spcBef>
                          <a:spcPts val="0"/>
                        </a:spcBef>
                        <a:spcAft>
                          <a:spcPts val="0"/>
                        </a:spcAft>
                        <a:buNone/>
                      </a:pPr>
                      <a:r>
                        <a:t/>
                      </a:r>
                      <a:endParaRPr sz="1200"/>
                    </a:p>
                  </a:txBody>
                  <a:tcPr marT="91425" marB="91425" marR="91425" marL="91425"/>
                </a:tc>
              </a:tr>
              <a:tr h="1697075">
                <a:tc>
                  <a:txBody>
                    <a:bodyPr/>
                    <a:lstStyle/>
                    <a:p>
                      <a:pPr indent="0" lvl="0" marL="0" rtl="0" algn="l">
                        <a:lnSpc>
                          <a:spcPct val="115000"/>
                        </a:lnSpc>
                        <a:spcBef>
                          <a:spcPts val="1200"/>
                        </a:spcBef>
                        <a:spcAft>
                          <a:spcPts val="0"/>
                        </a:spcAft>
                        <a:buClr>
                          <a:schemeClr val="dk1"/>
                        </a:buClr>
                        <a:buSzPts val="1100"/>
                        <a:buFont typeface="Arial"/>
                        <a:buNone/>
                      </a:pPr>
                      <a:r>
                        <a:rPr lang="en-US" sz="1200">
                          <a:solidFill>
                            <a:schemeClr val="dk1"/>
                          </a:solidFill>
                        </a:rPr>
                        <a:t>(2023, August 14). Polarity in sentiments using NLP: ML-based recommendation system. UOB Journals. https://journal.uob.edu.bh/handle/123456789/5197</a:t>
                      </a:r>
                      <a:endParaRPr sz="1200">
                        <a:solidFill>
                          <a:schemeClr val="dk1"/>
                        </a:solidFill>
                      </a:endParaRPr>
                    </a:p>
                    <a:p>
                      <a:pPr indent="0" lvl="0" marL="0" rtl="0" algn="l">
                        <a:spcBef>
                          <a:spcPts val="120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US" sz="1200">
                          <a:solidFill>
                            <a:schemeClr val="dk1"/>
                          </a:solidFill>
                        </a:rPr>
                        <a:t>This study's approach included data collecting from a variety of sources, including two datasets from Rotten Tomatoes. The acquired data was preprocessed and organised, and sentiment analysis was carried out with the help of the TextBlob library. After then, the K-Nearest Neighbour (KNN) algorithm was used to propose films based on sentiment reviews.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US" sz="1200">
                          <a:solidFill>
                            <a:schemeClr val="dk1"/>
                          </a:solidFill>
                        </a:rPr>
                        <a:t>The system correctly identified the sentiment of user reviews and used that data to make suggestions for better user experiences. Polarity attitudes were shown to be more influential in the recommender system than standard rating or category-based systems. To compare emotive data and propose related films, the KNN algorithm and cosine similarity were used.</a:t>
                      </a:r>
                      <a:endParaRPr sz="1200">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565695" y="124799"/>
            <a:ext cx="9378600" cy="10776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C00000"/>
              </a:buClr>
              <a:buSzPts val="3600"/>
              <a:buFont typeface="Arial Narrow"/>
              <a:buNone/>
            </a:pPr>
            <a:r>
              <a:rPr lang="en-US" sz="3600"/>
              <a:t>Literature Review</a:t>
            </a:r>
            <a:endParaRPr/>
          </a:p>
        </p:txBody>
      </p:sp>
      <p:pic>
        <p:nvPicPr>
          <p:cNvPr id="125" name="Google Shape;125;p18"/>
          <p:cNvPicPr preferRelativeResize="0"/>
          <p:nvPr/>
        </p:nvPicPr>
        <p:blipFill rotWithShape="1">
          <a:blip r:embed="rId3">
            <a:alphaModFix/>
          </a:blip>
          <a:srcRect b="0" l="0" r="0" t="0"/>
          <a:stretch/>
        </p:blipFill>
        <p:spPr>
          <a:xfrm>
            <a:off x="0" y="6049583"/>
            <a:ext cx="12192000" cy="808416"/>
          </a:xfrm>
          <a:prstGeom prst="rect">
            <a:avLst/>
          </a:prstGeom>
          <a:noFill/>
          <a:ln>
            <a:noFill/>
          </a:ln>
        </p:spPr>
      </p:pic>
      <p:graphicFrame>
        <p:nvGraphicFramePr>
          <p:cNvPr id="126" name="Google Shape;126;p18"/>
          <p:cNvGraphicFramePr/>
          <p:nvPr/>
        </p:nvGraphicFramePr>
        <p:xfrm>
          <a:off x="677000" y="1310100"/>
          <a:ext cx="3000000" cy="3000000"/>
        </p:xfrm>
        <a:graphic>
          <a:graphicData uri="http://schemas.openxmlformats.org/drawingml/2006/table">
            <a:tbl>
              <a:tblPr>
                <a:noFill/>
                <a:tableStyleId>{1D7ACF8A-5026-4BAC-8D6A-6093BEECFD1C}</a:tableStyleId>
              </a:tblPr>
              <a:tblGrid>
                <a:gridCol w="3342925"/>
                <a:gridCol w="3462175"/>
                <a:gridCol w="3402550"/>
              </a:tblGrid>
              <a:tr h="528325">
                <a:tc>
                  <a:txBody>
                    <a:bodyPr/>
                    <a:lstStyle/>
                    <a:p>
                      <a:pPr indent="0" lvl="0" marL="0" rtl="0" algn="l">
                        <a:spcBef>
                          <a:spcPts val="0"/>
                        </a:spcBef>
                        <a:spcAft>
                          <a:spcPts val="0"/>
                        </a:spcAft>
                        <a:buNone/>
                      </a:pPr>
                      <a:r>
                        <a:rPr b="1" lang="en-US">
                          <a:solidFill>
                            <a:schemeClr val="dk1"/>
                          </a:solidFill>
                        </a:rPr>
                        <a:t>Research Papers and Journals</a:t>
                      </a:r>
                      <a:endParaRPr/>
                    </a:p>
                  </a:txBody>
                  <a:tcPr marT="91425" marB="91425" marR="91425" marL="91425"/>
                </a:tc>
                <a:tc>
                  <a:txBody>
                    <a:bodyPr/>
                    <a:lstStyle/>
                    <a:p>
                      <a:pPr indent="0" lvl="0" marL="0" rtl="0" algn="l">
                        <a:spcBef>
                          <a:spcPts val="0"/>
                        </a:spcBef>
                        <a:spcAft>
                          <a:spcPts val="0"/>
                        </a:spcAft>
                        <a:buNone/>
                      </a:pPr>
                      <a:r>
                        <a:rPr b="1" lang="en-US">
                          <a:solidFill>
                            <a:schemeClr val="dk1"/>
                          </a:solidFill>
                        </a:rPr>
                        <a:t>Methodology</a:t>
                      </a:r>
                      <a:endParaRPr/>
                    </a:p>
                  </a:txBody>
                  <a:tcPr marT="91425" marB="91425" marR="91425" marL="91425"/>
                </a:tc>
                <a:tc>
                  <a:txBody>
                    <a:bodyPr/>
                    <a:lstStyle/>
                    <a:p>
                      <a:pPr indent="0" lvl="0" marL="0" rtl="0" algn="l">
                        <a:spcBef>
                          <a:spcPts val="0"/>
                        </a:spcBef>
                        <a:spcAft>
                          <a:spcPts val="0"/>
                        </a:spcAft>
                        <a:buNone/>
                      </a:pPr>
                      <a:r>
                        <a:rPr b="1" lang="en-US">
                          <a:solidFill>
                            <a:schemeClr val="dk1"/>
                          </a:solidFill>
                        </a:rPr>
                        <a:t>Results</a:t>
                      </a:r>
                      <a:endParaRPr/>
                    </a:p>
                  </a:txBody>
                  <a:tcPr marT="91425" marB="91425" marR="91425" marL="91425"/>
                </a:tc>
              </a:tr>
              <a:tr h="1319950">
                <a:tc>
                  <a:txBody>
                    <a:bodyPr/>
                    <a:lstStyle/>
                    <a:p>
                      <a:pPr indent="0" lvl="0" marL="0" rtl="0" algn="l">
                        <a:spcBef>
                          <a:spcPts val="0"/>
                        </a:spcBef>
                        <a:spcAft>
                          <a:spcPts val="0"/>
                        </a:spcAft>
                        <a:buClr>
                          <a:schemeClr val="dk1"/>
                        </a:buClr>
                        <a:buSzPts val="1100"/>
                        <a:buFont typeface="Arial"/>
                        <a:buNone/>
                      </a:pPr>
                      <a:r>
                        <a:rPr lang="en-US" sz="1200">
                          <a:solidFill>
                            <a:schemeClr val="dk1"/>
                          </a:solidFill>
                        </a:rPr>
                        <a:t>Pre and Post COVID-19 sentiment Analysis of Consumers for OTT Platforms.</a:t>
                      </a:r>
                      <a:endParaRPr sz="1200">
                        <a:solidFill>
                          <a:schemeClr val="dk1"/>
                        </a:solidFill>
                      </a:endParaRPr>
                    </a:p>
                    <a:p>
                      <a:pPr indent="0" lvl="0" marL="0" marR="38100" rtl="0" algn="l">
                        <a:lnSpc>
                          <a:spcPct val="125000"/>
                        </a:lnSpc>
                        <a:spcBef>
                          <a:spcPts val="0"/>
                        </a:spcBef>
                        <a:spcAft>
                          <a:spcPts val="300"/>
                        </a:spcAft>
                        <a:buNone/>
                      </a:pPr>
                      <a:r>
                        <a:rPr lang="en-US" sz="1200">
                          <a:solidFill>
                            <a:schemeClr val="dk1"/>
                          </a:solidFill>
                          <a:highlight>
                            <a:schemeClr val="lt1"/>
                          </a:highlight>
                        </a:rPr>
                        <a:t>Raka Ghosh Dastidar Psychology and Education Journal (2021)</a:t>
                      </a:r>
                      <a:r>
                        <a:rPr lang="en-US" sz="1200">
                          <a:solidFill>
                            <a:schemeClr val="dk1"/>
                          </a:solidFill>
                        </a:rPr>
                        <a:t> </a:t>
                      </a:r>
                      <a:r>
                        <a:rPr lang="en-US" sz="1200">
                          <a:solidFill>
                            <a:schemeClr val="dk1"/>
                          </a:solidFill>
                          <a:uFill>
                            <a:noFill/>
                          </a:uFill>
                          <a:hlinkClick r:id="rId4">
                            <a:extLst>
                              <a:ext uri="{A12FA001-AC4F-418D-AE19-62706E023703}">
                                <ahyp:hlinkClr val="tx"/>
                              </a:ext>
                            </a:extLst>
                          </a:hlinkClick>
                        </a:rPr>
                        <a:t>analysis of ott | Mendeley</a:t>
                      </a:r>
                      <a:endParaRPr/>
                    </a:p>
                  </a:txBody>
                  <a:tcPr marT="91425" marB="91425" marR="91425" marL="91425"/>
                </a:tc>
                <a:tc>
                  <a:txBody>
                    <a:bodyPr/>
                    <a:lstStyle/>
                    <a:p>
                      <a:pPr indent="0" lvl="0" marL="0" rtl="0" algn="l">
                        <a:spcBef>
                          <a:spcPts val="0"/>
                        </a:spcBef>
                        <a:spcAft>
                          <a:spcPts val="0"/>
                        </a:spcAft>
                        <a:buNone/>
                      </a:pPr>
                      <a:r>
                        <a:rPr lang="en-US" sz="1200">
                          <a:solidFill>
                            <a:schemeClr val="dk1"/>
                          </a:solidFill>
                        </a:rPr>
                        <a:t>Data was collected through web scraping from Twitter then sentiment analysis done on consumer mindset towards the OTT platform . Sentiment analysis was done by  visualizing data in several phase  with different  emotion Categorization.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rPr>
                        <a:t>Result of  analysis that more peoples are </a:t>
                      </a:r>
                      <a:endParaRPr sz="1200">
                        <a:solidFill>
                          <a:schemeClr val="dk1"/>
                        </a:solidFill>
                      </a:endParaRPr>
                    </a:p>
                    <a:p>
                      <a:pPr indent="0" lvl="0" marL="0" rtl="0" algn="l">
                        <a:spcBef>
                          <a:spcPts val="0"/>
                        </a:spcBef>
                        <a:spcAft>
                          <a:spcPts val="0"/>
                        </a:spcAft>
                        <a:buClr>
                          <a:schemeClr val="dk1"/>
                        </a:buClr>
                        <a:buSzPts val="1100"/>
                        <a:buFont typeface="Arial"/>
                        <a:buNone/>
                      </a:pPr>
                      <a:r>
                        <a:rPr lang="en-US" sz="1200">
                          <a:solidFill>
                            <a:schemeClr val="dk1"/>
                          </a:solidFill>
                        </a:rPr>
                        <a:t>inclining towards the OTT platforms . Due to covid-19 huge loss observed in  entertainment  industry .</a:t>
                      </a:r>
                      <a:endParaRPr sz="1200">
                        <a:solidFill>
                          <a:schemeClr val="dk1"/>
                        </a:solidFill>
                      </a:endParaRPr>
                    </a:p>
                    <a:p>
                      <a:pPr indent="0" lvl="0" marL="0" rtl="0" algn="l">
                        <a:spcBef>
                          <a:spcPts val="0"/>
                        </a:spcBef>
                        <a:spcAft>
                          <a:spcPts val="0"/>
                        </a:spcAft>
                        <a:buNone/>
                      </a:pPr>
                      <a:r>
                        <a:t/>
                      </a:r>
                      <a:endParaRPr sz="1200"/>
                    </a:p>
                  </a:txBody>
                  <a:tcPr marT="91425" marB="91425" marR="91425" marL="91425"/>
                </a:tc>
              </a:tr>
              <a:tr h="1697075">
                <a:tc>
                  <a:txBody>
                    <a:bodyPr/>
                    <a:lstStyle/>
                    <a:p>
                      <a:pPr indent="0" lvl="0" marL="0" rtl="0" algn="l">
                        <a:spcBef>
                          <a:spcPts val="0"/>
                        </a:spcBef>
                        <a:spcAft>
                          <a:spcPts val="0"/>
                        </a:spcAft>
                        <a:buNone/>
                      </a:pPr>
                      <a:r>
                        <a:rPr lang="en-US" sz="1200">
                          <a:solidFill>
                            <a:schemeClr val="dk1"/>
                          </a:solidFill>
                        </a:rPr>
                        <a:t>Suman Kumar &amp; Rajendra Prasad Meena, The Rise of OTT Platform: Changing Consumer Preferences, International Journal of Management (IJM), 14(5), 2023, pp. 70-94. DOI: https://doi.org/10.17605/OSF.IO/AN69G ,</a:t>
                      </a:r>
                      <a:endParaRPr sz="1200">
                        <a:solidFill>
                          <a:schemeClr val="dk1"/>
                        </a:solidFill>
                      </a:endParaRPr>
                    </a:p>
                    <a:p>
                      <a:pPr indent="0" lvl="0" marL="0" rtl="0" algn="l">
                        <a:spcBef>
                          <a:spcPts val="0"/>
                        </a:spcBef>
                        <a:spcAft>
                          <a:spcPts val="0"/>
                        </a:spcAft>
                        <a:buNone/>
                      </a:pPr>
                      <a:r>
                        <a:rPr lang="en-US" sz="1200">
                          <a:solidFill>
                            <a:schemeClr val="dk1"/>
                          </a:solidFill>
                        </a:rPr>
                        <a:t>https://iaeme.com/MasterAdmin/Journal_uploads/IJM/VOLUME_14_ISSUE_5/IJM_14_05_007.pdf</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US" sz="1200">
                          <a:solidFill>
                            <a:schemeClr val="dk1"/>
                          </a:solidFill>
                        </a:rPr>
                        <a:t>sample size of 100 Respondents from undefined locations . structured questionnaire using google form as primary data collection.Random sampling to collect feedback from respondents.PCT computation for analysing questionnaire.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US" sz="1200">
                          <a:solidFill>
                            <a:schemeClr val="dk1"/>
                          </a:solidFill>
                        </a:rPr>
                        <a:t>The study results in forecasting the destiny of ott platform.Encouraging your ott platform on your web page is huge setback to create traffic .</a:t>
                      </a:r>
                      <a:endParaRPr sz="1200">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19"/>
          <p:cNvSpPr txBox="1"/>
          <p:nvPr>
            <p:ph type="title"/>
          </p:nvPr>
        </p:nvSpPr>
        <p:spPr>
          <a:xfrm>
            <a:off x="481013" y="327026"/>
            <a:ext cx="8043055" cy="1470777"/>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C00000"/>
              </a:buClr>
              <a:buSzPts val="4000"/>
              <a:buFont typeface="Arial Narrow"/>
              <a:buNone/>
            </a:pPr>
            <a:r>
              <a:rPr lang="en-US" sz="4000"/>
              <a:t>Problem Statement  </a:t>
            </a:r>
            <a:endParaRPr sz="4000"/>
          </a:p>
        </p:txBody>
      </p:sp>
      <p:pic>
        <p:nvPicPr>
          <p:cNvPr id="132" name="Google Shape;132;p19"/>
          <p:cNvPicPr preferRelativeResize="0"/>
          <p:nvPr/>
        </p:nvPicPr>
        <p:blipFill rotWithShape="1">
          <a:blip r:embed="rId3">
            <a:alphaModFix/>
          </a:blip>
          <a:srcRect b="0" l="0" r="0" t="0"/>
          <a:stretch/>
        </p:blipFill>
        <p:spPr>
          <a:xfrm>
            <a:off x="0" y="6049583"/>
            <a:ext cx="12192000" cy="808416"/>
          </a:xfrm>
          <a:prstGeom prst="rect">
            <a:avLst/>
          </a:prstGeom>
          <a:noFill/>
          <a:ln>
            <a:noFill/>
          </a:ln>
        </p:spPr>
      </p:pic>
      <p:sp>
        <p:nvSpPr>
          <p:cNvPr id="133" name="Google Shape;133;p19"/>
          <p:cNvSpPr txBox="1"/>
          <p:nvPr>
            <p:ph idx="1" type="body"/>
          </p:nvPr>
        </p:nvSpPr>
        <p:spPr>
          <a:xfrm>
            <a:off x="718930" y="1322042"/>
            <a:ext cx="10515600" cy="405502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15000"/>
              </a:lnSpc>
              <a:spcBef>
                <a:spcPts val="0"/>
              </a:spcBef>
              <a:spcAft>
                <a:spcPts val="0"/>
              </a:spcAft>
              <a:buClr>
                <a:schemeClr val="dk1"/>
              </a:buClr>
              <a:buSzPct val="114285"/>
              <a:buNone/>
            </a:pPr>
            <a:r>
              <a:t/>
            </a:r>
            <a:endParaRPr sz="2100">
              <a:latin typeface="Arial"/>
              <a:ea typeface="Arial"/>
              <a:cs typeface="Arial"/>
              <a:sym typeface="Arial"/>
            </a:endParaRPr>
          </a:p>
          <a:p>
            <a:pPr indent="-199548" lvl="0" marL="228600" rtl="0" algn="l">
              <a:lnSpc>
                <a:spcPct val="115000"/>
              </a:lnSpc>
              <a:spcBef>
                <a:spcPts val="1000"/>
              </a:spcBef>
              <a:spcAft>
                <a:spcPts val="0"/>
              </a:spcAft>
              <a:buClr>
                <a:schemeClr val="dk1"/>
              </a:buClr>
              <a:buSzPct val="100000"/>
              <a:buChar char="⮚"/>
            </a:pPr>
            <a:r>
              <a:rPr lang="en-US" sz="2100">
                <a:latin typeface="Arial"/>
                <a:ea typeface="Arial"/>
                <a:cs typeface="Arial"/>
                <a:sym typeface="Arial"/>
              </a:rPr>
              <a:t> </a:t>
            </a:r>
            <a:r>
              <a:rPr lang="en-US" sz="2100">
                <a:latin typeface="Arial"/>
                <a:ea typeface="Arial"/>
                <a:cs typeface="Arial"/>
                <a:sym typeface="Arial"/>
              </a:rPr>
              <a:t>Data from top OTT platforms such as Netflix and Hotstar will be analysed to get insights into audience preferences, market trends, and cultural interaction through films.</a:t>
            </a:r>
            <a:endParaRPr sz="2100">
              <a:latin typeface="Arial"/>
              <a:ea typeface="Arial"/>
              <a:cs typeface="Arial"/>
              <a:sym typeface="Arial"/>
            </a:endParaRPr>
          </a:p>
          <a:p>
            <a:pPr indent="0" lvl="0" marL="228600" rtl="0" algn="l">
              <a:lnSpc>
                <a:spcPct val="115000"/>
              </a:lnSpc>
              <a:spcBef>
                <a:spcPts val="1000"/>
              </a:spcBef>
              <a:spcAft>
                <a:spcPts val="0"/>
              </a:spcAft>
              <a:buNone/>
            </a:pPr>
            <a:r>
              <a:t/>
            </a:r>
            <a:endParaRPr sz="2100">
              <a:latin typeface="Arial"/>
              <a:ea typeface="Arial"/>
              <a:cs typeface="Arial"/>
              <a:sym typeface="Arial"/>
            </a:endParaRPr>
          </a:p>
          <a:p>
            <a:pPr indent="-199548" lvl="0" marL="228600" rtl="0" algn="l">
              <a:lnSpc>
                <a:spcPct val="115000"/>
              </a:lnSpc>
              <a:spcBef>
                <a:spcPts val="1000"/>
              </a:spcBef>
              <a:spcAft>
                <a:spcPts val="0"/>
              </a:spcAft>
              <a:buSzPct val="100000"/>
              <a:buChar char="⮚"/>
            </a:pPr>
            <a:r>
              <a:rPr lang="en-US" sz="2100">
                <a:latin typeface="Arial"/>
                <a:ea typeface="Arial"/>
                <a:cs typeface="Arial"/>
                <a:sym typeface="Arial"/>
              </a:rPr>
              <a:t>Exploration of worldwide data for a complete grasp of the industry then keeping current customers.</a:t>
            </a:r>
            <a:endParaRPr sz="2100">
              <a:latin typeface="Arial"/>
              <a:ea typeface="Arial"/>
              <a:cs typeface="Arial"/>
              <a:sym typeface="Arial"/>
            </a:endParaRPr>
          </a:p>
          <a:p>
            <a:pPr indent="0" lvl="0" marL="228600" rtl="0" algn="l">
              <a:lnSpc>
                <a:spcPct val="115000"/>
              </a:lnSpc>
              <a:spcBef>
                <a:spcPts val="1000"/>
              </a:spcBef>
              <a:spcAft>
                <a:spcPts val="0"/>
              </a:spcAft>
              <a:buNone/>
            </a:pPr>
            <a:r>
              <a:t/>
            </a:r>
            <a:endParaRPr sz="2100">
              <a:latin typeface="Arial"/>
              <a:ea typeface="Arial"/>
              <a:cs typeface="Arial"/>
              <a:sym typeface="Arial"/>
            </a:endParaRPr>
          </a:p>
          <a:p>
            <a:pPr indent="-199548" lvl="0" marL="228600" rtl="0" algn="l">
              <a:lnSpc>
                <a:spcPct val="115000"/>
              </a:lnSpc>
              <a:spcBef>
                <a:spcPts val="1000"/>
              </a:spcBef>
              <a:spcAft>
                <a:spcPts val="0"/>
              </a:spcAft>
              <a:buSzPct val="100000"/>
              <a:buFont typeface="Arial"/>
              <a:buChar char="⮚"/>
            </a:pPr>
            <a:r>
              <a:rPr lang="en-US" sz="2100">
                <a:latin typeface="Arial"/>
                <a:ea typeface="Arial"/>
                <a:cs typeface="Arial"/>
                <a:sym typeface="Arial"/>
              </a:rPr>
              <a:t>Solves customer churn problem and better content production, personalised suggestions, and market expansion.</a:t>
            </a:r>
            <a:endParaRPr sz="2100">
              <a:latin typeface="Arial"/>
              <a:ea typeface="Arial"/>
              <a:cs typeface="Arial"/>
              <a:sym typeface="Arial"/>
            </a:endParaRPr>
          </a:p>
          <a:p>
            <a:pPr indent="0" lvl="0" marL="228600" rtl="0" algn="l">
              <a:lnSpc>
                <a:spcPct val="115000"/>
              </a:lnSpc>
              <a:spcBef>
                <a:spcPts val="1000"/>
              </a:spcBef>
              <a:spcAft>
                <a:spcPts val="0"/>
              </a:spcAft>
              <a:buNone/>
            </a:pPr>
            <a:r>
              <a:t/>
            </a:r>
            <a:endParaRPr sz="21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Block Diagram</a:t>
            </a:r>
            <a:endParaRPr/>
          </a:p>
        </p:txBody>
      </p:sp>
      <p:sp>
        <p:nvSpPr>
          <p:cNvPr id="140" name="Google Shape;140;p20"/>
          <p:cNvSpPr txBox="1"/>
          <p:nvPr>
            <p:ph idx="1" type="body"/>
          </p:nvPr>
        </p:nvSpPr>
        <p:spPr>
          <a:xfrm>
            <a:off x="334275" y="1253400"/>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100"/>
          </a:p>
          <a:p>
            <a:pPr indent="0" lvl="0" marL="0" rtl="0" algn="l">
              <a:spcBef>
                <a:spcPts val="1000"/>
              </a:spcBef>
              <a:spcAft>
                <a:spcPts val="0"/>
              </a:spcAft>
              <a:buNone/>
            </a:pPr>
            <a:r>
              <a:t/>
            </a:r>
            <a:endParaRPr sz="100"/>
          </a:p>
        </p:txBody>
      </p:sp>
      <p:pic>
        <p:nvPicPr>
          <p:cNvPr id="141" name="Google Shape;141;p20"/>
          <p:cNvPicPr preferRelativeResize="0"/>
          <p:nvPr/>
        </p:nvPicPr>
        <p:blipFill>
          <a:blip r:embed="rId3">
            <a:alphaModFix/>
          </a:blip>
          <a:stretch>
            <a:fillRect/>
          </a:stretch>
        </p:blipFill>
        <p:spPr>
          <a:xfrm>
            <a:off x="1115175" y="1718151"/>
            <a:ext cx="8181975" cy="425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64422" y="289860"/>
            <a:ext cx="9378604" cy="1470777"/>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C00000"/>
              </a:buClr>
              <a:buSzPts val="3600"/>
              <a:buFont typeface="Arial Narrow"/>
              <a:buNone/>
            </a:pPr>
            <a:r>
              <a:rPr lang="en-US" sz="3600"/>
              <a:t>Tools</a:t>
            </a:r>
            <a:endParaRPr/>
          </a:p>
        </p:txBody>
      </p:sp>
      <p:pic>
        <p:nvPicPr>
          <p:cNvPr id="147" name="Google Shape;147;p21"/>
          <p:cNvPicPr preferRelativeResize="0"/>
          <p:nvPr/>
        </p:nvPicPr>
        <p:blipFill rotWithShape="1">
          <a:blip r:embed="rId3">
            <a:alphaModFix/>
          </a:blip>
          <a:srcRect b="0" l="0" r="0" t="0"/>
          <a:stretch/>
        </p:blipFill>
        <p:spPr>
          <a:xfrm>
            <a:off x="0" y="6049583"/>
            <a:ext cx="12192000" cy="808416"/>
          </a:xfrm>
          <a:prstGeom prst="rect">
            <a:avLst/>
          </a:prstGeom>
          <a:noFill/>
          <a:ln>
            <a:noFill/>
          </a:ln>
        </p:spPr>
      </p:pic>
      <p:sp>
        <p:nvSpPr>
          <p:cNvPr id="148" name="Google Shape;148;p21"/>
          <p:cNvSpPr txBox="1"/>
          <p:nvPr/>
        </p:nvSpPr>
        <p:spPr>
          <a:xfrm>
            <a:off x="764422" y="1583084"/>
            <a:ext cx="11608800" cy="39405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15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IDE : Google Colab / Jupyter Notebook</a:t>
            </a:r>
            <a:endParaRPr b="0" i="0" sz="20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Libraries like Keras , Numpy , Pandas , </a:t>
            </a:r>
            <a:r>
              <a:rPr lang="en-US" sz="2000">
                <a:solidFill>
                  <a:schemeClr val="dk1"/>
                </a:solidFill>
                <a:latin typeface="Calibri"/>
                <a:ea typeface="Calibri"/>
                <a:cs typeface="Calibri"/>
                <a:sym typeface="Calibri"/>
              </a:rPr>
              <a:t>Nltk</a:t>
            </a:r>
            <a:r>
              <a:rPr b="0" i="0" lang="en-US" sz="2000" u="none" cap="none" strike="noStrike">
                <a:solidFill>
                  <a:schemeClr val="dk1"/>
                </a:solidFill>
                <a:latin typeface="Calibri"/>
                <a:ea typeface="Calibri"/>
                <a:cs typeface="Calibri"/>
                <a:sym typeface="Calibri"/>
              </a:rPr>
              <a:t> etc.</a:t>
            </a:r>
            <a:endParaRPr b="0" i="0" sz="20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Visualization – Seaborn , Matplotlib , Plotly </a:t>
            </a:r>
            <a:endParaRPr/>
          </a:p>
          <a:p>
            <a:pPr indent="0" lvl="0" marL="457200" marR="0" rtl="0" algn="l">
              <a:lnSpc>
                <a:spcPct val="115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215900" lvl="0" marL="342900" marR="0" rtl="0" algn="l">
              <a:lnSpc>
                <a:spcPct val="115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215900" lvl="0" marL="342900" marR="0" rtl="0" algn="l">
              <a:lnSpc>
                <a:spcPct val="115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215900" lvl="0" marL="342900" marR="0" rtl="0" algn="l">
              <a:lnSpc>
                <a:spcPct val="115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215900" lvl="0" marL="342900" marR="0" rtl="0" algn="l">
              <a:lnSpc>
                <a:spcPct val="115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215900" lvl="0" marL="342900" marR="0" rtl="0" algn="l">
              <a:lnSpc>
                <a:spcPct val="115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