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71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Roberta</a:t>
            </a:r>
            <a:r>
              <a:rPr lang="en-US" baseline="0"/>
              <a:t> for GoEmotions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Sheet1!$B$2:$B$29</c:f>
              <c:strCache>
                <c:ptCount val="28"/>
                <c:pt idx="0">
                  <c:v>admiration</c:v>
                </c:pt>
                <c:pt idx="1">
                  <c:v>amusement</c:v>
                </c:pt>
                <c:pt idx="2">
                  <c:v>anger</c:v>
                </c:pt>
                <c:pt idx="3">
                  <c:v>annoyance</c:v>
                </c:pt>
                <c:pt idx="4">
                  <c:v>approval</c:v>
                </c:pt>
                <c:pt idx="5">
                  <c:v>caring</c:v>
                </c:pt>
                <c:pt idx="6">
                  <c:v>confusion</c:v>
                </c:pt>
                <c:pt idx="7">
                  <c:v>curiosity</c:v>
                </c:pt>
                <c:pt idx="8">
                  <c:v>desire</c:v>
                </c:pt>
                <c:pt idx="9">
                  <c:v>disappointment</c:v>
                </c:pt>
                <c:pt idx="10">
                  <c:v>disapproval</c:v>
                </c:pt>
                <c:pt idx="11">
                  <c:v>disgust</c:v>
                </c:pt>
                <c:pt idx="12">
                  <c:v>embarrassment</c:v>
                </c:pt>
                <c:pt idx="13">
                  <c:v>excitement</c:v>
                </c:pt>
                <c:pt idx="14">
                  <c:v>fear</c:v>
                </c:pt>
                <c:pt idx="15">
                  <c:v>gratitude</c:v>
                </c:pt>
                <c:pt idx="16">
                  <c:v>grief</c:v>
                </c:pt>
                <c:pt idx="17">
                  <c:v>joy</c:v>
                </c:pt>
                <c:pt idx="18">
                  <c:v>love</c:v>
                </c:pt>
                <c:pt idx="19">
                  <c:v>nervousness</c:v>
                </c:pt>
                <c:pt idx="20">
                  <c:v>optimism</c:v>
                </c:pt>
                <c:pt idx="21">
                  <c:v>pride</c:v>
                </c:pt>
                <c:pt idx="22">
                  <c:v>realization</c:v>
                </c:pt>
                <c:pt idx="23">
                  <c:v>relief</c:v>
                </c:pt>
                <c:pt idx="24">
                  <c:v>remorse</c:v>
                </c:pt>
                <c:pt idx="25">
                  <c:v>sadness</c:v>
                </c:pt>
                <c:pt idx="26">
                  <c:v>surprise</c:v>
                </c:pt>
                <c:pt idx="27">
                  <c:v>neutral</c:v>
                </c:pt>
              </c:strCache>
            </c:strRef>
          </c:cat>
          <c:val>
            <c:numRef>
              <c:f>Sheet1!$J$2:$J$29</c:f>
              <c:numCache>
                <c:formatCode>General</c:formatCode>
                <c:ptCount val="28"/>
                <c:pt idx="0">
                  <c:v>69.899999999999991</c:v>
                </c:pt>
                <c:pt idx="1">
                  <c:v>82.899999999999991</c:v>
                </c:pt>
                <c:pt idx="2">
                  <c:v>47.9</c:v>
                </c:pt>
                <c:pt idx="3">
                  <c:v>23.799999999999997</c:v>
                </c:pt>
                <c:pt idx="4">
                  <c:v>40.400000000000006</c:v>
                </c:pt>
                <c:pt idx="5">
                  <c:v>37.200000000000003</c:v>
                </c:pt>
                <c:pt idx="6">
                  <c:v>46.300000000000004</c:v>
                </c:pt>
                <c:pt idx="7">
                  <c:v>42.8</c:v>
                </c:pt>
                <c:pt idx="8">
                  <c:v>49.6</c:v>
                </c:pt>
                <c:pt idx="9">
                  <c:v>30.2</c:v>
                </c:pt>
                <c:pt idx="10">
                  <c:v>37.9</c:v>
                </c:pt>
                <c:pt idx="11">
                  <c:v>45.300000000000004</c:v>
                </c:pt>
                <c:pt idx="12">
                  <c:v>36.700000000000003</c:v>
                </c:pt>
                <c:pt idx="13">
                  <c:v>43.5</c:v>
                </c:pt>
                <c:pt idx="14">
                  <c:v>67.100000000000009</c:v>
                </c:pt>
                <c:pt idx="15">
                  <c:v>91.9</c:v>
                </c:pt>
                <c:pt idx="16">
                  <c:v>0</c:v>
                </c:pt>
                <c:pt idx="17">
                  <c:v>60</c:v>
                </c:pt>
                <c:pt idx="18">
                  <c:v>80.2</c:v>
                </c:pt>
                <c:pt idx="19">
                  <c:v>21.4</c:v>
                </c:pt>
                <c:pt idx="20">
                  <c:v>48.1</c:v>
                </c:pt>
                <c:pt idx="21">
                  <c:v>0</c:v>
                </c:pt>
                <c:pt idx="22">
                  <c:v>22</c:v>
                </c:pt>
                <c:pt idx="23">
                  <c:v>0</c:v>
                </c:pt>
                <c:pt idx="24">
                  <c:v>63.6</c:v>
                </c:pt>
                <c:pt idx="25">
                  <c:v>55.000000000000007</c:v>
                </c:pt>
                <c:pt idx="26">
                  <c:v>52.5</c:v>
                </c:pt>
                <c:pt idx="27">
                  <c:v>64.600000000000009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26-4664-91F9-AAF703BE9A34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Sheet1!$B$2:$B$29</c:f>
              <c:strCache>
                <c:ptCount val="28"/>
                <c:pt idx="0">
                  <c:v>admiration</c:v>
                </c:pt>
                <c:pt idx="1">
                  <c:v>amusement</c:v>
                </c:pt>
                <c:pt idx="2">
                  <c:v>anger</c:v>
                </c:pt>
                <c:pt idx="3">
                  <c:v>annoyance</c:v>
                </c:pt>
                <c:pt idx="4">
                  <c:v>approval</c:v>
                </c:pt>
                <c:pt idx="5">
                  <c:v>caring</c:v>
                </c:pt>
                <c:pt idx="6">
                  <c:v>confusion</c:v>
                </c:pt>
                <c:pt idx="7">
                  <c:v>curiosity</c:v>
                </c:pt>
                <c:pt idx="8">
                  <c:v>desire</c:v>
                </c:pt>
                <c:pt idx="9">
                  <c:v>disappointment</c:v>
                </c:pt>
                <c:pt idx="10">
                  <c:v>disapproval</c:v>
                </c:pt>
                <c:pt idx="11">
                  <c:v>disgust</c:v>
                </c:pt>
                <c:pt idx="12">
                  <c:v>embarrassment</c:v>
                </c:pt>
                <c:pt idx="13">
                  <c:v>excitement</c:v>
                </c:pt>
                <c:pt idx="14">
                  <c:v>fear</c:v>
                </c:pt>
                <c:pt idx="15">
                  <c:v>gratitude</c:v>
                </c:pt>
                <c:pt idx="16">
                  <c:v>grief</c:v>
                </c:pt>
                <c:pt idx="17">
                  <c:v>joy</c:v>
                </c:pt>
                <c:pt idx="18">
                  <c:v>love</c:v>
                </c:pt>
                <c:pt idx="19">
                  <c:v>nervousness</c:v>
                </c:pt>
                <c:pt idx="20">
                  <c:v>optimism</c:v>
                </c:pt>
                <c:pt idx="21">
                  <c:v>pride</c:v>
                </c:pt>
                <c:pt idx="22">
                  <c:v>realization</c:v>
                </c:pt>
                <c:pt idx="23">
                  <c:v>relief</c:v>
                </c:pt>
                <c:pt idx="24">
                  <c:v>remorse</c:v>
                </c:pt>
                <c:pt idx="25">
                  <c:v>sadness</c:v>
                </c:pt>
                <c:pt idx="26">
                  <c:v>surprise</c:v>
                </c:pt>
                <c:pt idx="27">
                  <c:v>neutral</c:v>
                </c:pt>
              </c:strCache>
            </c:strRef>
          </c:cat>
          <c:val>
            <c:numRef>
              <c:f>Sheet1!$K$2:$K$29</c:f>
              <c:numCache>
                <c:formatCode>General</c:formatCode>
                <c:ptCount val="28"/>
                <c:pt idx="0">
                  <c:v>94.6</c:v>
                </c:pt>
                <c:pt idx="1">
                  <c:v>98.2</c:v>
                </c:pt>
                <c:pt idx="2">
                  <c:v>97</c:v>
                </c:pt>
                <c:pt idx="3">
                  <c:v>94</c:v>
                </c:pt>
                <c:pt idx="4">
                  <c:v>94.199999999999989</c:v>
                </c:pt>
                <c:pt idx="5">
                  <c:v>97.3</c:v>
                </c:pt>
                <c:pt idx="6">
                  <c:v>97.2</c:v>
                </c:pt>
                <c:pt idx="7">
                  <c:v>95</c:v>
                </c:pt>
                <c:pt idx="8">
                  <c:v>98.7</c:v>
                </c:pt>
                <c:pt idx="9">
                  <c:v>97.399999999999991</c:v>
                </c:pt>
                <c:pt idx="10">
                  <c:v>95</c:v>
                </c:pt>
                <c:pt idx="11">
                  <c:v>98.2</c:v>
                </c:pt>
                <c:pt idx="12">
                  <c:v>99.4</c:v>
                </c:pt>
                <c:pt idx="13">
                  <c:v>98.3</c:v>
                </c:pt>
                <c:pt idx="14">
                  <c:v>99.2</c:v>
                </c:pt>
                <c:pt idx="15">
                  <c:v>99</c:v>
                </c:pt>
                <c:pt idx="16">
                  <c:v>99.9</c:v>
                </c:pt>
                <c:pt idx="17">
                  <c:v>97.8</c:v>
                </c:pt>
                <c:pt idx="18">
                  <c:v>98.2</c:v>
                </c:pt>
                <c:pt idx="19">
                  <c:v>99.6</c:v>
                </c:pt>
                <c:pt idx="20">
                  <c:v>97.2</c:v>
                </c:pt>
                <c:pt idx="21">
                  <c:v>99.7</c:v>
                </c:pt>
                <c:pt idx="22">
                  <c:v>97.399999999999991</c:v>
                </c:pt>
                <c:pt idx="23">
                  <c:v>99.8</c:v>
                </c:pt>
                <c:pt idx="24">
                  <c:v>99.1</c:v>
                </c:pt>
                <c:pt idx="25">
                  <c:v>97.7</c:v>
                </c:pt>
                <c:pt idx="26">
                  <c:v>98.1</c:v>
                </c:pt>
                <c:pt idx="27">
                  <c:v>78.2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26-4664-91F9-AAF703BE9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303887"/>
        <c:axId val="561305807"/>
      </c:lineChart>
      <c:catAx>
        <c:axId val="56130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305807"/>
        <c:crosses val="autoZero"/>
        <c:auto val="1"/>
        <c:lblAlgn val="ctr"/>
        <c:lblOffset val="100"/>
        <c:noMultiLvlLbl val="0"/>
      </c:catAx>
      <c:valAx>
        <c:axId val="56130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30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achieved for MELD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Sheet1!$C$36:$C$39</c:f>
              <c:strCache>
                <c:ptCount val="4"/>
                <c:pt idx="0">
                  <c:v>ALBERT</c:v>
                </c:pt>
                <c:pt idx="1">
                  <c:v>DistilBERT</c:v>
                </c:pt>
                <c:pt idx="2">
                  <c:v>BERT</c:v>
                </c:pt>
                <c:pt idx="3">
                  <c:v>RoBERTa</c:v>
                </c:pt>
              </c:strCache>
            </c:strRef>
          </c:cat>
          <c:val>
            <c:numRef>
              <c:f>Sheet1!$D$36:$D$39</c:f>
              <c:numCache>
                <c:formatCode>General</c:formatCode>
                <c:ptCount val="4"/>
                <c:pt idx="0">
                  <c:v>54.6</c:v>
                </c:pt>
                <c:pt idx="1">
                  <c:v>60.6</c:v>
                </c:pt>
                <c:pt idx="2">
                  <c:v>61.7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29-4DC4-B6C0-B340B6790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384159"/>
        <c:axId val="593382719"/>
      </c:barChart>
      <c:catAx>
        <c:axId val="593384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382719"/>
        <c:crosses val="autoZero"/>
        <c:auto val="1"/>
        <c:lblAlgn val="ctr"/>
        <c:lblOffset val="100"/>
        <c:noMultiLvlLbl val="0"/>
      </c:catAx>
      <c:valAx>
        <c:axId val="59338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384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D121-AAFC-4C92-8EA5-2E2AC2163243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8397-8F6F-45B4-8909-AFC6033E4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0506-4240-4F71-9FC4-E0D4418E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FA45-0D9A-4ED9-BB6C-835D18EF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6C2-AA4D-43D0-A609-722CB49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A0F-44A1-45A7-8AF2-B3F99CE2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0137-3C87-4AAB-827F-424556D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1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37D-CAEA-4B6F-90E2-12D1E8C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5722-4DC6-484C-B1AA-F978CC1D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342D-859C-4EB5-89EB-2B26456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C380-2D2B-49D1-8FD7-F2E2514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135E-AEF2-404A-BC09-651AFAD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EF14-B50A-4507-89FA-F02BD3BA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525-F026-46A7-A7FE-C8BC7C0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2F82-DBC8-49C8-9ACB-057AC9B0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0BF1-0824-4AF0-8822-5EAE5B6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993E-0441-4949-A6D5-F40A2E1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DE-ED3C-4D36-B57D-D50BA61E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7D2E-5754-4C08-BFB6-7141ACA3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6273-6D74-4C7E-87AA-994A8BD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B096-667D-42B0-B63B-F920CC3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7F5D-022F-4B98-968A-4E0F8D9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14C-9892-4771-AC0F-83CD587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9DF8-B33A-4FBD-A6E9-AB3ABB8F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4660-0F07-48D8-96EE-52F2E82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3162-04FB-47B0-A274-FC6309F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84DB-C569-43D3-8F65-C1F24D6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A9E-9511-42AE-BF06-CACE7534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96E2-A802-4805-A880-0DD37CFF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A715-597C-4301-8736-3171CE83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7F48-A405-47B2-BB9C-5B8BAB4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FE5-205E-4A22-A1AD-50C3787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0F4A-2375-4721-B68E-6031B5B5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285-5827-47D1-BA8A-6326F02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6E4D-3E17-4EAD-BB9D-37B536A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045-1102-459F-A91A-2E671D00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D417-AF0F-4159-8F7D-4910680A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E747C-BFC1-424D-9AE8-D773073E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729F4-3E90-4272-AE31-0E4D6E1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B40E-97B4-4EEC-93FA-BB3160DE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24C7-4CB3-441A-BAB9-AC0C3F79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957-EFF8-4502-97EB-4733570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BAAB-25D9-4A98-BCAD-C84F2601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69F-4F39-478E-A7E9-F1569D9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8C5F-EF76-4012-8795-C7B3DEA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080D-8F73-453C-A470-103ACA51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7BB8-FE53-4033-BC12-EC4947E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2D54-875F-41DC-A5E6-5331277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D9E-B7AA-46F5-A19A-E444BCC0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39E-5B8B-4AB5-BC71-DBAE4F36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9518-CC57-486C-B3A5-F7935E19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D69-4854-4F5F-93CD-9A2BDBB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1447-1EEC-47FD-BBDC-93B9D8B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9450-0AD6-4CB6-85DC-412F70B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9AC-4023-42D1-B471-D71BE4B2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42F4-D7D9-4EE1-8B5D-DAAE9500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E2A1-C8F1-4E17-A93F-E9397A8E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E40-3FA8-4D26-95A8-045CC4A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2ED-4CFB-4D2D-A0B8-11BB3F47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9D7D-CE56-4FA3-B708-77C1A63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BB3E-E7EB-4978-BE77-1B8B5093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AF75-E4F6-4B5A-9044-36F26E59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D72B-02B8-4B17-9908-A46D786E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D04-38B7-44AB-8A5C-78F4D13CA9CB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248C-6B04-4FAD-BBC7-9A06E3FB1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66EA-3673-419C-8C7D-0A75EBED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71B77-BE9D-439C-96EA-06BA171E3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A9FF2C-D6C6-4394-A2D4-48FB3049F8D8}"/>
              </a:ext>
            </a:extLst>
          </p:cNvPr>
          <p:cNvSpPr txBox="1">
            <a:spLocks/>
          </p:cNvSpPr>
          <p:nvPr/>
        </p:nvSpPr>
        <p:spPr>
          <a:xfrm>
            <a:off x="0" y="54519"/>
            <a:ext cx="12192000" cy="1219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endParaRPr lang="en-IN" sz="4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40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IMFED: Intelligent model for Emotion Detection from text using BERT </a:t>
            </a:r>
            <a:endParaRPr lang="en-IN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IN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BFD26-EF64-40A4-AB77-BC31726115FD}"/>
              </a:ext>
            </a:extLst>
          </p:cNvPr>
          <p:cNvSpPr/>
          <p:nvPr/>
        </p:nvSpPr>
        <p:spPr>
          <a:xfrm>
            <a:off x="1325218" y="4702241"/>
            <a:ext cx="99174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DEPARTMENT OF COMPUTER SCIENCE ENGINEERING &amp; TECHNOLOGY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BENNETT UNIVERSITY, GREATER NOIDA, 201310, UTTAR PRADESH, INDIA</a:t>
            </a:r>
          </a:p>
          <a:p>
            <a:pPr algn="ctr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E03BD6E-87DD-47D4-B555-BA346EC98D62}"/>
              </a:ext>
            </a:extLst>
          </p:cNvPr>
          <p:cNvSpPr txBox="1">
            <a:spLocks/>
          </p:cNvSpPr>
          <p:nvPr/>
        </p:nvSpPr>
        <p:spPr>
          <a:xfrm>
            <a:off x="4008163" y="1475714"/>
            <a:ext cx="3178450" cy="109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D8356-C220-40ED-82D6-1D7C20F3359C}"/>
              </a:ext>
            </a:extLst>
          </p:cNvPr>
          <p:cNvSpPr txBox="1"/>
          <p:nvPr/>
        </p:nvSpPr>
        <p:spPr>
          <a:xfrm>
            <a:off x="1426395" y="1419322"/>
            <a:ext cx="9339209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Vidisha Arvind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(E23MTCG0004)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Kartikey Saini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(E23MTCG0127)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16EE0-F5FD-4357-A566-FC3B3BCBEC28}"/>
              </a:ext>
            </a:extLst>
          </p:cNvPr>
          <p:cNvSpPr txBox="1"/>
          <p:nvPr/>
        </p:nvSpPr>
        <p:spPr>
          <a:xfrm>
            <a:off x="3048000" y="3530060"/>
            <a:ext cx="6096000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Submitted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To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Arun Kumar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>
                <a:solidFill>
                  <a:srgbClr val="002060"/>
                </a:solidFill>
              </a:rPr>
              <a:t>(Assistant </a:t>
            </a:r>
            <a:r>
              <a:rPr lang="en-US" b="1" dirty="0">
                <a:solidFill>
                  <a:srgbClr val="002060"/>
                </a:solidFill>
              </a:rPr>
              <a:t>Professor)</a:t>
            </a:r>
          </a:p>
        </p:txBody>
      </p:sp>
    </p:spTree>
    <p:extLst>
      <p:ext uri="{BB962C8B-B14F-4D97-AF65-F5344CB8AC3E}">
        <p14:creationId xmlns:p14="http://schemas.microsoft.com/office/powerpoint/2010/main" val="34821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8A18-0153-793F-3C60-259E4D5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DE02-2242-8A46-5635-18D24FCF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Multimodal Emotion Detection: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Our research integrates text and image data to achieve advanced emotion detection. By analyzing verbal and non-verbal cues, our AI system gains a deeper understanding of emotional contexts, enhancing interpretation accuracy.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Assistant Integration: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These advancements will be incorporated into AI assistants, enabling them to interpret human emotions effectively. This work represents a significant step toward creating empathetic and context-aware AI systems.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271F-7B56-487E-8F8B-98B2980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72523"/>
            <a:ext cx="3071813" cy="1114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FF7-0BE0-4B59-B4CB-AD482439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999849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7AEF3-A032-475C-A499-1F402509E6B0}"/>
              </a:ext>
            </a:extLst>
          </p:cNvPr>
          <p:cNvSpPr txBox="1"/>
          <p:nvPr/>
        </p:nvSpPr>
        <p:spPr>
          <a:xfrm>
            <a:off x="484366" y="1652260"/>
            <a:ext cx="110523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 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Implementation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 and Validation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75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001-1320-D584-A352-6D1F35D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DCA4-0754-8A2D-93B6-353A0933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natural language processing (NLP) techniques have gained significant traction in understanding human emotions from textual data.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Emotion recognition from text plays a vital role in various applications such as sentiment analysis, customer feedback analysis, mental health assessment, and more. 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the advent of advanced deep learning models like BERT (Bidirectional Encoder Representations from Transformers), it has become feasible to develop sophisticated models for emotion recognition with high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0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1A1-347A-9D7B-D8AE-0EF5642A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756549-D6C5-8A31-A6B3-3E5119683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232" y="1843950"/>
            <a:ext cx="108155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emotion identification datasets with sophisticated deep learning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BERT over LSTM owing to its contextual awareness, which outperforms static embeddings such as Word2Vec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BERT's bidirectional context processing permits complex word meaning distinctions, which are critical for correct emotion identification.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BERT's advantage in capturing complicated language semantics for emotion analysis is demonstrated over a wide range of real-world datasets.</a:t>
            </a:r>
          </a:p>
        </p:txBody>
      </p:sp>
    </p:spTree>
    <p:extLst>
      <p:ext uri="{BB962C8B-B14F-4D97-AF65-F5344CB8AC3E}">
        <p14:creationId xmlns:p14="http://schemas.microsoft.com/office/powerpoint/2010/main" val="192926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1A1-347A-9D7B-D8AE-0EF5642A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Picture 2" descr="BERT model flowchart. | Download Scientific Diagram">
            <a:extLst>
              <a:ext uri="{FF2B5EF4-FFF2-40B4-BE49-F238E27FC236}">
                <a16:creationId xmlns:a16="http://schemas.microsoft.com/office/drawing/2014/main" id="{0ED3BA0B-3922-E01D-F972-682D253A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3" y="1971354"/>
            <a:ext cx="62674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121DD14-E806-1296-C16B-62A079A70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3799" y="1524273"/>
            <a:ext cx="39508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BERT emotion detection, the embedding layer turns input tokens (words or sub words) into dense vector representations that capture semantic meaning relevant to the emotions being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Stacked encoder layers process embeddings using multi-head self-attention and feed-forward neural networks. This enables the model to examine the links and dependencies between words, capturing subtle emotional context inside phrases.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25C-E633-3B57-EE58-E8FE8348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&amp; Implementation - Go Emotions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968E03-A4EA-650E-52AD-3F4D6AC86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700171"/>
              </p:ext>
            </p:extLst>
          </p:nvPr>
        </p:nvGraphicFramePr>
        <p:xfrm>
          <a:off x="330740" y="2120630"/>
          <a:ext cx="6682903" cy="288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3D73FE18-135A-B68A-9E0F-E4DD27E9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4" y="1770434"/>
            <a:ext cx="4730886" cy="378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25C-E633-3B57-EE58-E8FE8348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&amp; Implementation - MELD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246C-13E4-7DDB-948E-E3AB2A51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550" y="1495300"/>
            <a:ext cx="4095161" cy="3716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user sentences: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8BD428-5D25-7CF4-1FB4-1F97EC065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842587"/>
              </p:ext>
            </p:extLst>
          </p:nvPr>
        </p:nvGraphicFramePr>
        <p:xfrm>
          <a:off x="284375" y="1949800"/>
          <a:ext cx="5362281" cy="3344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9317D0-9AE5-AA63-E458-EB7E4D41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50" y="1949800"/>
            <a:ext cx="5934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25C-E633-3B57-EE58-E8FE8348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9318" cy="1325563"/>
          </a:xfrm>
        </p:spPr>
        <p:txBody>
          <a:bodyPr/>
          <a:lstStyle/>
          <a:p>
            <a:r>
              <a:rPr lang="en-US" dirty="0"/>
              <a:t>Experiment &amp; Implementation – ISEAR &amp;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246C-13E4-7DDB-948E-E3AB2A51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894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Tweets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3B2DC-BFB9-5489-7D32-E166DD7A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4" y="2538918"/>
            <a:ext cx="5022337" cy="2827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4B770-C758-8829-723E-2F35878D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9" y="2834481"/>
            <a:ext cx="5038725" cy="23336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A9877-27D0-C653-B5D5-C8529747ED71}"/>
              </a:ext>
            </a:extLst>
          </p:cNvPr>
          <p:cNvSpPr txBox="1">
            <a:spLocks/>
          </p:cNvSpPr>
          <p:nvPr/>
        </p:nvSpPr>
        <p:spPr>
          <a:xfrm>
            <a:off x="6204624" y="1648265"/>
            <a:ext cx="3889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ISEAR</a:t>
            </a:r>
          </a:p>
        </p:txBody>
      </p:sp>
    </p:spTree>
    <p:extLst>
      <p:ext uri="{BB962C8B-B14F-4D97-AF65-F5344CB8AC3E}">
        <p14:creationId xmlns:p14="http://schemas.microsoft.com/office/powerpoint/2010/main" val="55912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AF2E-2068-3737-567A-DEFB176E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0"/>
            <a:ext cx="10515600" cy="1325563"/>
          </a:xfrm>
        </p:spPr>
        <p:txBody>
          <a:bodyPr/>
          <a:lstStyle/>
          <a:p>
            <a:r>
              <a:rPr lang="en-US" dirty="0"/>
              <a:t>Results Analysis &amp; Validation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6B699D-E5C2-6DAC-ECED-29A329A0E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44229"/>
              </p:ext>
            </p:extLst>
          </p:nvPr>
        </p:nvGraphicFramePr>
        <p:xfrm>
          <a:off x="1337820" y="1046689"/>
          <a:ext cx="9305040" cy="477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260">
                  <a:extLst>
                    <a:ext uri="{9D8B030D-6E8A-4147-A177-3AD203B41FA5}">
                      <a16:colId xmlns:a16="http://schemas.microsoft.com/office/drawing/2014/main" val="2559063114"/>
                    </a:ext>
                  </a:extLst>
                </a:gridCol>
                <a:gridCol w="2326260">
                  <a:extLst>
                    <a:ext uri="{9D8B030D-6E8A-4147-A177-3AD203B41FA5}">
                      <a16:colId xmlns:a16="http://schemas.microsoft.com/office/drawing/2014/main" val="1605748936"/>
                    </a:ext>
                  </a:extLst>
                </a:gridCol>
                <a:gridCol w="2326260">
                  <a:extLst>
                    <a:ext uri="{9D8B030D-6E8A-4147-A177-3AD203B41FA5}">
                      <a16:colId xmlns:a16="http://schemas.microsoft.com/office/drawing/2014/main" val="4100269603"/>
                    </a:ext>
                  </a:extLst>
                </a:gridCol>
                <a:gridCol w="2326260">
                  <a:extLst>
                    <a:ext uri="{9D8B030D-6E8A-4147-A177-3AD203B41FA5}">
                      <a16:colId xmlns:a16="http://schemas.microsoft.com/office/drawing/2014/main" val="368053523"/>
                    </a:ext>
                  </a:extLst>
                </a:gridCol>
              </a:tblGrid>
              <a:tr h="38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Model(s)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Emotions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Accuracy (%)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7397968"/>
                  </a:ext>
                </a:extLst>
              </a:tr>
              <a:tr h="202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MELD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RoBERTa</a:t>
                      </a: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, ALBERT, BERT, </a:t>
                      </a:r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DistilBERT</a:t>
                      </a:r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Neutral, Surprise, Fear, Sadness, Joy, Disgust, </a:t>
                      </a:r>
                    </a:p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Anger</a:t>
                      </a:r>
                    </a:p>
                    <a:p>
                      <a:pPr algn="ctr" fontAlgn="ctr"/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RoBERTa</a:t>
                      </a: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: 62.1, ALBERT: 54.6, BERT: 61.7, </a:t>
                      </a:r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DistilBERT</a:t>
                      </a: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: 60.6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4655795"/>
                  </a:ext>
                </a:extLst>
              </a:tr>
              <a:tr h="1015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GoEmotion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RoBERTa</a:t>
                      </a: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 , BERT </a:t>
                      </a:r>
                    </a:p>
                    <a:p>
                      <a:pPr algn="ctr" fontAlgn="ctr"/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Anger, Sadness, Fear, Joy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RoBERTa</a:t>
                      </a: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 :47.4 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BERT: 61</a:t>
                      </a:r>
                    </a:p>
                    <a:p>
                      <a:pPr algn="ctr" fontAlgn="ctr"/>
                      <a:endParaRPr lang="en-US" sz="2000" b="0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6885012"/>
                  </a:ext>
                </a:extLst>
              </a:tr>
              <a:tr h="679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ISEAR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BERT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Joy, Sadness, Fear, Anger, Neutral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601339"/>
                  </a:ext>
                </a:extLst>
              </a:tr>
              <a:tr h="679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Tweet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BERT + DistilBERT + RoBERTa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Anger, Happiness, Neutral, Sadness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63.6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382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4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501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Arabic Typesetting</vt:lpstr>
      <vt:lpstr>Arial</vt:lpstr>
      <vt:lpstr>Arial Narrow</vt:lpstr>
      <vt:lpstr>Calibri</vt:lpstr>
      <vt:lpstr>Lato</vt:lpstr>
      <vt:lpstr>Times New Roman</vt:lpstr>
      <vt:lpstr>Office Theme</vt:lpstr>
      <vt:lpstr>PowerPoint Presentation</vt:lpstr>
      <vt:lpstr>OUTLINE</vt:lpstr>
      <vt:lpstr>Introduction</vt:lpstr>
      <vt:lpstr>Project Statement</vt:lpstr>
      <vt:lpstr>Model Architecture</vt:lpstr>
      <vt:lpstr>Experiment &amp; Implementation - Go Emotions</vt:lpstr>
      <vt:lpstr>Experiment &amp; Implementation - MELD</vt:lpstr>
      <vt:lpstr>Experiment &amp; Implementation – ISEAR &amp; Tweets</vt:lpstr>
      <vt:lpstr>Results Analysis &amp; Validation</vt:lpstr>
      <vt:lpstr>Conclusion &amp; Future work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VIDISHA  ARVIND</cp:lastModifiedBy>
  <cp:revision>11</cp:revision>
  <dcterms:modified xsi:type="dcterms:W3CDTF">2024-05-02T06:15:20Z</dcterms:modified>
</cp:coreProperties>
</file>