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39CD2E5-1C6F-4936-AD3D-0BD6FC773E03}" type="datetimeFigureOut">
              <a:rPr lang="en-IN" smtClean="0"/>
              <a:t>26-09-2020</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D5584E2-7673-47D6-AE47-086C269B821F}"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7827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CD2E5-1C6F-4936-AD3D-0BD6FC773E03}"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584E2-7673-47D6-AE47-086C269B821F}" type="slidenum">
              <a:rPr lang="en-IN" smtClean="0"/>
              <a:t>‹#›</a:t>
            </a:fld>
            <a:endParaRPr lang="en-IN"/>
          </a:p>
        </p:txBody>
      </p:sp>
    </p:spTree>
    <p:extLst>
      <p:ext uri="{BB962C8B-B14F-4D97-AF65-F5344CB8AC3E}">
        <p14:creationId xmlns:p14="http://schemas.microsoft.com/office/powerpoint/2010/main" val="966209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CD2E5-1C6F-4936-AD3D-0BD6FC773E03}"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584E2-7673-47D6-AE47-086C269B821F}" type="slidenum">
              <a:rPr lang="en-IN" smtClean="0"/>
              <a:t>‹#›</a:t>
            </a:fld>
            <a:endParaRPr lang="en-IN"/>
          </a:p>
        </p:txBody>
      </p:sp>
    </p:spTree>
    <p:extLst>
      <p:ext uri="{BB962C8B-B14F-4D97-AF65-F5344CB8AC3E}">
        <p14:creationId xmlns:p14="http://schemas.microsoft.com/office/powerpoint/2010/main" val="874266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CD2E5-1C6F-4936-AD3D-0BD6FC773E03}"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584E2-7673-47D6-AE47-086C269B821F}" type="slidenum">
              <a:rPr lang="en-IN" smtClean="0"/>
              <a:t>‹#›</a:t>
            </a:fld>
            <a:endParaRPr lang="en-IN"/>
          </a:p>
        </p:txBody>
      </p:sp>
    </p:spTree>
    <p:extLst>
      <p:ext uri="{BB962C8B-B14F-4D97-AF65-F5344CB8AC3E}">
        <p14:creationId xmlns:p14="http://schemas.microsoft.com/office/powerpoint/2010/main" val="195658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39CD2E5-1C6F-4936-AD3D-0BD6FC773E03}" type="datetimeFigureOut">
              <a:rPr lang="en-IN" smtClean="0"/>
              <a:t>26-09-2020</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D5584E2-7673-47D6-AE47-086C269B821F}"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2162010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9CD2E5-1C6F-4936-AD3D-0BD6FC773E03}" type="datetimeFigureOut">
              <a:rPr lang="en-IN" smtClean="0"/>
              <a:t>26-09-2020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5584E2-7673-47D6-AE47-086C269B821F}" type="slidenum">
              <a:rPr lang="en-IN" smtClean="0"/>
              <a:t>‹#›</a:t>
            </a:fld>
            <a:endParaRPr lang="en-IN"/>
          </a:p>
        </p:txBody>
      </p:sp>
    </p:spTree>
    <p:extLst>
      <p:ext uri="{BB962C8B-B14F-4D97-AF65-F5344CB8AC3E}">
        <p14:creationId xmlns:p14="http://schemas.microsoft.com/office/powerpoint/2010/main" val="363934638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9CD2E5-1C6F-4936-AD3D-0BD6FC773E03}" type="datetimeFigureOut">
              <a:rPr lang="en-IN" smtClean="0"/>
              <a:t>26-09-2020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5584E2-7673-47D6-AE47-086C269B821F}" type="slidenum">
              <a:rPr lang="en-IN" smtClean="0"/>
              <a:t>‹#›</a:t>
            </a:fld>
            <a:endParaRPr lang="en-IN"/>
          </a:p>
        </p:txBody>
      </p:sp>
    </p:spTree>
    <p:extLst>
      <p:ext uri="{BB962C8B-B14F-4D97-AF65-F5344CB8AC3E}">
        <p14:creationId xmlns:p14="http://schemas.microsoft.com/office/powerpoint/2010/main" val="62996397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9CD2E5-1C6F-4936-AD3D-0BD6FC773E03}" type="datetimeFigureOut">
              <a:rPr lang="en-IN" smtClean="0"/>
              <a:t>26-09-2020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5584E2-7673-47D6-AE47-086C269B821F}" type="slidenum">
              <a:rPr lang="en-IN" smtClean="0"/>
              <a:t>‹#›</a:t>
            </a:fld>
            <a:endParaRPr lang="en-IN"/>
          </a:p>
        </p:txBody>
      </p:sp>
    </p:spTree>
    <p:extLst>
      <p:ext uri="{BB962C8B-B14F-4D97-AF65-F5344CB8AC3E}">
        <p14:creationId xmlns:p14="http://schemas.microsoft.com/office/powerpoint/2010/main" val="95587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CD2E5-1C6F-4936-AD3D-0BD6FC773E03}" type="datetimeFigureOut">
              <a:rPr lang="en-IN" smtClean="0"/>
              <a:t>26-09-2020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5584E2-7673-47D6-AE47-086C269B821F}" type="slidenum">
              <a:rPr lang="en-IN" smtClean="0"/>
              <a:t>‹#›</a:t>
            </a:fld>
            <a:endParaRPr lang="en-IN"/>
          </a:p>
        </p:txBody>
      </p:sp>
    </p:spTree>
    <p:extLst>
      <p:ext uri="{BB962C8B-B14F-4D97-AF65-F5344CB8AC3E}">
        <p14:creationId xmlns:p14="http://schemas.microsoft.com/office/powerpoint/2010/main" val="173607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639CD2E5-1C6F-4936-AD3D-0BD6FC773E03}" type="datetimeFigureOut">
              <a:rPr lang="en-IN" smtClean="0"/>
              <a:t>26-09-2020</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8D5584E2-7673-47D6-AE47-086C269B821F}"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210354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639CD2E5-1C6F-4936-AD3D-0BD6FC773E03}" type="datetimeFigureOut">
              <a:rPr lang="en-IN" smtClean="0"/>
              <a:t>26-09-2020</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8D5584E2-7673-47D6-AE47-086C269B821F}" type="slidenum">
              <a:rPr lang="en-IN" smtClean="0"/>
              <a:t>‹#›</a:t>
            </a:fld>
            <a:endParaRPr lang="en-IN"/>
          </a:p>
        </p:txBody>
      </p:sp>
    </p:spTree>
    <p:extLst>
      <p:ext uri="{BB962C8B-B14F-4D97-AF65-F5344CB8AC3E}">
        <p14:creationId xmlns:p14="http://schemas.microsoft.com/office/powerpoint/2010/main" val="425449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39CD2E5-1C6F-4936-AD3D-0BD6FC773E03}" type="datetimeFigureOut">
              <a:rPr lang="en-IN" smtClean="0"/>
              <a:t>26-09-2020</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D5584E2-7673-47D6-AE47-086C269B821F}"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7227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elasticache/memcached/" TargetMode="External"/><Relationship Id="rId2" Type="http://schemas.openxmlformats.org/officeDocument/2006/relationships/hyperlink" Target="https://aws.amazon.com/elasticache/red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4AF4-D13A-4728-88BF-2241C086A668}"/>
              </a:ext>
            </a:extLst>
          </p:cNvPr>
          <p:cNvSpPr>
            <a:spLocks noGrp="1"/>
          </p:cNvSpPr>
          <p:nvPr>
            <p:ph type="ctrTitle"/>
          </p:nvPr>
        </p:nvSpPr>
        <p:spPr/>
        <p:txBody>
          <a:bodyPr/>
          <a:lstStyle/>
          <a:p>
            <a:r>
              <a:rPr lang="en-US" dirty="0"/>
              <a:t>In-memory </a:t>
            </a:r>
            <a:br>
              <a:rPr lang="en-US" dirty="0"/>
            </a:br>
            <a:r>
              <a:rPr lang="en-US" dirty="0"/>
              <a:t>database</a:t>
            </a:r>
            <a:endParaRPr lang="en-IN" dirty="0"/>
          </a:p>
        </p:txBody>
      </p:sp>
      <p:sp>
        <p:nvSpPr>
          <p:cNvPr id="3" name="Subtitle 2">
            <a:extLst>
              <a:ext uri="{FF2B5EF4-FFF2-40B4-BE49-F238E27FC236}">
                <a16:creationId xmlns:a16="http://schemas.microsoft.com/office/drawing/2014/main" id="{D1BABEB9-0A44-4A5F-8B07-DB83CE23DD1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06653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EB476-BCFE-4983-949F-9351AC75FE41}"/>
              </a:ext>
            </a:extLst>
          </p:cNvPr>
          <p:cNvSpPr>
            <a:spLocks noGrp="1"/>
          </p:cNvSpPr>
          <p:nvPr>
            <p:ph type="title"/>
          </p:nvPr>
        </p:nvSpPr>
        <p:spPr/>
        <p:txBody>
          <a:bodyPr>
            <a:normAutofit fontScale="90000"/>
          </a:bodyPr>
          <a:lstStyle/>
          <a:p>
            <a:r>
              <a:rPr lang="en-IN" b="0" i="0" dirty="0">
                <a:solidFill>
                  <a:srgbClr val="232F3E"/>
                </a:solidFill>
                <a:effectLst/>
                <a:latin typeface="AmazonEmberBold"/>
              </a:rPr>
              <a:t>The in-memory database defined</a:t>
            </a:r>
            <a:br>
              <a:rPr lang="en-IN" b="0" i="0" dirty="0">
                <a:solidFill>
                  <a:srgbClr val="232F3E"/>
                </a:solidFill>
                <a:effectLst/>
                <a:latin typeface="AmazonEmberBold"/>
              </a:rPr>
            </a:br>
            <a:endParaRPr lang="en-IN" dirty="0"/>
          </a:p>
        </p:txBody>
      </p:sp>
      <p:sp>
        <p:nvSpPr>
          <p:cNvPr id="3" name="Content Placeholder 2">
            <a:extLst>
              <a:ext uri="{FF2B5EF4-FFF2-40B4-BE49-F238E27FC236}">
                <a16:creationId xmlns:a16="http://schemas.microsoft.com/office/drawing/2014/main" id="{754F768F-E015-4DCD-B922-919E69684BE1}"/>
              </a:ext>
            </a:extLst>
          </p:cNvPr>
          <p:cNvSpPr>
            <a:spLocks noGrp="1"/>
          </p:cNvSpPr>
          <p:nvPr>
            <p:ph idx="1"/>
          </p:nvPr>
        </p:nvSpPr>
        <p:spPr/>
        <p:txBody>
          <a:bodyPr/>
          <a:lstStyle/>
          <a:p>
            <a:pPr algn="l"/>
            <a:r>
              <a:rPr lang="en-US" b="0" i="0" dirty="0">
                <a:solidFill>
                  <a:srgbClr val="333333"/>
                </a:solidFill>
                <a:effectLst/>
                <a:latin typeface="AmazonEmber"/>
              </a:rPr>
              <a:t>An in-memory database is a type of purpose-built database that relies primarily on memory for data storage, in contrast to databases that store data on disk or SSDs. In-memory databases are designed to attain minimal response time by eliminating the need to access disks. Because all data is stored and managed exclusively in main memory, it is at risk of being lost upon a process or server failure. In-memory databases can persist data on disks by storing each operation in a log or by taking snapshots.</a:t>
            </a:r>
          </a:p>
          <a:p>
            <a:pPr algn="l"/>
            <a:r>
              <a:rPr lang="en-US" b="0" i="0" dirty="0">
                <a:solidFill>
                  <a:srgbClr val="333333"/>
                </a:solidFill>
                <a:effectLst/>
                <a:latin typeface="AmazonEmber"/>
              </a:rPr>
              <a:t>In-memory databases are ideal for applications that require microsecond response times and can have large spikes in traffic coming at any time such as gaming leaderboards, session stores, and real-time analytics. </a:t>
            </a:r>
          </a:p>
          <a:p>
            <a:endParaRPr lang="en-IN" dirty="0"/>
          </a:p>
        </p:txBody>
      </p:sp>
    </p:spTree>
    <p:extLst>
      <p:ext uri="{BB962C8B-B14F-4D97-AF65-F5344CB8AC3E}">
        <p14:creationId xmlns:p14="http://schemas.microsoft.com/office/powerpoint/2010/main" val="2189038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99A9-E691-46B0-8BD1-32554B3FDF6F}"/>
              </a:ext>
            </a:extLst>
          </p:cNvPr>
          <p:cNvSpPr>
            <a:spLocks noGrp="1"/>
          </p:cNvSpPr>
          <p:nvPr>
            <p:ph type="title"/>
          </p:nvPr>
        </p:nvSpPr>
        <p:spPr/>
        <p:txBody>
          <a:bodyPr/>
          <a:lstStyle/>
          <a:p>
            <a:r>
              <a:rPr lang="en-IN" b="0" i="0" dirty="0">
                <a:solidFill>
                  <a:srgbClr val="232F3E"/>
                </a:solidFill>
                <a:effectLst/>
                <a:latin typeface="AmazonEmberBold"/>
              </a:rPr>
              <a:t>Use cases</a:t>
            </a:r>
            <a:br>
              <a:rPr lang="en-IN" b="0" i="0" dirty="0">
                <a:solidFill>
                  <a:srgbClr val="232F3E"/>
                </a:solidFill>
                <a:effectLst/>
                <a:latin typeface="AmazonEmberBold"/>
              </a:rPr>
            </a:br>
            <a:endParaRPr lang="en-IN" dirty="0"/>
          </a:p>
        </p:txBody>
      </p:sp>
      <p:sp>
        <p:nvSpPr>
          <p:cNvPr id="3" name="Content Placeholder 2">
            <a:extLst>
              <a:ext uri="{FF2B5EF4-FFF2-40B4-BE49-F238E27FC236}">
                <a16:creationId xmlns:a16="http://schemas.microsoft.com/office/drawing/2014/main" id="{66DA56AA-82B3-4928-83A2-89AEA325CA07}"/>
              </a:ext>
            </a:extLst>
          </p:cNvPr>
          <p:cNvSpPr>
            <a:spLocks noGrp="1"/>
          </p:cNvSpPr>
          <p:nvPr>
            <p:ph idx="1"/>
          </p:nvPr>
        </p:nvSpPr>
        <p:spPr/>
        <p:txBody>
          <a:bodyPr>
            <a:normAutofit fontScale="62500" lnSpcReduction="20000"/>
          </a:bodyPr>
          <a:lstStyle/>
          <a:p>
            <a:pPr marL="0" indent="0" algn="l">
              <a:buNone/>
            </a:pPr>
            <a:r>
              <a:rPr lang="en-US" b="1" i="0" dirty="0">
                <a:solidFill>
                  <a:srgbClr val="232F3E"/>
                </a:solidFill>
                <a:effectLst/>
                <a:latin typeface="AmazonEmberBold"/>
              </a:rPr>
              <a:t>Real-time bidding</a:t>
            </a:r>
          </a:p>
          <a:p>
            <a:pPr algn="l"/>
            <a:r>
              <a:rPr lang="en-US" b="0" i="0" dirty="0">
                <a:solidFill>
                  <a:srgbClr val="333333"/>
                </a:solidFill>
                <a:effectLst/>
                <a:latin typeface="AmazonEmber"/>
              </a:rPr>
              <a:t>Real-time bidding refers to the buying and selling of online ad impressions. Usually the bid has to be made while the user is loading a webpage, in 100-120 milliseconds and sometimes as little as 50 milliseconds. During this time period, real-time bidding applications request bids from all buyers for the ad spot, select a winning bid based on multiple criteria, display the bid, and collect post ad-display information. In-memory databases are ideal choices for ingesting, processing, and analyzing real-time data with </a:t>
            </a:r>
            <a:r>
              <a:rPr lang="en-US" b="0" i="0" dirty="0" err="1">
                <a:solidFill>
                  <a:srgbClr val="333333"/>
                </a:solidFill>
                <a:effectLst/>
                <a:latin typeface="AmazonEmber"/>
              </a:rPr>
              <a:t>submillisecond</a:t>
            </a:r>
            <a:r>
              <a:rPr lang="en-US" b="0" i="0" dirty="0">
                <a:solidFill>
                  <a:srgbClr val="333333"/>
                </a:solidFill>
                <a:effectLst/>
                <a:latin typeface="AmazonEmber"/>
              </a:rPr>
              <a:t> latency.  </a:t>
            </a:r>
          </a:p>
          <a:p>
            <a:pPr marL="0" indent="0" algn="l">
              <a:buNone/>
            </a:pPr>
            <a:r>
              <a:rPr lang="en-US" b="1" i="0" dirty="0">
                <a:solidFill>
                  <a:srgbClr val="232F3E"/>
                </a:solidFill>
                <a:effectLst/>
                <a:latin typeface="AmazonEmberBold"/>
              </a:rPr>
              <a:t>Gaming leaderboards</a:t>
            </a:r>
          </a:p>
          <a:p>
            <a:pPr algn="l"/>
            <a:r>
              <a:rPr lang="en-US" b="0" i="0" dirty="0">
                <a:solidFill>
                  <a:srgbClr val="333333"/>
                </a:solidFill>
                <a:effectLst/>
                <a:latin typeface="AmazonEmber"/>
              </a:rPr>
              <a:t>A relative gaming leaderboard shows a gamer's position relative to other players of a similar rank. A relative gaming leaderboard can help to build engagement among players and meanwhile keep gamers from becoming demotivated when compared only to top players. For a game with millions of players, in-memory databases can deliver sorting results quickly and keep the leaderboard updated in real time.</a:t>
            </a:r>
          </a:p>
          <a:p>
            <a:pPr marL="0" indent="0" algn="l">
              <a:buNone/>
            </a:pPr>
            <a:r>
              <a:rPr lang="en-US" b="1" i="0" dirty="0">
                <a:solidFill>
                  <a:srgbClr val="232F3E"/>
                </a:solidFill>
                <a:effectLst/>
                <a:latin typeface="AmazonEmberBold"/>
              </a:rPr>
              <a:t>Caching</a:t>
            </a:r>
          </a:p>
          <a:p>
            <a:pPr algn="l"/>
            <a:r>
              <a:rPr lang="en-US" b="0" i="0" dirty="0">
                <a:solidFill>
                  <a:srgbClr val="333333"/>
                </a:solidFill>
                <a:effectLst/>
                <a:latin typeface="AmazonEmber"/>
              </a:rPr>
              <a:t>A cache is a high-speed data storage layer which stores a subset of data, typically transient in nature, so that future requests for that data are served up faster than is possible by accessing the data’s primary storage location. Caching allows you to efficiently reuse previously retrieved or computed data. The data in a cache is generally stored in fast access hardware such as RAM (Random-access memory) and may also be used in correlation with a software component. A cache's primary purpose is to increase data retrieval performance by reducing the need to access the underlying slower storage layer.</a:t>
            </a:r>
          </a:p>
          <a:p>
            <a:endParaRPr lang="en-IN" dirty="0"/>
          </a:p>
        </p:txBody>
      </p:sp>
    </p:spTree>
    <p:extLst>
      <p:ext uri="{BB962C8B-B14F-4D97-AF65-F5344CB8AC3E}">
        <p14:creationId xmlns:p14="http://schemas.microsoft.com/office/powerpoint/2010/main" val="62609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EAE8-375C-49E6-B715-D0DCDD8225FF}"/>
              </a:ext>
            </a:extLst>
          </p:cNvPr>
          <p:cNvSpPr>
            <a:spLocks noGrp="1"/>
          </p:cNvSpPr>
          <p:nvPr>
            <p:ph type="title"/>
          </p:nvPr>
        </p:nvSpPr>
        <p:spPr/>
        <p:txBody>
          <a:bodyPr/>
          <a:lstStyle/>
          <a:p>
            <a:r>
              <a:rPr lang="en-IN" b="0" i="0" dirty="0">
                <a:solidFill>
                  <a:srgbClr val="232F3E"/>
                </a:solidFill>
                <a:effectLst/>
                <a:latin typeface="AmazonEmberBold"/>
              </a:rPr>
              <a:t>In-memory databases on AWS</a:t>
            </a:r>
            <a:br>
              <a:rPr lang="en-IN" b="0" i="0" dirty="0">
                <a:solidFill>
                  <a:srgbClr val="232F3E"/>
                </a:solidFill>
                <a:effectLst/>
                <a:latin typeface="AmazonEmberBold"/>
              </a:rPr>
            </a:br>
            <a:endParaRPr lang="en-IN" dirty="0"/>
          </a:p>
        </p:txBody>
      </p:sp>
      <p:sp>
        <p:nvSpPr>
          <p:cNvPr id="3" name="Content Placeholder 2">
            <a:extLst>
              <a:ext uri="{FF2B5EF4-FFF2-40B4-BE49-F238E27FC236}">
                <a16:creationId xmlns:a16="http://schemas.microsoft.com/office/drawing/2014/main" id="{C7FABDC8-7E1E-4E4E-8D64-9B48343DA791}"/>
              </a:ext>
            </a:extLst>
          </p:cNvPr>
          <p:cNvSpPr>
            <a:spLocks noGrp="1"/>
          </p:cNvSpPr>
          <p:nvPr>
            <p:ph idx="1"/>
          </p:nvPr>
        </p:nvSpPr>
        <p:spPr/>
        <p:txBody>
          <a:bodyPr>
            <a:normAutofit fontScale="92500" lnSpcReduction="10000"/>
          </a:bodyPr>
          <a:lstStyle/>
          <a:p>
            <a:pPr marL="0" indent="0" algn="l">
              <a:buNone/>
            </a:pPr>
            <a:r>
              <a:rPr lang="en-US" sz="1600" b="1" i="0" dirty="0">
                <a:solidFill>
                  <a:srgbClr val="232F3E"/>
                </a:solidFill>
                <a:effectLst/>
                <a:latin typeface="AmazonEmberBold"/>
              </a:rPr>
              <a:t>Amazon </a:t>
            </a:r>
            <a:r>
              <a:rPr lang="en-US" sz="1600" b="1" i="0" dirty="0" err="1">
                <a:solidFill>
                  <a:srgbClr val="232F3E"/>
                </a:solidFill>
                <a:effectLst/>
                <a:latin typeface="AmazonEmberBold"/>
              </a:rPr>
              <a:t>Elasticache</a:t>
            </a:r>
            <a:r>
              <a:rPr lang="en-US" sz="1600" b="1" i="0" dirty="0">
                <a:solidFill>
                  <a:srgbClr val="232F3E"/>
                </a:solidFill>
                <a:effectLst/>
                <a:latin typeface="AmazonEmberBold"/>
              </a:rPr>
              <a:t> for Redis</a:t>
            </a:r>
          </a:p>
          <a:p>
            <a:pPr algn="l"/>
            <a:r>
              <a:rPr lang="en-US" sz="1600" b="0" i="0" u="none" strike="noStrike" dirty="0">
                <a:solidFill>
                  <a:srgbClr val="005B86"/>
                </a:solidFill>
                <a:effectLst/>
                <a:latin typeface="AmazonEmber"/>
                <a:hlinkClick r:id="rId2"/>
              </a:rPr>
              <a:t>Amazon </a:t>
            </a:r>
            <a:r>
              <a:rPr lang="en-US" sz="1600" b="0" i="0" u="none" strike="noStrike" dirty="0" err="1">
                <a:solidFill>
                  <a:srgbClr val="005B86"/>
                </a:solidFill>
                <a:effectLst/>
                <a:latin typeface="AmazonEmber"/>
                <a:hlinkClick r:id="rId2"/>
              </a:rPr>
              <a:t>ElastiCache</a:t>
            </a:r>
            <a:r>
              <a:rPr lang="en-US" sz="1600" b="0" i="0" u="none" strike="noStrike" dirty="0">
                <a:solidFill>
                  <a:srgbClr val="005B86"/>
                </a:solidFill>
                <a:effectLst/>
                <a:latin typeface="AmazonEmber"/>
                <a:hlinkClick r:id="rId2"/>
              </a:rPr>
              <a:t> for Redis</a:t>
            </a:r>
            <a:r>
              <a:rPr lang="en-US" sz="1600" b="0" i="0" dirty="0">
                <a:solidFill>
                  <a:srgbClr val="333333"/>
                </a:solidFill>
                <a:effectLst/>
                <a:latin typeface="AmazonEmber"/>
              </a:rPr>
              <a:t> is a blazing fast in-memory data store that provides </a:t>
            </a:r>
            <a:r>
              <a:rPr lang="en-US" sz="1600" b="0" i="0" dirty="0" err="1">
                <a:solidFill>
                  <a:srgbClr val="333333"/>
                </a:solidFill>
                <a:effectLst/>
                <a:latin typeface="AmazonEmber"/>
              </a:rPr>
              <a:t>submillisecond</a:t>
            </a:r>
            <a:r>
              <a:rPr lang="en-US" sz="1600" b="0" i="0" dirty="0">
                <a:solidFill>
                  <a:srgbClr val="333333"/>
                </a:solidFill>
                <a:effectLst/>
                <a:latin typeface="AmazonEmber"/>
              </a:rPr>
              <a:t> latency to power internet-scale, real-time applications. Developers can use </a:t>
            </a:r>
            <a:r>
              <a:rPr lang="en-US" sz="1600" b="0" i="0" dirty="0" err="1">
                <a:solidFill>
                  <a:srgbClr val="333333"/>
                </a:solidFill>
                <a:effectLst/>
                <a:latin typeface="AmazonEmber"/>
              </a:rPr>
              <a:t>ElastiCache</a:t>
            </a:r>
            <a:r>
              <a:rPr lang="en-US" sz="1600" b="0" i="0" dirty="0">
                <a:solidFill>
                  <a:srgbClr val="333333"/>
                </a:solidFill>
                <a:effectLst/>
                <a:latin typeface="AmazonEmber"/>
              </a:rPr>
              <a:t> for Redis as an in-memory nonrelational database. The </a:t>
            </a:r>
            <a:r>
              <a:rPr lang="en-US" sz="1600" b="0" i="0" dirty="0" err="1">
                <a:solidFill>
                  <a:srgbClr val="333333"/>
                </a:solidFill>
                <a:effectLst/>
                <a:latin typeface="AmazonEmber"/>
              </a:rPr>
              <a:t>ElastiCache</a:t>
            </a:r>
            <a:r>
              <a:rPr lang="en-US" sz="1600" b="0" i="0" dirty="0">
                <a:solidFill>
                  <a:srgbClr val="333333"/>
                </a:solidFill>
                <a:effectLst/>
                <a:latin typeface="AmazonEmber"/>
              </a:rPr>
              <a:t> for Redis cluster configuration supports up to 15 shards and enables customers to run Redis workloads with up to 6.1 TB of in-memory capacity in a single cluster. </a:t>
            </a:r>
            <a:r>
              <a:rPr lang="en-US" sz="1600" b="0" i="0" dirty="0" err="1">
                <a:solidFill>
                  <a:srgbClr val="333333"/>
                </a:solidFill>
                <a:effectLst/>
                <a:latin typeface="AmazonEmber"/>
              </a:rPr>
              <a:t>ElastiCache</a:t>
            </a:r>
            <a:r>
              <a:rPr lang="en-US" sz="1600" b="0" i="0" dirty="0">
                <a:solidFill>
                  <a:srgbClr val="333333"/>
                </a:solidFill>
                <a:effectLst/>
                <a:latin typeface="AmazonEmber"/>
              </a:rPr>
              <a:t> for Redis also provides the ability to add and remove shards from a running cluster. You can dynamically scale out and even scale in your Redis cluster workloads to adapt to changes in </a:t>
            </a:r>
            <a:r>
              <a:rPr lang="en-US" sz="1600" b="1" i="0" dirty="0">
                <a:solidFill>
                  <a:srgbClr val="333333"/>
                </a:solidFill>
                <a:effectLst/>
                <a:latin typeface="AmazonEmber"/>
              </a:rPr>
              <a:t>demand. </a:t>
            </a:r>
          </a:p>
          <a:p>
            <a:pPr marL="0" indent="0" algn="l">
              <a:buNone/>
            </a:pPr>
            <a:r>
              <a:rPr lang="en-US" sz="1600" b="1" i="0" dirty="0">
                <a:solidFill>
                  <a:srgbClr val="232F3E"/>
                </a:solidFill>
                <a:effectLst/>
                <a:latin typeface="AmazonEmberBold"/>
              </a:rPr>
              <a:t>Amazon </a:t>
            </a:r>
            <a:r>
              <a:rPr lang="en-US" sz="1600" b="1" i="0" dirty="0" err="1">
                <a:solidFill>
                  <a:srgbClr val="232F3E"/>
                </a:solidFill>
                <a:effectLst/>
                <a:latin typeface="AmazonEmberBold"/>
              </a:rPr>
              <a:t>ElastiCache</a:t>
            </a:r>
            <a:r>
              <a:rPr lang="en-US" sz="1600" b="1" i="0" dirty="0">
                <a:solidFill>
                  <a:srgbClr val="232F3E"/>
                </a:solidFill>
                <a:effectLst/>
                <a:latin typeface="AmazonEmberBold"/>
              </a:rPr>
              <a:t> for Memcached</a:t>
            </a:r>
          </a:p>
          <a:p>
            <a:pPr algn="l"/>
            <a:r>
              <a:rPr lang="en-US" sz="1600" b="0" i="0" u="none" strike="noStrike" dirty="0">
                <a:solidFill>
                  <a:srgbClr val="005B86"/>
                </a:solidFill>
                <a:effectLst/>
                <a:latin typeface="AmazonEmber"/>
                <a:hlinkClick r:id="rId3"/>
              </a:rPr>
              <a:t>Amazon </a:t>
            </a:r>
            <a:r>
              <a:rPr lang="en-US" sz="1600" b="0" i="0" u="none" strike="noStrike" dirty="0" err="1">
                <a:solidFill>
                  <a:srgbClr val="005B86"/>
                </a:solidFill>
                <a:effectLst/>
                <a:latin typeface="AmazonEmber"/>
                <a:hlinkClick r:id="rId3"/>
              </a:rPr>
              <a:t>ElastiCache</a:t>
            </a:r>
            <a:r>
              <a:rPr lang="en-US" sz="1600" b="0" i="0" u="none" strike="noStrike" dirty="0">
                <a:solidFill>
                  <a:srgbClr val="005B86"/>
                </a:solidFill>
                <a:effectLst/>
                <a:latin typeface="AmazonEmber"/>
                <a:hlinkClick r:id="rId3"/>
              </a:rPr>
              <a:t> for Memcached</a:t>
            </a:r>
            <a:r>
              <a:rPr lang="en-US" sz="1600" b="0" i="0" dirty="0">
                <a:solidFill>
                  <a:srgbClr val="333333"/>
                </a:solidFill>
                <a:effectLst/>
                <a:latin typeface="AmazonEmber"/>
              </a:rPr>
              <a:t> is a Memcached-compatible in-memory key-value store service that can be used as a cache or a data store. It delivers the performance, ease-of-use, and simplicity of Memcached. </a:t>
            </a:r>
            <a:r>
              <a:rPr lang="en-US" sz="1600" b="0" i="0" dirty="0" err="1">
                <a:solidFill>
                  <a:srgbClr val="333333"/>
                </a:solidFill>
                <a:effectLst/>
                <a:latin typeface="AmazonEmber"/>
              </a:rPr>
              <a:t>ElastiCache</a:t>
            </a:r>
            <a:r>
              <a:rPr lang="en-US" sz="1600" b="0" i="0" dirty="0">
                <a:solidFill>
                  <a:srgbClr val="333333"/>
                </a:solidFill>
                <a:effectLst/>
                <a:latin typeface="AmazonEmber"/>
              </a:rPr>
              <a:t> for Memcached is fully managed, scalable, and secure - making it an ideal candidate for use cases where frequently accessed data must be in-memory. It is a popular choice for use cases such as Web, Mobile Apps, Gaming, Ad-Tech, and E-Commerce.</a:t>
            </a:r>
            <a:br>
              <a:rPr lang="en-US" sz="1600" b="0" i="0" dirty="0">
                <a:solidFill>
                  <a:srgbClr val="333333"/>
                </a:solidFill>
                <a:effectLst/>
                <a:latin typeface="AmazonEmber"/>
              </a:rPr>
            </a:br>
            <a:endParaRPr lang="en-US" sz="1600" b="0" i="0" dirty="0">
              <a:solidFill>
                <a:srgbClr val="333333"/>
              </a:solidFill>
              <a:effectLst/>
              <a:latin typeface="AmazonEmber"/>
            </a:endParaRPr>
          </a:p>
          <a:p>
            <a:pPr marL="0" indent="0" algn="l">
              <a:buNone/>
            </a:pPr>
            <a:endParaRPr lang="en-US" sz="1600" b="0" i="0" dirty="0">
              <a:solidFill>
                <a:srgbClr val="333333"/>
              </a:solidFill>
              <a:effectLst/>
              <a:latin typeface="AmazonEmber"/>
            </a:endParaRPr>
          </a:p>
          <a:p>
            <a:endParaRPr lang="en-IN" sz="1600" dirty="0"/>
          </a:p>
        </p:txBody>
      </p:sp>
    </p:spTree>
    <p:extLst>
      <p:ext uri="{BB962C8B-B14F-4D97-AF65-F5344CB8AC3E}">
        <p14:creationId xmlns:p14="http://schemas.microsoft.com/office/powerpoint/2010/main" val="324826780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5</TotalTime>
  <Words>610</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AmazonEmber</vt:lpstr>
      <vt:lpstr>AmazonEmberBold</vt:lpstr>
      <vt:lpstr>Arial</vt:lpstr>
      <vt:lpstr>Gill Sans MT</vt:lpstr>
      <vt:lpstr>Impact</vt:lpstr>
      <vt:lpstr>Badge</vt:lpstr>
      <vt:lpstr>In-memory  database</vt:lpstr>
      <vt:lpstr>The in-memory database defined </vt:lpstr>
      <vt:lpstr>Use cases </vt:lpstr>
      <vt:lpstr>In-memory databases on AWS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In-memory  database</dc:title>
  <dc:creator>vibhu kumar</dc:creator>
  <cp:lastModifiedBy>vibhu kumar</cp:lastModifiedBy>
  <cp:revision>1</cp:revision>
  <dcterms:created xsi:type="dcterms:W3CDTF">2020-09-26T08:53:38Z</dcterms:created>
  <dcterms:modified xsi:type="dcterms:W3CDTF">2020-09-26T08:58:44Z</dcterms:modified>
</cp:coreProperties>
</file>