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5" autoAdjust="0"/>
    <p:restoredTop sz="94660"/>
  </p:normalViewPr>
  <p:slideViewPr>
    <p:cSldViewPr>
      <p:cViewPr>
        <p:scale>
          <a:sx n="75" d="100"/>
          <a:sy n="75" d="100"/>
        </p:scale>
        <p:origin x="-1704" y="10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6EED5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6EED5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6EED5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6EED5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9397"/>
            <a:ext cx="75895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6EED5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972" y="1894196"/>
            <a:ext cx="5384165" cy="6699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6EED5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4593"/>
            <a:ext cx="2634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adea"/>
                <a:cs typeface="Caladea"/>
              </a:rPr>
              <a:t>Database Systems Lab</a:t>
            </a:r>
            <a:r>
              <a:rPr sz="1600" spc="-60" dirty="0">
                <a:latin typeface="Caladea"/>
                <a:cs typeface="Caladea"/>
              </a:rPr>
              <a:t> </a:t>
            </a:r>
            <a:r>
              <a:rPr sz="1600" spc="-5" dirty="0">
                <a:latin typeface="Caladea"/>
                <a:cs typeface="Caladea"/>
              </a:rPr>
              <a:t>Manual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744486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700" y="18275"/>
                </a:moveTo>
                <a:lnTo>
                  <a:pt x="0" y="18275"/>
                </a:lnTo>
                <a:lnTo>
                  <a:pt x="0" y="56375"/>
                </a:lnTo>
                <a:lnTo>
                  <a:pt x="5981700" y="56375"/>
                </a:lnTo>
                <a:lnTo>
                  <a:pt x="5981700" y="18275"/>
                </a:lnTo>
                <a:close/>
              </a:path>
              <a:path w="5981700" h="56515">
                <a:moveTo>
                  <a:pt x="5981700" y="0"/>
                </a:moveTo>
                <a:lnTo>
                  <a:pt x="0" y="0"/>
                </a:lnTo>
                <a:lnTo>
                  <a:pt x="0" y="9131"/>
                </a:lnTo>
                <a:lnTo>
                  <a:pt x="5981700" y="9131"/>
                </a:lnTo>
                <a:lnTo>
                  <a:pt x="5981700" y="0"/>
                </a:lnTo>
                <a:close/>
              </a:path>
            </a:pathLst>
          </a:custGeom>
          <a:solidFill>
            <a:srgbClr val="62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938020"/>
            <a:ext cx="5970270" cy="55873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2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SQL</a:t>
            </a:r>
            <a:r>
              <a:rPr sz="120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spc="-5" dirty="0">
                <a:latin typeface="Times New Roman"/>
                <a:cs typeface="Times New Roman"/>
              </a:rPr>
              <a:t>SQL </a:t>
            </a:r>
            <a:r>
              <a:rPr sz="1200" dirty="0">
                <a:latin typeface="Times New Roman"/>
                <a:cs typeface="Times New Roman"/>
              </a:rPr>
              <a:t>statements are </a:t>
            </a:r>
            <a:r>
              <a:rPr sz="1200" spc="-5" dirty="0">
                <a:latin typeface="Times New Roman"/>
                <a:cs typeface="Times New Roman"/>
              </a:rPr>
              <a:t>classified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imes New Roman"/>
                <a:cs typeface="Times New Roman"/>
              </a:rPr>
              <a:t>Data </a:t>
            </a:r>
            <a:r>
              <a:rPr sz="1200" b="1" dirty="0">
                <a:latin typeface="Times New Roman"/>
                <a:cs typeface="Times New Roman"/>
              </a:rPr>
              <a:t>Retrieval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SELECT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data extracting statement </a:t>
            </a:r>
            <a:r>
              <a:rPr sz="1200" spc="-5" dirty="0">
                <a:latin typeface="Times New Roman"/>
                <a:cs typeface="Times New Roman"/>
              </a:rPr>
              <a:t>which retrieves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from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imes New Roman"/>
                <a:cs typeface="Times New Roman"/>
              </a:rPr>
              <a:t>Data Manipulation Language (DML):</a:t>
            </a:r>
            <a:endParaRPr sz="12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207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language constitutes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statements </a:t>
            </a:r>
            <a:r>
              <a:rPr sz="1200" dirty="0">
                <a:latin typeface="Times New Roman"/>
                <a:cs typeface="Times New Roman"/>
              </a:rPr>
              <a:t>that are used to manipulate with the </a:t>
            </a:r>
            <a:r>
              <a:rPr sz="1200" spc="-5" dirty="0">
                <a:latin typeface="Times New Roman"/>
                <a:cs typeface="Times New Roman"/>
              </a:rPr>
              <a:t>data. </a:t>
            </a:r>
            <a:r>
              <a:rPr sz="1200" dirty="0">
                <a:latin typeface="Times New Roman"/>
                <a:cs typeface="Times New Roman"/>
              </a:rPr>
              <a:t>It has  three </a:t>
            </a:r>
            <a:r>
              <a:rPr sz="1200" spc="-5" dirty="0">
                <a:latin typeface="Times New Roman"/>
                <a:cs typeface="Times New Roman"/>
              </a:rPr>
              <a:t>commands, 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INSERT, UPDATE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DELETE.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65"/>
              </a:spcBef>
            </a:pPr>
            <a:r>
              <a:rPr sz="1200" b="1" spc="-5" dirty="0">
                <a:latin typeface="Times New Roman"/>
                <a:cs typeface="Times New Roman"/>
              </a:rPr>
              <a:t>Data </a:t>
            </a:r>
            <a:r>
              <a:rPr sz="1200" b="1" dirty="0">
                <a:latin typeface="Times New Roman"/>
                <a:cs typeface="Times New Roman"/>
              </a:rPr>
              <a:t>Definition </a:t>
            </a:r>
            <a:r>
              <a:rPr sz="1200" b="1" spc="-5" dirty="0">
                <a:latin typeface="Times New Roman"/>
                <a:cs typeface="Times New Roman"/>
              </a:rPr>
              <a:t>Language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(DDL):</a:t>
            </a:r>
            <a:endParaRPr sz="1200">
              <a:latin typeface="Times New Roman"/>
              <a:cs typeface="Times New Roman"/>
            </a:endParaRPr>
          </a:p>
          <a:p>
            <a:pPr marL="12700" marR="5715" indent="457200" algn="just">
              <a:lnSpc>
                <a:spcPts val="207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language used to define the </a:t>
            </a:r>
            <a:r>
              <a:rPr sz="1200" spc="-5" dirty="0">
                <a:latin typeface="Times New Roman"/>
                <a:cs typeface="Times New Roman"/>
              </a:rPr>
              <a:t>structure of the tables. It sets up, changes, and  removes </a:t>
            </a:r>
            <a:r>
              <a:rPr sz="1200" dirty="0">
                <a:latin typeface="Times New Roman"/>
                <a:cs typeface="Times New Roman"/>
              </a:rPr>
              <a:t>data structures from the tables. It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5 </a:t>
            </a:r>
            <a:r>
              <a:rPr sz="1200" spc="-5" dirty="0">
                <a:latin typeface="Times New Roman"/>
                <a:cs typeface="Times New Roman"/>
              </a:rPr>
              <a:t>commands,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are CREATE, ALTER,  DROP, RENAME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TRUNCATE.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200" b="1" spc="-5" dirty="0">
                <a:latin typeface="Times New Roman"/>
                <a:cs typeface="Times New Roman"/>
              </a:rPr>
              <a:t>Data Transaction Language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(DTL)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latin typeface="Times New Roman"/>
                <a:cs typeface="Times New Roman"/>
              </a:rPr>
              <a:t>The commands are </a:t>
            </a:r>
            <a:r>
              <a:rPr sz="1200" spc="-5" dirty="0">
                <a:latin typeface="Times New Roman"/>
                <a:cs typeface="Times New Roman"/>
              </a:rPr>
              <a:t>Commit, </a:t>
            </a:r>
            <a:r>
              <a:rPr sz="1200" dirty="0">
                <a:latin typeface="Times New Roman"/>
                <a:cs typeface="Times New Roman"/>
              </a:rPr>
              <a:t>Rollback, and Save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imes New Roman"/>
                <a:cs typeface="Times New Roman"/>
              </a:rPr>
              <a:t>Data Control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Language:</a:t>
            </a:r>
            <a:endParaRPr sz="1200">
              <a:latin typeface="Times New Roman"/>
              <a:cs typeface="Times New Roman"/>
            </a:endParaRPr>
          </a:p>
          <a:p>
            <a:pPr marL="12700" marR="5715" indent="457200">
              <a:lnSpc>
                <a:spcPts val="207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This language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used to sanction the rights to the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the other </a:t>
            </a:r>
            <a:r>
              <a:rPr sz="1200" spc="-5" dirty="0">
                <a:latin typeface="Times New Roman"/>
                <a:cs typeface="Times New Roman"/>
              </a:rPr>
              <a:t>user’s </a:t>
            </a:r>
            <a:r>
              <a:rPr sz="1200" dirty="0">
                <a:latin typeface="Times New Roman"/>
                <a:cs typeface="Times New Roman"/>
              </a:rPr>
              <a:t>database  </a:t>
            </a:r>
            <a:r>
              <a:rPr sz="1200" spc="-5" dirty="0">
                <a:latin typeface="Times New Roman"/>
                <a:cs typeface="Times New Roman"/>
              </a:rPr>
              <a:t>objects.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commands are Grant and Revoke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Consider the following </a:t>
            </a:r>
            <a:r>
              <a:rPr sz="1200" spc="-5" dirty="0">
                <a:latin typeface="Times New Roman"/>
                <a:cs typeface="Times New Roman"/>
              </a:rPr>
              <a:t>schema </a:t>
            </a:r>
            <a:r>
              <a:rPr sz="1200" dirty="0">
                <a:latin typeface="Times New Roman"/>
                <a:cs typeface="Times New Roman"/>
              </a:rPr>
              <a:t>based on which the </a:t>
            </a:r>
            <a:r>
              <a:rPr sz="1200" spc="-5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queries are discussed in this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 SCHEMA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b="1" spc="-5" dirty="0">
                <a:latin typeface="Times New Roman"/>
                <a:cs typeface="Times New Roman"/>
              </a:rPr>
              <a:t>EMPLOYEE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  <a:tabLst>
                <a:tab pos="1988185" algn="l"/>
              </a:tabLst>
            </a:pPr>
            <a:r>
              <a:rPr sz="1100" spc="-5" dirty="0">
                <a:latin typeface="Times New Roman"/>
                <a:cs typeface="Times New Roman"/>
              </a:rPr>
              <a:t>Name	Type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9456" y="7613763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>
                <a:moveTo>
                  <a:pt x="0" y="0"/>
                </a:moveTo>
                <a:lnTo>
                  <a:pt x="1209526" y="0"/>
                </a:lnTo>
              </a:path>
            </a:pathLst>
          </a:custGeom>
          <a:ln w="1031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3954" y="7613763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5">
                <a:moveTo>
                  <a:pt x="0" y="0"/>
                </a:moveTo>
                <a:lnTo>
                  <a:pt x="1022808" y="0"/>
                </a:lnTo>
              </a:path>
            </a:pathLst>
          </a:custGeom>
          <a:ln w="1031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6756" y="7653773"/>
            <a:ext cx="988694" cy="11563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50"/>
              </a:spcBef>
            </a:pPr>
            <a:r>
              <a:rPr sz="1100" spc="-5" dirty="0">
                <a:latin typeface="Times New Roman"/>
                <a:cs typeface="Times New Roman"/>
              </a:rPr>
              <a:t>EMPLOY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E_ID  FIRST_NAME  LAST_NAME  MGR  HIRE_DATE  JOB_ID  SALARY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1325" y="7653773"/>
            <a:ext cx="1025525" cy="11563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6985">
              <a:lnSpc>
                <a:spcPct val="95800"/>
              </a:lnSpc>
              <a:spcBef>
                <a:spcPts val="150"/>
              </a:spcBef>
            </a:pPr>
            <a:r>
              <a:rPr sz="1100" spc="-5" dirty="0">
                <a:latin typeface="Times New Roman"/>
                <a:cs typeface="Times New Roman"/>
              </a:rPr>
              <a:t>NUMBER(3)  VARCHAR2(10)  VARCHAR2(10)  NUMBER(4)  DATE  VARCHAR2(10)  NUMBER(10)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943" y="313944"/>
            <a:ext cx="7153909" cy="9439910"/>
            <a:chOff x="313943" y="313944"/>
            <a:chExt cx="7153909" cy="9439910"/>
          </a:xfrm>
        </p:grpSpPr>
        <p:sp>
          <p:nvSpPr>
            <p:cNvPr id="10" name="object 10"/>
            <p:cNvSpPr/>
            <p:nvPr/>
          </p:nvSpPr>
          <p:spPr>
            <a:xfrm>
              <a:off x="313944" y="313956"/>
              <a:ext cx="7145020" cy="9421495"/>
            </a:xfrm>
            <a:custGeom>
              <a:avLst/>
              <a:gdLst/>
              <a:ahLst/>
              <a:cxnLst/>
              <a:rect l="l" t="t" r="r" b="b"/>
              <a:pathLst>
                <a:path w="7145020" h="9421495">
                  <a:moveTo>
                    <a:pt x="9131" y="0"/>
                  </a:moveTo>
                  <a:lnTo>
                    <a:pt x="3035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9421355"/>
                  </a:lnTo>
                  <a:lnTo>
                    <a:pt x="3035" y="9421355"/>
                  </a:lnTo>
                  <a:lnTo>
                    <a:pt x="3035" y="3035"/>
                  </a:lnTo>
                  <a:lnTo>
                    <a:pt x="9131" y="3035"/>
                  </a:lnTo>
                  <a:lnTo>
                    <a:pt x="9131" y="0"/>
                  </a:lnTo>
                  <a:close/>
                </a:path>
                <a:path w="7145020" h="9421495">
                  <a:moveTo>
                    <a:pt x="7135368" y="6096"/>
                  </a:moveTo>
                  <a:lnTo>
                    <a:pt x="9144" y="6096"/>
                  </a:lnTo>
                  <a:lnTo>
                    <a:pt x="6096" y="6096"/>
                  </a:lnTo>
                  <a:lnTo>
                    <a:pt x="6096" y="9421355"/>
                  </a:lnTo>
                  <a:lnTo>
                    <a:pt x="9144" y="9421355"/>
                  </a:lnTo>
                  <a:lnTo>
                    <a:pt x="9144" y="9131"/>
                  </a:lnTo>
                  <a:lnTo>
                    <a:pt x="7135368" y="9131"/>
                  </a:lnTo>
                  <a:lnTo>
                    <a:pt x="7135368" y="6096"/>
                  </a:lnTo>
                  <a:close/>
                </a:path>
                <a:path w="7145020" h="9421495">
                  <a:moveTo>
                    <a:pt x="7144499" y="0"/>
                  </a:moveTo>
                  <a:lnTo>
                    <a:pt x="7135368" y="0"/>
                  </a:lnTo>
                  <a:lnTo>
                    <a:pt x="9144" y="0"/>
                  </a:lnTo>
                  <a:lnTo>
                    <a:pt x="9144" y="3035"/>
                  </a:lnTo>
                  <a:lnTo>
                    <a:pt x="7135368" y="3035"/>
                  </a:lnTo>
                  <a:lnTo>
                    <a:pt x="7144499" y="303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58455" y="323088"/>
              <a:ext cx="9525" cy="9412605"/>
            </a:xfrm>
            <a:custGeom>
              <a:avLst/>
              <a:gdLst/>
              <a:ahLst/>
              <a:cxnLst/>
              <a:rect l="l" t="t" r="r" b="b"/>
              <a:pathLst>
                <a:path w="9525" h="9412605">
                  <a:moveTo>
                    <a:pt x="9144" y="0"/>
                  </a:moveTo>
                  <a:lnTo>
                    <a:pt x="0" y="0"/>
                  </a:lnTo>
                  <a:lnTo>
                    <a:pt x="0" y="9412224"/>
                  </a:lnTo>
                  <a:lnTo>
                    <a:pt x="9144" y="94122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944" y="313956"/>
              <a:ext cx="7145020" cy="9431020"/>
            </a:xfrm>
            <a:custGeom>
              <a:avLst/>
              <a:gdLst/>
              <a:ahLst/>
              <a:cxnLst/>
              <a:rect l="l" t="t" r="r" b="b"/>
              <a:pathLst>
                <a:path w="7145020" h="9431020">
                  <a:moveTo>
                    <a:pt x="9131" y="9427451"/>
                  </a:moveTo>
                  <a:lnTo>
                    <a:pt x="3035" y="9427451"/>
                  </a:lnTo>
                  <a:lnTo>
                    <a:pt x="3035" y="9421368"/>
                  </a:lnTo>
                  <a:lnTo>
                    <a:pt x="0" y="9421368"/>
                  </a:lnTo>
                  <a:lnTo>
                    <a:pt x="0" y="9427451"/>
                  </a:lnTo>
                  <a:lnTo>
                    <a:pt x="0" y="9430499"/>
                  </a:lnTo>
                  <a:lnTo>
                    <a:pt x="3035" y="9430499"/>
                  </a:lnTo>
                  <a:lnTo>
                    <a:pt x="9131" y="9430499"/>
                  </a:lnTo>
                  <a:lnTo>
                    <a:pt x="9131" y="9427451"/>
                  </a:lnTo>
                  <a:close/>
                </a:path>
                <a:path w="7145020" h="9431020">
                  <a:moveTo>
                    <a:pt x="9144" y="9421368"/>
                  </a:moveTo>
                  <a:lnTo>
                    <a:pt x="6096" y="9421368"/>
                  </a:lnTo>
                  <a:lnTo>
                    <a:pt x="6096" y="9424403"/>
                  </a:lnTo>
                  <a:lnTo>
                    <a:pt x="9144" y="9424403"/>
                  </a:lnTo>
                  <a:lnTo>
                    <a:pt x="9144" y="9421368"/>
                  </a:lnTo>
                  <a:close/>
                </a:path>
                <a:path w="7145020" h="9431020">
                  <a:moveTo>
                    <a:pt x="7138403" y="6096"/>
                  </a:moveTo>
                  <a:lnTo>
                    <a:pt x="7135368" y="6096"/>
                  </a:lnTo>
                  <a:lnTo>
                    <a:pt x="7135368" y="9421355"/>
                  </a:lnTo>
                  <a:lnTo>
                    <a:pt x="7138403" y="9421355"/>
                  </a:lnTo>
                  <a:lnTo>
                    <a:pt x="7138403" y="6096"/>
                  </a:lnTo>
                  <a:close/>
                </a:path>
                <a:path w="7145020" h="9431020">
                  <a:moveTo>
                    <a:pt x="7144499" y="0"/>
                  </a:moveTo>
                  <a:lnTo>
                    <a:pt x="7141464" y="0"/>
                  </a:lnTo>
                  <a:lnTo>
                    <a:pt x="7141464" y="9421355"/>
                  </a:lnTo>
                  <a:lnTo>
                    <a:pt x="7144499" y="942135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087" y="9744456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126224" y="9144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3088" y="9735324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6083"/>
                  </a:moveTo>
                  <a:lnTo>
                    <a:pt x="0" y="6083"/>
                  </a:lnTo>
                  <a:lnTo>
                    <a:pt x="0" y="9131"/>
                  </a:lnTo>
                  <a:lnTo>
                    <a:pt x="7126224" y="9131"/>
                  </a:lnTo>
                  <a:lnTo>
                    <a:pt x="7126224" y="6083"/>
                  </a:lnTo>
                  <a:close/>
                </a:path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7126224" y="3035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49312" y="973531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914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49312" y="97353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3035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035" y="3035"/>
                  </a:lnTo>
                  <a:lnTo>
                    <a:pt x="3035" y="0"/>
                  </a:lnTo>
                  <a:close/>
                </a:path>
                <a:path w="9525" h="9525">
                  <a:moveTo>
                    <a:pt x="9131" y="0"/>
                  </a:moveTo>
                  <a:lnTo>
                    <a:pt x="6096" y="0"/>
                  </a:lnTo>
                  <a:lnTo>
                    <a:pt x="6096" y="6083"/>
                  </a:lnTo>
                  <a:lnTo>
                    <a:pt x="0" y="6083"/>
                  </a:lnTo>
                  <a:lnTo>
                    <a:pt x="0" y="9131"/>
                  </a:lnTo>
                  <a:lnTo>
                    <a:pt x="6096" y="9131"/>
                  </a:lnTo>
                  <a:lnTo>
                    <a:pt x="9131" y="9131"/>
                  </a:lnTo>
                  <a:lnTo>
                    <a:pt x="9131" y="6083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4593"/>
            <a:ext cx="2634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adea"/>
                <a:cs typeface="Caladea"/>
              </a:rPr>
              <a:t>Database Systems Lab</a:t>
            </a:r>
            <a:r>
              <a:rPr sz="1600" spc="-60" dirty="0">
                <a:latin typeface="Caladea"/>
                <a:cs typeface="Caladea"/>
              </a:rPr>
              <a:t> </a:t>
            </a:r>
            <a:r>
              <a:rPr sz="1600" spc="-5" dirty="0">
                <a:latin typeface="Caladea"/>
                <a:cs typeface="Caladea"/>
              </a:rPr>
              <a:t>Manual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744486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700" y="18275"/>
                </a:moveTo>
                <a:lnTo>
                  <a:pt x="0" y="18275"/>
                </a:lnTo>
                <a:lnTo>
                  <a:pt x="0" y="56375"/>
                </a:lnTo>
                <a:lnTo>
                  <a:pt x="5981700" y="56375"/>
                </a:lnTo>
                <a:lnTo>
                  <a:pt x="5981700" y="18275"/>
                </a:lnTo>
                <a:close/>
              </a:path>
              <a:path w="5981700" h="56515">
                <a:moveTo>
                  <a:pt x="5981700" y="0"/>
                </a:moveTo>
                <a:lnTo>
                  <a:pt x="0" y="0"/>
                </a:lnTo>
                <a:lnTo>
                  <a:pt x="0" y="9131"/>
                </a:lnTo>
                <a:lnTo>
                  <a:pt x="5981700" y="9131"/>
                </a:lnTo>
                <a:lnTo>
                  <a:pt x="5981700" y="0"/>
                </a:lnTo>
                <a:close/>
              </a:path>
            </a:pathLst>
          </a:custGeom>
          <a:solidFill>
            <a:srgbClr val="62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6756" y="1227819"/>
            <a:ext cx="840740" cy="3536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1100" spc="-5" dirty="0">
                <a:latin typeface="Times New Roman"/>
                <a:cs typeface="Times New Roman"/>
              </a:rPr>
              <a:t>COMMISION  DEPTNO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807" y="1227819"/>
            <a:ext cx="786765" cy="3536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>
              <a:lnSpc>
                <a:spcPts val="1270"/>
              </a:lnSpc>
              <a:spcBef>
                <a:spcPts val="180"/>
              </a:spcBef>
            </a:pPr>
            <a:r>
              <a:rPr sz="1100" spc="-5" dirty="0">
                <a:latin typeface="Times New Roman"/>
                <a:cs typeface="Times New Roman"/>
              </a:rPr>
              <a:t>NUMBER(8)  NUMBER(2)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353288"/>
            <a:ext cx="10185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Times New Roman"/>
                <a:cs typeface="Times New Roman"/>
              </a:rPr>
              <a:t>DEPARTMENT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673331"/>
            <a:ext cx="35941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Name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9190" y="2673331"/>
            <a:ext cx="3130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5" dirty="0">
                <a:latin typeface="Times New Roman"/>
                <a:cs typeface="Times New Roman"/>
              </a:rPr>
              <a:t>pe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954882"/>
            <a:ext cx="697865" cy="0"/>
          </a:xfrm>
          <a:custGeom>
            <a:avLst/>
            <a:gdLst/>
            <a:ahLst/>
            <a:cxnLst/>
            <a:rect l="l" t="t" r="r" b="b"/>
            <a:pathLst>
              <a:path w="697865">
                <a:moveTo>
                  <a:pt x="0" y="0"/>
                </a:moveTo>
                <a:lnTo>
                  <a:pt x="697578" y="0"/>
                </a:lnTo>
              </a:path>
            </a:pathLst>
          </a:custGeom>
          <a:ln w="1031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1465" y="2954882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589" y="0"/>
                </a:lnTo>
              </a:path>
            </a:pathLst>
          </a:custGeom>
          <a:ln w="1031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1700" y="2994892"/>
            <a:ext cx="576580" cy="5137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5700"/>
              </a:lnSpc>
              <a:spcBef>
                <a:spcPts val="155"/>
              </a:spcBef>
            </a:pPr>
            <a:r>
              <a:rPr sz="1100" spc="-5" dirty="0">
                <a:latin typeface="Times New Roman"/>
                <a:cs typeface="Times New Roman"/>
              </a:rPr>
              <a:t>DEPTNO  DNAME  LOC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3202" y="2994892"/>
            <a:ext cx="1033144" cy="5137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0320">
              <a:lnSpc>
                <a:spcPct val="95700"/>
              </a:lnSpc>
              <a:spcBef>
                <a:spcPts val="155"/>
              </a:spcBef>
            </a:pPr>
            <a:r>
              <a:rPr sz="1100" spc="-5" dirty="0">
                <a:latin typeface="Times New Roman"/>
                <a:cs typeface="Times New Roman"/>
              </a:rPr>
              <a:t>NUMBER(2)  VARCHAR2(14)  VARCHAR2(13)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3638018"/>
            <a:ext cx="5060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Times New Roman"/>
                <a:cs typeface="Times New Roman"/>
              </a:rPr>
              <a:t>BONUS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3958813"/>
            <a:ext cx="35941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Name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9303" y="3958813"/>
            <a:ext cx="312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ype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424036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19">
                <a:moveTo>
                  <a:pt x="0" y="0"/>
                </a:moveTo>
                <a:lnTo>
                  <a:pt x="743860" y="0"/>
                </a:lnTo>
              </a:path>
            </a:pathLst>
          </a:custGeom>
          <a:ln w="1031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8501" y="424036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567" y="0"/>
                </a:lnTo>
              </a:path>
            </a:pathLst>
          </a:custGeom>
          <a:ln w="1031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1700" y="4279609"/>
            <a:ext cx="521970" cy="6756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1100" spc="-5" dirty="0">
                <a:latin typeface="Times New Roman"/>
                <a:cs typeface="Times New Roman"/>
              </a:rPr>
              <a:t>ENAME  JOB  SAL  COMM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8841" y="4279609"/>
            <a:ext cx="1017269" cy="6756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270"/>
              </a:lnSpc>
              <a:spcBef>
                <a:spcPts val="180"/>
              </a:spcBef>
            </a:pPr>
            <a:r>
              <a:rPr sz="1100" spc="-5" dirty="0">
                <a:latin typeface="Times New Roman"/>
                <a:cs typeface="Times New Roman"/>
              </a:rPr>
              <a:t>VARCHAR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spc="-5" dirty="0">
                <a:latin typeface="Times New Roman"/>
                <a:cs typeface="Times New Roman"/>
              </a:rPr>
              <a:t>(10)  VARCHAR2(9)  NUMBER(10,2)  NUMBER(10)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0" y="5083515"/>
            <a:ext cx="8013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Times New Roman"/>
                <a:cs typeface="Times New Roman"/>
              </a:rPr>
              <a:t>JOBGRADE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5404310"/>
            <a:ext cx="35941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Name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88337" y="5404310"/>
            <a:ext cx="3130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Type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5685863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4">
                <a:moveTo>
                  <a:pt x="0" y="0"/>
                </a:moveTo>
                <a:lnTo>
                  <a:pt x="791258" y="0"/>
                </a:lnTo>
              </a:path>
            </a:pathLst>
          </a:custGeom>
          <a:ln w="1031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86182" y="5685863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4">
                <a:moveTo>
                  <a:pt x="0" y="0"/>
                </a:moveTo>
                <a:lnTo>
                  <a:pt x="975829" y="0"/>
                </a:lnTo>
              </a:path>
            </a:pathLst>
          </a:custGeom>
          <a:ln w="1031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01700" y="5725873"/>
            <a:ext cx="506730" cy="67437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5800"/>
              </a:lnSpc>
              <a:spcBef>
                <a:spcPts val="150"/>
              </a:spcBef>
            </a:pPr>
            <a:r>
              <a:rPr sz="1100" spc="-5" dirty="0">
                <a:latin typeface="Times New Roman"/>
                <a:cs typeface="Times New Roman"/>
              </a:rPr>
              <a:t>JOB_ID  GRADE  LOSAL  HISAL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62112" y="5725873"/>
            <a:ext cx="1010919" cy="67437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3020" marR="5080" indent="-20955">
              <a:lnSpc>
                <a:spcPct val="95800"/>
              </a:lnSpc>
              <a:spcBef>
                <a:spcPts val="150"/>
              </a:spcBef>
            </a:pPr>
            <a:r>
              <a:rPr sz="1100" spc="-5" dirty="0">
                <a:latin typeface="Times New Roman"/>
                <a:cs typeface="Times New Roman"/>
              </a:rPr>
              <a:t>VARCHAR2(10)  NUMBER  NUMBER  NUMBER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1700" y="6631940"/>
            <a:ext cx="18408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Times New Roman"/>
                <a:cs typeface="Times New Roman"/>
              </a:rPr>
              <a:t>DATA TYPES IN</a:t>
            </a:r>
            <a:r>
              <a:rPr sz="1200" b="1" i="1" spc="-6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ORACLE: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42772" y="6982968"/>
          <a:ext cx="6081395" cy="195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780"/>
                <a:gridCol w="4412615"/>
              </a:tblGrid>
              <a:tr h="2430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07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VARCHAR2(size)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Variable-length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character 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CHAR(size)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Fixed-length character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07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NUMBER(p,s)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Variable-length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numeric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0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Date and time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0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LONG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Variable-length character data up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 2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gigabytes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79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Character data up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 4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gigabytes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07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RAW and LONG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Raw binary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313943" y="313944"/>
            <a:ext cx="7153909" cy="9439910"/>
            <a:chOff x="313943" y="313944"/>
            <a:chExt cx="7153909" cy="9439910"/>
          </a:xfrm>
        </p:grpSpPr>
        <p:sp>
          <p:nvSpPr>
            <p:cNvPr id="30" name="object 30"/>
            <p:cNvSpPr/>
            <p:nvPr/>
          </p:nvSpPr>
          <p:spPr>
            <a:xfrm>
              <a:off x="313944" y="313956"/>
              <a:ext cx="7145020" cy="9421495"/>
            </a:xfrm>
            <a:custGeom>
              <a:avLst/>
              <a:gdLst/>
              <a:ahLst/>
              <a:cxnLst/>
              <a:rect l="l" t="t" r="r" b="b"/>
              <a:pathLst>
                <a:path w="7145020" h="9421495">
                  <a:moveTo>
                    <a:pt x="9131" y="0"/>
                  </a:moveTo>
                  <a:lnTo>
                    <a:pt x="3035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9421355"/>
                  </a:lnTo>
                  <a:lnTo>
                    <a:pt x="3035" y="9421355"/>
                  </a:lnTo>
                  <a:lnTo>
                    <a:pt x="3035" y="3035"/>
                  </a:lnTo>
                  <a:lnTo>
                    <a:pt x="9131" y="3035"/>
                  </a:lnTo>
                  <a:lnTo>
                    <a:pt x="9131" y="0"/>
                  </a:lnTo>
                  <a:close/>
                </a:path>
                <a:path w="7145020" h="9421495">
                  <a:moveTo>
                    <a:pt x="7135368" y="6096"/>
                  </a:moveTo>
                  <a:lnTo>
                    <a:pt x="9144" y="6096"/>
                  </a:lnTo>
                  <a:lnTo>
                    <a:pt x="6096" y="6096"/>
                  </a:lnTo>
                  <a:lnTo>
                    <a:pt x="6096" y="9421355"/>
                  </a:lnTo>
                  <a:lnTo>
                    <a:pt x="9144" y="9421355"/>
                  </a:lnTo>
                  <a:lnTo>
                    <a:pt x="9144" y="9131"/>
                  </a:lnTo>
                  <a:lnTo>
                    <a:pt x="7135368" y="9131"/>
                  </a:lnTo>
                  <a:lnTo>
                    <a:pt x="7135368" y="6096"/>
                  </a:lnTo>
                  <a:close/>
                </a:path>
                <a:path w="7145020" h="9421495">
                  <a:moveTo>
                    <a:pt x="7144499" y="0"/>
                  </a:moveTo>
                  <a:lnTo>
                    <a:pt x="7135368" y="0"/>
                  </a:lnTo>
                  <a:lnTo>
                    <a:pt x="9144" y="0"/>
                  </a:lnTo>
                  <a:lnTo>
                    <a:pt x="9144" y="3035"/>
                  </a:lnTo>
                  <a:lnTo>
                    <a:pt x="7135368" y="3035"/>
                  </a:lnTo>
                  <a:lnTo>
                    <a:pt x="7144499" y="303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58455" y="323088"/>
              <a:ext cx="9525" cy="9412605"/>
            </a:xfrm>
            <a:custGeom>
              <a:avLst/>
              <a:gdLst/>
              <a:ahLst/>
              <a:cxnLst/>
              <a:rect l="l" t="t" r="r" b="b"/>
              <a:pathLst>
                <a:path w="9525" h="9412605">
                  <a:moveTo>
                    <a:pt x="9144" y="0"/>
                  </a:moveTo>
                  <a:lnTo>
                    <a:pt x="0" y="0"/>
                  </a:lnTo>
                  <a:lnTo>
                    <a:pt x="0" y="9412224"/>
                  </a:lnTo>
                  <a:lnTo>
                    <a:pt x="9144" y="94122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944" y="313956"/>
              <a:ext cx="7145020" cy="9431020"/>
            </a:xfrm>
            <a:custGeom>
              <a:avLst/>
              <a:gdLst/>
              <a:ahLst/>
              <a:cxnLst/>
              <a:rect l="l" t="t" r="r" b="b"/>
              <a:pathLst>
                <a:path w="7145020" h="9431020">
                  <a:moveTo>
                    <a:pt x="9131" y="9427451"/>
                  </a:moveTo>
                  <a:lnTo>
                    <a:pt x="3035" y="9427451"/>
                  </a:lnTo>
                  <a:lnTo>
                    <a:pt x="3035" y="9421368"/>
                  </a:lnTo>
                  <a:lnTo>
                    <a:pt x="0" y="9421368"/>
                  </a:lnTo>
                  <a:lnTo>
                    <a:pt x="0" y="9427451"/>
                  </a:lnTo>
                  <a:lnTo>
                    <a:pt x="0" y="9430499"/>
                  </a:lnTo>
                  <a:lnTo>
                    <a:pt x="3035" y="9430499"/>
                  </a:lnTo>
                  <a:lnTo>
                    <a:pt x="9131" y="9430499"/>
                  </a:lnTo>
                  <a:lnTo>
                    <a:pt x="9131" y="9427451"/>
                  </a:lnTo>
                  <a:close/>
                </a:path>
                <a:path w="7145020" h="9431020">
                  <a:moveTo>
                    <a:pt x="9144" y="9421368"/>
                  </a:moveTo>
                  <a:lnTo>
                    <a:pt x="6096" y="9421368"/>
                  </a:lnTo>
                  <a:lnTo>
                    <a:pt x="6096" y="9424403"/>
                  </a:lnTo>
                  <a:lnTo>
                    <a:pt x="9144" y="9424403"/>
                  </a:lnTo>
                  <a:lnTo>
                    <a:pt x="9144" y="9421368"/>
                  </a:lnTo>
                  <a:close/>
                </a:path>
                <a:path w="7145020" h="9431020">
                  <a:moveTo>
                    <a:pt x="7138403" y="6096"/>
                  </a:moveTo>
                  <a:lnTo>
                    <a:pt x="7135368" y="6096"/>
                  </a:lnTo>
                  <a:lnTo>
                    <a:pt x="7135368" y="9421355"/>
                  </a:lnTo>
                  <a:lnTo>
                    <a:pt x="7138403" y="9421355"/>
                  </a:lnTo>
                  <a:lnTo>
                    <a:pt x="7138403" y="6096"/>
                  </a:lnTo>
                  <a:close/>
                </a:path>
                <a:path w="7145020" h="9431020">
                  <a:moveTo>
                    <a:pt x="7144499" y="0"/>
                  </a:moveTo>
                  <a:lnTo>
                    <a:pt x="7141464" y="0"/>
                  </a:lnTo>
                  <a:lnTo>
                    <a:pt x="7141464" y="9421355"/>
                  </a:lnTo>
                  <a:lnTo>
                    <a:pt x="7144499" y="942135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3087" y="9744456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126224" y="9144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3088" y="9735324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6083"/>
                  </a:moveTo>
                  <a:lnTo>
                    <a:pt x="0" y="6083"/>
                  </a:lnTo>
                  <a:lnTo>
                    <a:pt x="0" y="9131"/>
                  </a:lnTo>
                  <a:lnTo>
                    <a:pt x="7126224" y="9131"/>
                  </a:lnTo>
                  <a:lnTo>
                    <a:pt x="7126224" y="6083"/>
                  </a:lnTo>
                  <a:close/>
                </a:path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7126224" y="3035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49312" y="973531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914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9312" y="97353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3035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035" y="3035"/>
                  </a:lnTo>
                  <a:lnTo>
                    <a:pt x="3035" y="0"/>
                  </a:lnTo>
                  <a:close/>
                </a:path>
                <a:path w="9525" h="9525">
                  <a:moveTo>
                    <a:pt x="9131" y="0"/>
                  </a:moveTo>
                  <a:lnTo>
                    <a:pt x="6096" y="0"/>
                  </a:lnTo>
                  <a:lnTo>
                    <a:pt x="6096" y="6083"/>
                  </a:lnTo>
                  <a:lnTo>
                    <a:pt x="0" y="6083"/>
                  </a:lnTo>
                  <a:lnTo>
                    <a:pt x="0" y="9131"/>
                  </a:lnTo>
                  <a:lnTo>
                    <a:pt x="6096" y="9131"/>
                  </a:lnTo>
                  <a:lnTo>
                    <a:pt x="9131" y="9131"/>
                  </a:lnTo>
                  <a:lnTo>
                    <a:pt x="9131" y="6083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4593"/>
            <a:ext cx="2634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adea"/>
                <a:cs typeface="Caladea"/>
              </a:rPr>
              <a:t>Database Systems Lab</a:t>
            </a:r>
            <a:r>
              <a:rPr sz="1600" spc="-60" dirty="0">
                <a:latin typeface="Caladea"/>
                <a:cs typeface="Caladea"/>
              </a:rPr>
              <a:t> </a:t>
            </a:r>
            <a:r>
              <a:rPr sz="1600" spc="-5" dirty="0">
                <a:latin typeface="Caladea"/>
                <a:cs typeface="Caladea"/>
              </a:rPr>
              <a:t>Manual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744486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700" y="18275"/>
                </a:moveTo>
                <a:lnTo>
                  <a:pt x="0" y="18275"/>
                </a:lnTo>
                <a:lnTo>
                  <a:pt x="0" y="56375"/>
                </a:lnTo>
                <a:lnTo>
                  <a:pt x="5981700" y="56375"/>
                </a:lnTo>
                <a:lnTo>
                  <a:pt x="5981700" y="18275"/>
                </a:lnTo>
                <a:close/>
              </a:path>
              <a:path w="5981700" h="56515">
                <a:moveTo>
                  <a:pt x="5981700" y="0"/>
                </a:moveTo>
                <a:lnTo>
                  <a:pt x="0" y="0"/>
                </a:lnTo>
                <a:lnTo>
                  <a:pt x="0" y="9131"/>
                </a:lnTo>
                <a:lnTo>
                  <a:pt x="5981700" y="9131"/>
                </a:lnTo>
                <a:lnTo>
                  <a:pt x="5981700" y="0"/>
                </a:lnTo>
                <a:close/>
              </a:path>
            </a:pathLst>
          </a:custGeom>
          <a:solidFill>
            <a:srgbClr val="62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2772" y="1251204"/>
          <a:ext cx="6081395" cy="100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780"/>
                <a:gridCol w="4412615"/>
              </a:tblGrid>
              <a:tr h="25679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BLOB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Binary data up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 4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gigabytes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0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BFILE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Binary data stored in an external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file; up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 4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gigabytes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ROWID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95250">
                        <a:lnSpc>
                          <a:spcPts val="138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64 base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number system representing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unique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row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table</a:t>
                      </a: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1700" y="2893568"/>
            <a:ext cx="5908675" cy="585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Times New Roman"/>
                <a:cs typeface="Times New Roman"/>
              </a:rPr>
              <a:t>ORACLE </a:t>
            </a:r>
            <a:r>
              <a:rPr sz="1200" b="1" i="1" dirty="0">
                <a:latin typeface="Times New Roman"/>
                <a:cs typeface="Times New Roman"/>
              </a:rPr>
              <a:t>9I </a:t>
            </a:r>
            <a:r>
              <a:rPr sz="1200" b="1" i="1" spc="-5" dirty="0">
                <a:latin typeface="Times New Roman"/>
                <a:cs typeface="Times New Roman"/>
              </a:rPr>
              <a:t>TABLE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STRUCTURES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12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Table can be created at 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need to specify the size of table, the </a:t>
            </a:r>
            <a:r>
              <a:rPr sz="1200" spc="-5" dirty="0">
                <a:latin typeface="Times New Roman"/>
                <a:cs typeface="Times New Roman"/>
              </a:rPr>
              <a:t>size is ultimately </a:t>
            </a:r>
            <a:r>
              <a:rPr sz="1200" dirty="0">
                <a:latin typeface="Times New Roman"/>
                <a:cs typeface="Times New Roman"/>
              </a:rPr>
              <a:t>defined by the amount of space  allocated to the database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whole.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Tables can have up to 1000</a:t>
            </a:r>
            <a:r>
              <a:rPr sz="1200" spc="-5" dirty="0">
                <a:latin typeface="Times New Roman"/>
                <a:cs typeface="Times New Roman"/>
              </a:rPr>
              <a:t> columns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NAMING RULES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latin typeface="Times New Roman"/>
                <a:cs typeface="Times New Roman"/>
              </a:rPr>
              <a:t>Table </a:t>
            </a:r>
            <a:r>
              <a:rPr sz="1200" spc="-5" dirty="0">
                <a:latin typeface="Times New Roman"/>
                <a:cs typeface="Times New Roman"/>
              </a:rPr>
              <a:t>names </a:t>
            </a:r>
            <a:r>
              <a:rPr sz="1200" dirty="0">
                <a:latin typeface="Times New Roman"/>
                <a:cs typeface="Times New Roman"/>
              </a:rPr>
              <a:t>and Column </a:t>
            </a:r>
            <a:r>
              <a:rPr sz="1200" spc="-5" dirty="0">
                <a:latin typeface="Times New Roman"/>
                <a:cs typeface="Times New Roman"/>
              </a:rPr>
              <a:t>names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begin with 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letter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1-30 characters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contain only A-Z,a-z,0-9,_,$,#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not duplicate the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of another object owned by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not be a reserved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Definition Language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(DDL)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dirty="0">
                <a:latin typeface="Times New Roman"/>
                <a:cs typeface="Times New Roman"/>
              </a:rPr>
              <a:t>The following are </a:t>
            </a:r>
            <a:r>
              <a:rPr sz="1200" spc="-5" dirty="0">
                <a:latin typeface="Times New Roman"/>
                <a:cs typeface="Times New Roman"/>
              </a:rPr>
              <a:t>the DDL</a:t>
            </a:r>
            <a:r>
              <a:rPr sz="1200" dirty="0">
                <a:latin typeface="Times New Roman"/>
                <a:cs typeface="Times New Roman"/>
              </a:rPr>
              <a:t> Commands: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200" b="1" dirty="0">
                <a:latin typeface="Times New Roman"/>
                <a:cs typeface="Times New Roman"/>
              </a:rPr>
              <a:t>1. Create 2. Alter 3. </a:t>
            </a:r>
            <a:r>
              <a:rPr sz="1200" b="1" spc="-5" dirty="0">
                <a:latin typeface="Times New Roman"/>
                <a:cs typeface="Times New Roman"/>
              </a:rPr>
              <a:t>Drop </a:t>
            </a:r>
            <a:r>
              <a:rPr sz="1200" b="1" dirty="0">
                <a:latin typeface="Times New Roman"/>
                <a:cs typeface="Times New Roman"/>
              </a:rPr>
              <a:t>4. Truncate 5. Rename</a:t>
            </a:r>
            <a:endParaRPr sz="1200">
              <a:latin typeface="Times New Roman"/>
              <a:cs typeface="Times New Roman"/>
            </a:endParaRPr>
          </a:p>
          <a:p>
            <a:pPr marL="12700" marR="4534535">
              <a:lnSpc>
                <a:spcPct val="143700"/>
              </a:lnSpc>
              <a:spcBef>
                <a:spcPts val="509"/>
              </a:spcBef>
            </a:pPr>
            <a:r>
              <a:rPr sz="1200" b="1" spc="-5" dirty="0">
                <a:latin typeface="Times New Roman"/>
                <a:cs typeface="Times New Roman"/>
              </a:rPr>
              <a:t>1. a. Creating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table  </a:t>
            </a:r>
            <a:r>
              <a:rPr sz="1200" b="1" dirty="0">
                <a:latin typeface="Times New Roman"/>
                <a:cs typeface="Times New Roman"/>
              </a:rPr>
              <a:t>Syntax: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b="1" dirty="0">
                <a:latin typeface="Times New Roman"/>
                <a:cs typeface="Times New Roman"/>
              </a:rPr>
              <a:t>Create table &lt;Table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Name&gt;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b="1" dirty="0">
                <a:latin typeface="Times New Roman"/>
                <a:cs typeface="Times New Roman"/>
              </a:rPr>
              <a:t>( &lt;Field1&gt; &lt;Data Type&gt; </a:t>
            </a:r>
            <a:r>
              <a:rPr sz="1200" b="1" spc="-5" dirty="0">
                <a:latin typeface="Times New Roman"/>
                <a:cs typeface="Times New Roman"/>
              </a:rPr>
              <a:t>&lt;(width) &lt;constraints&gt;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630"/>
              </a:spcBef>
            </a:pPr>
            <a:r>
              <a:rPr sz="1200" b="1" dirty="0">
                <a:latin typeface="Times New Roman"/>
                <a:cs typeface="Times New Roman"/>
              </a:rPr>
              <a:t>&lt;Field2&gt; &lt;Data Type&gt; </a:t>
            </a:r>
            <a:r>
              <a:rPr sz="1200" b="1" spc="-5" dirty="0">
                <a:latin typeface="Times New Roman"/>
                <a:cs typeface="Times New Roman"/>
              </a:rPr>
              <a:t>&lt;(width)&gt;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&lt;constraints&gt;,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latin typeface="Times New Roman"/>
                <a:cs typeface="Times New Roman"/>
              </a:rPr>
              <a:t>..................................);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3943" y="313944"/>
            <a:ext cx="7153909" cy="9439910"/>
            <a:chOff x="313943" y="313944"/>
            <a:chExt cx="7153909" cy="9439910"/>
          </a:xfrm>
        </p:grpSpPr>
        <p:sp>
          <p:nvSpPr>
            <p:cNvPr id="7" name="object 7"/>
            <p:cNvSpPr/>
            <p:nvPr/>
          </p:nvSpPr>
          <p:spPr>
            <a:xfrm>
              <a:off x="313944" y="313956"/>
              <a:ext cx="7145020" cy="9421495"/>
            </a:xfrm>
            <a:custGeom>
              <a:avLst/>
              <a:gdLst/>
              <a:ahLst/>
              <a:cxnLst/>
              <a:rect l="l" t="t" r="r" b="b"/>
              <a:pathLst>
                <a:path w="7145020" h="9421495">
                  <a:moveTo>
                    <a:pt x="9131" y="0"/>
                  </a:moveTo>
                  <a:lnTo>
                    <a:pt x="3035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9421355"/>
                  </a:lnTo>
                  <a:lnTo>
                    <a:pt x="3035" y="9421355"/>
                  </a:lnTo>
                  <a:lnTo>
                    <a:pt x="3035" y="3035"/>
                  </a:lnTo>
                  <a:lnTo>
                    <a:pt x="9131" y="3035"/>
                  </a:lnTo>
                  <a:lnTo>
                    <a:pt x="9131" y="0"/>
                  </a:lnTo>
                  <a:close/>
                </a:path>
                <a:path w="7145020" h="9421495">
                  <a:moveTo>
                    <a:pt x="7135368" y="6096"/>
                  </a:moveTo>
                  <a:lnTo>
                    <a:pt x="9144" y="6096"/>
                  </a:lnTo>
                  <a:lnTo>
                    <a:pt x="6096" y="6096"/>
                  </a:lnTo>
                  <a:lnTo>
                    <a:pt x="6096" y="9421355"/>
                  </a:lnTo>
                  <a:lnTo>
                    <a:pt x="9144" y="9421355"/>
                  </a:lnTo>
                  <a:lnTo>
                    <a:pt x="9144" y="9131"/>
                  </a:lnTo>
                  <a:lnTo>
                    <a:pt x="7135368" y="9131"/>
                  </a:lnTo>
                  <a:lnTo>
                    <a:pt x="7135368" y="6096"/>
                  </a:lnTo>
                  <a:close/>
                </a:path>
                <a:path w="7145020" h="9421495">
                  <a:moveTo>
                    <a:pt x="7144499" y="0"/>
                  </a:moveTo>
                  <a:lnTo>
                    <a:pt x="7135368" y="0"/>
                  </a:lnTo>
                  <a:lnTo>
                    <a:pt x="9144" y="0"/>
                  </a:lnTo>
                  <a:lnTo>
                    <a:pt x="9144" y="3035"/>
                  </a:lnTo>
                  <a:lnTo>
                    <a:pt x="7135368" y="3035"/>
                  </a:lnTo>
                  <a:lnTo>
                    <a:pt x="7144499" y="303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8455" y="323088"/>
              <a:ext cx="9525" cy="9412605"/>
            </a:xfrm>
            <a:custGeom>
              <a:avLst/>
              <a:gdLst/>
              <a:ahLst/>
              <a:cxnLst/>
              <a:rect l="l" t="t" r="r" b="b"/>
              <a:pathLst>
                <a:path w="9525" h="9412605">
                  <a:moveTo>
                    <a:pt x="9144" y="0"/>
                  </a:moveTo>
                  <a:lnTo>
                    <a:pt x="0" y="0"/>
                  </a:lnTo>
                  <a:lnTo>
                    <a:pt x="0" y="9412224"/>
                  </a:lnTo>
                  <a:lnTo>
                    <a:pt x="9144" y="94122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944" y="313956"/>
              <a:ext cx="7145020" cy="9431020"/>
            </a:xfrm>
            <a:custGeom>
              <a:avLst/>
              <a:gdLst/>
              <a:ahLst/>
              <a:cxnLst/>
              <a:rect l="l" t="t" r="r" b="b"/>
              <a:pathLst>
                <a:path w="7145020" h="9431020">
                  <a:moveTo>
                    <a:pt x="9131" y="9427451"/>
                  </a:moveTo>
                  <a:lnTo>
                    <a:pt x="3035" y="9427451"/>
                  </a:lnTo>
                  <a:lnTo>
                    <a:pt x="3035" y="9421368"/>
                  </a:lnTo>
                  <a:lnTo>
                    <a:pt x="0" y="9421368"/>
                  </a:lnTo>
                  <a:lnTo>
                    <a:pt x="0" y="9427451"/>
                  </a:lnTo>
                  <a:lnTo>
                    <a:pt x="0" y="9430499"/>
                  </a:lnTo>
                  <a:lnTo>
                    <a:pt x="3035" y="9430499"/>
                  </a:lnTo>
                  <a:lnTo>
                    <a:pt x="9131" y="9430499"/>
                  </a:lnTo>
                  <a:lnTo>
                    <a:pt x="9131" y="9427451"/>
                  </a:lnTo>
                  <a:close/>
                </a:path>
                <a:path w="7145020" h="9431020">
                  <a:moveTo>
                    <a:pt x="9144" y="9421368"/>
                  </a:moveTo>
                  <a:lnTo>
                    <a:pt x="6096" y="9421368"/>
                  </a:lnTo>
                  <a:lnTo>
                    <a:pt x="6096" y="9424403"/>
                  </a:lnTo>
                  <a:lnTo>
                    <a:pt x="9144" y="9424403"/>
                  </a:lnTo>
                  <a:lnTo>
                    <a:pt x="9144" y="9421368"/>
                  </a:lnTo>
                  <a:close/>
                </a:path>
                <a:path w="7145020" h="9431020">
                  <a:moveTo>
                    <a:pt x="7138403" y="6096"/>
                  </a:moveTo>
                  <a:lnTo>
                    <a:pt x="7135368" y="6096"/>
                  </a:lnTo>
                  <a:lnTo>
                    <a:pt x="7135368" y="9421355"/>
                  </a:lnTo>
                  <a:lnTo>
                    <a:pt x="7138403" y="9421355"/>
                  </a:lnTo>
                  <a:lnTo>
                    <a:pt x="7138403" y="6096"/>
                  </a:lnTo>
                  <a:close/>
                </a:path>
                <a:path w="7145020" h="9431020">
                  <a:moveTo>
                    <a:pt x="7144499" y="0"/>
                  </a:moveTo>
                  <a:lnTo>
                    <a:pt x="7141464" y="0"/>
                  </a:lnTo>
                  <a:lnTo>
                    <a:pt x="7141464" y="9421355"/>
                  </a:lnTo>
                  <a:lnTo>
                    <a:pt x="7144499" y="942135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087" y="9744456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126224" y="9144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088" y="9735324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6083"/>
                  </a:moveTo>
                  <a:lnTo>
                    <a:pt x="0" y="6083"/>
                  </a:lnTo>
                  <a:lnTo>
                    <a:pt x="0" y="9131"/>
                  </a:lnTo>
                  <a:lnTo>
                    <a:pt x="7126224" y="9131"/>
                  </a:lnTo>
                  <a:lnTo>
                    <a:pt x="7126224" y="6083"/>
                  </a:lnTo>
                  <a:close/>
                </a:path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7126224" y="3035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9312" y="973531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914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9312" y="97353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3035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035" y="3035"/>
                  </a:lnTo>
                  <a:lnTo>
                    <a:pt x="3035" y="0"/>
                  </a:lnTo>
                  <a:close/>
                </a:path>
                <a:path w="9525" h="9525">
                  <a:moveTo>
                    <a:pt x="9131" y="0"/>
                  </a:moveTo>
                  <a:lnTo>
                    <a:pt x="6096" y="0"/>
                  </a:lnTo>
                  <a:lnTo>
                    <a:pt x="6096" y="6083"/>
                  </a:lnTo>
                  <a:lnTo>
                    <a:pt x="0" y="6083"/>
                  </a:lnTo>
                  <a:lnTo>
                    <a:pt x="0" y="9131"/>
                  </a:lnTo>
                  <a:lnTo>
                    <a:pt x="6096" y="9131"/>
                  </a:lnTo>
                  <a:lnTo>
                    <a:pt x="9131" y="9131"/>
                  </a:lnTo>
                  <a:lnTo>
                    <a:pt x="9131" y="6083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4593"/>
            <a:ext cx="2634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adea"/>
                <a:cs typeface="Caladea"/>
              </a:rPr>
              <a:t>Database Systems Lab</a:t>
            </a:r>
            <a:r>
              <a:rPr sz="1600" spc="-60" dirty="0">
                <a:latin typeface="Caladea"/>
                <a:cs typeface="Caladea"/>
              </a:rPr>
              <a:t> </a:t>
            </a:r>
            <a:r>
              <a:rPr sz="1600" spc="-5" dirty="0">
                <a:latin typeface="Caladea"/>
                <a:cs typeface="Caladea"/>
              </a:rPr>
              <a:t>Manual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744486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700" y="18275"/>
                </a:moveTo>
                <a:lnTo>
                  <a:pt x="0" y="18275"/>
                </a:lnTo>
                <a:lnTo>
                  <a:pt x="0" y="56375"/>
                </a:lnTo>
                <a:lnTo>
                  <a:pt x="5981700" y="56375"/>
                </a:lnTo>
                <a:lnTo>
                  <a:pt x="5981700" y="18275"/>
                </a:lnTo>
                <a:close/>
              </a:path>
              <a:path w="5981700" h="56515">
                <a:moveTo>
                  <a:pt x="5981700" y="0"/>
                </a:moveTo>
                <a:lnTo>
                  <a:pt x="0" y="0"/>
                </a:lnTo>
                <a:lnTo>
                  <a:pt x="0" y="9131"/>
                </a:lnTo>
                <a:lnTo>
                  <a:pt x="5981700" y="9131"/>
                </a:lnTo>
                <a:lnTo>
                  <a:pt x="5981700" y="0"/>
                </a:lnTo>
                <a:close/>
              </a:path>
            </a:pathLst>
          </a:custGeom>
          <a:solidFill>
            <a:srgbClr val="62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228597"/>
            <a:ext cx="3919220" cy="746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12700" marR="2157095">
              <a:lnSpc>
                <a:spcPts val="259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SQL&gt; </a:t>
            </a:r>
            <a:r>
              <a:rPr sz="1200" dirty="0">
                <a:latin typeface="Times New Roman"/>
                <a:cs typeface="Times New Roman"/>
              </a:rPr>
              <a:t>create table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employee  </a:t>
            </a:r>
            <a:r>
              <a:rPr sz="1200" dirty="0">
                <a:latin typeface="Times New Roman"/>
                <a:cs typeface="Times New Roman"/>
              </a:rPr>
              <a:t>( </a:t>
            </a:r>
            <a:r>
              <a:rPr sz="1200" spc="-5" dirty="0">
                <a:latin typeface="Times New Roman"/>
                <a:cs typeface="Times New Roman"/>
              </a:rPr>
              <a:t>employee_id number(3),  first_name </a:t>
            </a:r>
            <a:r>
              <a:rPr sz="1200" dirty="0">
                <a:latin typeface="Times New Roman"/>
                <a:cs typeface="Times New Roman"/>
              </a:rPr>
              <a:t>varchar2(10),  </a:t>
            </a:r>
            <a:r>
              <a:rPr sz="1200" spc="-5" dirty="0">
                <a:latin typeface="Times New Roman"/>
                <a:cs typeface="Times New Roman"/>
              </a:rPr>
              <a:t>last_name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varchar2(10),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Times New Roman"/>
                <a:cs typeface="Times New Roman"/>
              </a:rPr>
              <a:t>mgr</a:t>
            </a:r>
            <a:r>
              <a:rPr sz="1200" spc="-5" dirty="0">
                <a:latin typeface="Times New Roman"/>
                <a:cs typeface="Times New Roman"/>
              </a:rPr>
              <a:t> number(4),</a:t>
            </a:r>
            <a:endParaRPr sz="1200">
              <a:latin typeface="Times New Roman"/>
              <a:cs typeface="Times New Roman"/>
            </a:endParaRPr>
          </a:p>
          <a:p>
            <a:pPr marL="12700" marR="2646045">
              <a:lnSpc>
                <a:spcPct val="179600"/>
              </a:lnSpc>
            </a:pPr>
            <a:r>
              <a:rPr sz="1200" spc="-5" dirty="0">
                <a:latin typeface="Times New Roman"/>
                <a:cs typeface="Times New Roman"/>
              </a:rPr>
              <a:t>hire_date date,  </a:t>
            </a:r>
            <a:r>
              <a:rPr sz="1200" dirty="0">
                <a:latin typeface="Times New Roman"/>
                <a:cs typeface="Times New Roman"/>
              </a:rPr>
              <a:t>job_id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varchar2(10),  </a:t>
            </a:r>
            <a:r>
              <a:rPr sz="1200" dirty="0">
                <a:latin typeface="Times New Roman"/>
                <a:cs typeface="Times New Roman"/>
              </a:rPr>
              <a:t>salary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number(10),</a:t>
            </a:r>
            <a:endParaRPr sz="1200">
              <a:latin typeface="Times New Roman"/>
              <a:cs typeface="Times New Roman"/>
            </a:endParaRPr>
          </a:p>
          <a:p>
            <a:pPr marL="12700" marR="2501900">
              <a:lnSpc>
                <a:spcPct val="179600"/>
              </a:lnSpc>
            </a:pPr>
            <a:r>
              <a:rPr sz="1200" spc="-5" dirty="0">
                <a:latin typeface="Times New Roman"/>
                <a:cs typeface="Times New Roman"/>
              </a:rPr>
              <a:t>commision number(8),  </a:t>
            </a:r>
            <a:r>
              <a:rPr sz="1200" dirty="0">
                <a:latin typeface="Times New Roman"/>
                <a:cs typeface="Times New Roman"/>
              </a:rPr>
              <a:t>deptno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number(2));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200" b="1" spc="-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200" b="1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12700" marR="2066289">
              <a:lnSpc>
                <a:spcPts val="259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SQL&gt; </a:t>
            </a:r>
            <a:r>
              <a:rPr sz="1200" dirty="0">
                <a:latin typeface="Times New Roman"/>
                <a:cs typeface="Times New Roman"/>
              </a:rPr>
              <a:t>create table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  </a:t>
            </a:r>
            <a:r>
              <a:rPr sz="1200" dirty="0">
                <a:latin typeface="Times New Roman"/>
                <a:cs typeface="Times New Roman"/>
              </a:rPr>
              <a:t>(deptno</a:t>
            </a:r>
            <a:r>
              <a:rPr sz="1200" spc="-5" dirty="0">
                <a:latin typeface="Times New Roman"/>
                <a:cs typeface="Times New Roman"/>
              </a:rPr>
              <a:t> number(2),</a:t>
            </a:r>
            <a:endParaRPr sz="12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Times New Roman"/>
                <a:cs typeface="Times New Roman"/>
              </a:rPr>
              <a:t>dname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varchar(14),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145"/>
              </a:spcBef>
            </a:pPr>
            <a:r>
              <a:rPr sz="1200" dirty="0">
                <a:latin typeface="Times New Roman"/>
                <a:cs typeface="Times New Roman"/>
              </a:rPr>
              <a:t>loc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varchar(13));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200" b="1" spc="-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tables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b="1" spc="-5" dirty="0">
                <a:latin typeface="Times New Roman"/>
                <a:cs typeface="Times New Roman"/>
              </a:rPr>
              <a:t>b. </a:t>
            </a:r>
            <a:r>
              <a:rPr sz="1200" b="1" dirty="0">
                <a:latin typeface="Times New Roman"/>
                <a:cs typeface="Times New Roman"/>
              </a:rPr>
              <a:t>To view </a:t>
            </a:r>
            <a:r>
              <a:rPr sz="1200" b="1" spc="-5" dirty="0">
                <a:latin typeface="Times New Roman"/>
                <a:cs typeface="Times New Roman"/>
              </a:rPr>
              <a:t>the Structure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the table, desc command is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3943" y="313944"/>
            <a:ext cx="7153909" cy="9439910"/>
            <a:chOff x="313943" y="313944"/>
            <a:chExt cx="7153909" cy="9439910"/>
          </a:xfrm>
        </p:grpSpPr>
        <p:sp>
          <p:nvSpPr>
            <p:cNvPr id="6" name="object 6"/>
            <p:cNvSpPr/>
            <p:nvPr/>
          </p:nvSpPr>
          <p:spPr>
            <a:xfrm>
              <a:off x="313944" y="313956"/>
              <a:ext cx="7145020" cy="9421495"/>
            </a:xfrm>
            <a:custGeom>
              <a:avLst/>
              <a:gdLst/>
              <a:ahLst/>
              <a:cxnLst/>
              <a:rect l="l" t="t" r="r" b="b"/>
              <a:pathLst>
                <a:path w="7145020" h="9421495">
                  <a:moveTo>
                    <a:pt x="9131" y="0"/>
                  </a:moveTo>
                  <a:lnTo>
                    <a:pt x="3035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9421355"/>
                  </a:lnTo>
                  <a:lnTo>
                    <a:pt x="3035" y="9421355"/>
                  </a:lnTo>
                  <a:lnTo>
                    <a:pt x="3035" y="3035"/>
                  </a:lnTo>
                  <a:lnTo>
                    <a:pt x="9131" y="3035"/>
                  </a:lnTo>
                  <a:lnTo>
                    <a:pt x="9131" y="0"/>
                  </a:lnTo>
                  <a:close/>
                </a:path>
                <a:path w="7145020" h="9421495">
                  <a:moveTo>
                    <a:pt x="7135368" y="6096"/>
                  </a:moveTo>
                  <a:lnTo>
                    <a:pt x="9144" y="6096"/>
                  </a:lnTo>
                  <a:lnTo>
                    <a:pt x="6096" y="6096"/>
                  </a:lnTo>
                  <a:lnTo>
                    <a:pt x="6096" y="9421355"/>
                  </a:lnTo>
                  <a:lnTo>
                    <a:pt x="9144" y="9421355"/>
                  </a:lnTo>
                  <a:lnTo>
                    <a:pt x="9144" y="9131"/>
                  </a:lnTo>
                  <a:lnTo>
                    <a:pt x="7135368" y="9131"/>
                  </a:lnTo>
                  <a:lnTo>
                    <a:pt x="7135368" y="6096"/>
                  </a:lnTo>
                  <a:close/>
                </a:path>
                <a:path w="7145020" h="9421495">
                  <a:moveTo>
                    <a:pt x="7144499" y="0"/>
                  </a:moveTo>
                  <a:lnTo>
                    <a:pt x="7135368" y="0"/>
                  </a:lnTo>
                  <a:lnTo>
                    <a:pt x="9144" y="0"/>
                  </a:lnTo>
                  <a:lnTo>
                    <a:pt x="9144" y="3035"/>
                  </a:lnTo>
                  <a:lnTo>
                    <a:pt x="7135368" y="3035"/>
                  </a:lnTo>
                  <a:lnTo>
                    <a:pt x="7144499" y="303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8455" y="323088"/>
              <a:ext cx="9525" cy="9412605"/>
            </a:xfrm>
            <a:custGeom>
              <a:avLst/>
              <a:gdLst/>
              <a:ahLst/>
              <a:cxnLst/>
              <a:rect l="l" t="t" r="r" b="b"/>
              <a:pathLst>
                <a:path w="9525" h="9412605">
                  <a:moveTo>
                    <a:pt x="9144" y="0"/>
                  </a:moveTo>
                  <a:lnTo>
                    <a:pt x="0" y="0"/>
                  </a:lnTo>
                  <a:lnTo>
                    <a:pt x="0" y="9412224"/>
                  </a:lnTo>
                  <a:lnTo>
                    <a:pt x="9144" y="94122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944" y="313956"/>
              <a:ext cx="7145020" cy="9431020"/>
            </a:xfrm>
            <a:custGeom>
              <a:avLst/>
              <a:gdLst/>
              <a:ahLst/>
              <a:cxnLst/>
              <a:rect l="l" t="t" r="r" b="b"/>
              <a:pathLst>
                <a:path w="7145020" h="9431020">
                  <a:moveTo>
                    <a:pt x="9131" y="9427451"/>
                  </a:moveTo>
                  <a:lnTo>
                    <a:pt x="3035" y="9427451"/>
                  </a:lnTo>
                  <a:lnTo>
                    <a:pt x="3035" y="9421368"/>
                  </a:lnTo>
                  <a:lnTo>
                    <a:pt x="0" y="9421368"/>
                  </a:lnTo>
                  <a:lnTo>
                    <a:pt x="0" y="9427451"/>
                  </a:lnTo>
                  <a:lnTo>
                    <a:pt x="0" y="9430499"/>
                  </a:lnTo>
                  <a:lnTo>
                    <a:pt x="3035" y="9430499"/>
                  </a:lnTo>
                  <a:lnTo>
                    <a:pt x="9131" y="9430499"/>
                  </a:lnTo>
                  <a:lnTo>
                    <a:pt x="9131" y="9427451"/>
                  </a:lnTo>
                  <a:close/>
                </a:path>
                <a:path w="7145020" h="9431020">
                  <a:moveTo>
                    <a:pt x="9144" y="9421368"/>
                  </a:moveTo>
                  <a:lnTo>
                    <a:pt x="6096" y="9421368"/>
                  </a:lnTo>
                  <a:lnTo>
                    <a:pt x="6096" y="9424403"/>
                  </a:lnTo>
                  <a:lnTo>
                    <a:pt x="9144" y="9424403"/>
                  </a:lnTo>
                  <a:lnTo>
                    <a:pt x="9144" y="9421368"/>
                  </a:lnTo>
                  <a:close/>
                </a:path>
                <a:path w="7145020" h="9431020">
                  <a:moveTo>
                    <a:pt x="7138403" y="6096"/>
                  </a:moveTo>
                  <a:lnTo>
                    <a:pt x="7135368" y="6096"/>
                  </a:lnTo>
                  <a:lnTo>
                    <a:pt x="7135368" y="9421355"/>
                  </a:lnTo>
                  <a:lnTo>
                    <a:pt x="7138403" y="9421355"/>
                  </a:lnTo>
                  <a:lnTo>
                    <a:pt x="7138403" y="6096"/>
                  </a:lnTo>
                  <a:close/>
                </a:path>
                <a:path w="7145020" h="9431020">
                  <a:moveTo>
                    <a:pt x="7144499" y="0"/>
                  </a:moveTo>
                  <a:lnTo>
                    <a:pt x="7141464" y="0"/>
                  </a:lnTo>
                  <a:lnTo>
                    <a:pt x="7141464" y="9421355"/>
                  </a:lnTo>
                  <a:lnTo>
                    <a:pt x="7144499" y="942135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087" y="9744456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126224" y="9144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088" y="9735324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6083"/>
                  </a:moveTo>
                  <a:lnTo>
                    <a:pt x="0" y="6083"/>
                  </a:lnTo>
                  <a:lnTo>
                    <a:pt x="0" y="9131"/>
                  </a:lnTo>
                  <a:lnTo>
                    <a:pt x="7126224" y="9131"/>
                  </a:lnTo>
                  <a:lnTo>
                    <a:pt x="7126224" y="6083"/>
                  </a:lnTo>
                  <a:close/>
                </a:path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7126224" y="3035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9312" y="973531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914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9312" y="97353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3035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035" y="3035"/>
                  </a:lnTo>
                  <a:lnTo>
                    <a:pt x="3035" y="0"/>
                  </a:lnTo>
                  <a:close/>
                </a:path>
                <a:path w="9525" h="9525">
                  <a:moveTo>
                    <a:pt x="9131" y="0"/>
                  </a:moveTo>
                  <a:lnTo>
                    <a:pt x="6096" y="0"/>
                  </a:lnTo>
                  <a:lnTo>
                    <a:pt x="6096" y="6083"/>
                  </a:lnTo>
                  <a:lnTo>
                    <a:pt x="0" y="6083"/>
                  </a:lnTo>
                  <a:lnTo>
                    <a:pt x="0" y="9131"/>
                  </a:lnTo>
                  <a:lnTo>
                    <a:pt x="6096" y="9131"/>
                  </a:lnTo>
                  <a:lnTo>
                    <a:pt x="9131" y="9131"/>
                  </a:lnTo>
                  <a:lnTo>
                    <a:pt x="9131" y="6083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4593"/>
            <a:ext cx="2634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adea"/>
                <a:cs typeface="Caladea"/>
              </a:rPr>
              <a:t>Database Systems Lab</a:t>
            </a:r>
            <a:r>
              <a:rPr sz="1600" spc="-60" dirty="0">
                <a:latin typeface="Caladea"/>
                <a:cs typeface="Caladea"/>
              </a:rPr>
              <a:t> </a:t>
            </a:r>
            <a:r>
              <a:rPr sz="1600" spc="-5" dirty="0">
                <a:latin typeface="Caladea"/>
                <a:cs typeface="Caladea"/>
              </a:rPr>
              <a:t>Manual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744486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700" y="18275"/>
                </a:moveTo>
                <a:lnTo>
                  <a:pt x="0" y="18275"/>
                </a:lnTo>
                <a:lnTo>
                  <a:pt x="0" y="56375"/>
                </a:lnTo>
                <a:lnTo>
                  <a:pt x="5981700" y="56375"/>
                </a:lnTo>
                <a:lnTo>
                  <a:pt x="5981700" y="18275"/>
                </a:lnTo>
                <a:close/>
              </a:path>
              <a:path w="5981700" h="56515">
                <a:moveTo>
                  <a:pt x="5981700" y="0"/>
                </a:moveTo>
                <a:lnTo>
                  <a:pt x="0" y="0"/>
                </a:lnTo>
                <a:lnTo>
                  <a:pt x="0" y="9131"/>
                </a:lnTo>
                <a:lnTo>
                  <a:pt x="5981700" y="9131"/>
                </a:lnTo>
                <a:lnTo>
                  <a:pt x="5981700" y="0"/>
                </a:lnTo>
                <a:close/>
              </a:path>
            </a:pathLst>
          </a:custGeom>
          <a:solidFill>
            <a:srgbClr val="62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650" y="1256368"/>
          <a:ext cx="3415663" cy="3111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810"/>
                <a:gridCol w="467994"/>
                <a:gridCol w="1165859"/>
              </a:tblGrid>
              <a:tr h="60443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SQL&gt;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desc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employee;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Null?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8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EMPLOYEE_ID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NUMBER(3)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14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FIRST_NAME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VARCHAR2(10)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</a:tr>
              <a:tr h="2514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LAST_NAME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VARCHAR2(10)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</a:tr>
              <a:tr h="2514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MGR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NUMBER(4)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</a:tr>
              <a:tr h="2514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HIRE_DATE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</a:tr>
              <a:tr h="2514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JOB_ID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VARCHAR2(10)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</a:tr>
              <a:tr h="25146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NUMBER(10)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</a:tr>
              <a:tr h="2514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COMMISION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NUMBER(8)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</a:tr>
              <a:tr h="25222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DEPTNO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NUMBER(2)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</a:tr>
              <a:tr h="210877">
                <a:tc>
                  <a:txBody>
                    <a:bodyPr/>
                    <a:lstStyle/>
                    <a:p>
                      <a:pPr marL="31750">
                        <a:lnSpc>
                          <a:spcPts val="136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2. Alter Table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Statement: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1700" y="4351274"/>
            <a:ext cx="5105400" cy="45847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latin typeface="Times New Roman"/>
                <a:cs typeface="Times New Roman"/>
              </a:rPr>
              <a:t>Alter </a:t>
            </a:r>
            <a:r>
              <a:rPr sz="1200" spc="-5" dirty="0">
                <a:latin typeface="Times New Roman"/>
                <a:cs typeface="Times New Roman"/>
              </a:rPr>
              <a:t>command is </a:t>
            </a:r>
            <a:r>
              <a:rPr sz="1200" dirty="0">
                <a:latin typeface="Times New Roman"/>
                <a:cs typeface="Times New Roman"/>
              </a:rPr>
              <a:t>used to perform the following action on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table:</a:t>
            </a:r>
          </a:p>
          <a:p>
            <a:pPr marL="355600" indent="-228600">
              <a:lnSpc>
                <a:spcPct val="100000"/>
              </a:lnSpc>
              <a:spcBef>
                <a:spcPts val="630"/>
              </a:spcBef>
              <a:buAutoNum type="alphaL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Adding </a:t>
            </a:r>
            <a:r>
              <a:rPr sz="1200" spc="-5" dirty="0">
                <a:latin typeface="Times New Roman"/>
                <a:cs typeface="Times New Roman"/>
              </a:rPr>
              <a:t>column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</a:t>
            </a:r>
            <a:endParaRPr sz="1200" dirty="0">
              <a:latin typeface="Times New Roman"/>
              <a:cs typeface="Times New Roman"/>
            </a:endParaRPr>
          </a:p>
          <a:p>
            <a:pPr marL="355600" indent="-228600">
              <a:lnSpc>
                <a:spcPct val="100000"/>
              </a:lnSpc>
              <a:spcBef>
                <a:spcPts val="630"/>
              </a:spcBef>
              <a:buAutoNum type="alphaL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Increasing and </a:t>
            </a:r>
            <a:r>
              <a:rPr sz="1200" spc="-5" dirty="0">
                <a:latin typeface="Times New Roman"/>
                <a:cs typeface="Times New Roman"/>
              </a:rPr>
              <a:t>decreasing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column </a:t>
            </a:r>
            <a:r>
              <a:rPr sz="1200" dirty="0">
                <a:latin typeface="Times New Roman"/>
                <a:cs typeface="Times New Roman"/>
              </a:rPr>
              <a:t>size and changing 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</a:p>
          <a:p>
            <a:pPr marL="355600" indent="-229235">
              <a:lnSpc>
                <a:spcPct val="100000"/>
              </a:lnSpc>
              <a:spcBef>
                <a:spcPts val="630"/>
              </a:spcBef>
              <a:buAutoNum type="alphaL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</a:t>
            </a:r>
            <a:endParaRPr sz="1200" dirty="0">
              <a:latin typeface="Times New Roman"/>
              <a:cs typeface="Times New Roman"/>
            </a:endParaRPr>
          </a:p>
          <a:p>
            <a:pPr marL="355600" indent="-229235">
              <a:lnSpc>
                <a:spcPct val="100000"/>
              </a:lnSpc>
              <a:spcBef>
                <a:spcPts val="630"/>
              </a:spcBef>
              <a:buAutoNum type="alphaLcPeriod"/>
              <a:tabLst>
                <a:tab pos="3556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Renaming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column</a:t>
            </a:r>
            <a:endParaRPr sz="1200" dirty="0">
              <a:latin typeface="Times New Roman"/>
              <a:cs typeface="Times New Roman"/>
            </a:endParaRPr>
          </a:p>
          <a:p>
            <a:pPr marL="355600" indent="-229235">
              <a:lnSpc>
                <a:spcPct val="100000"/>
              </a:lnSpc>
              <a:spcBef>
                <a:spcPts val="630"/>
              </a:spcBef>
              <a:buAutoNum type="alphaL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Adding  and dropping constraints to the </a:t>
            </a:r>
            <a:r>
              <a:rPr sz="1200" spc="-5" dirty="0">
                <a:latin typeface="Times New Roman"/>
                <a:cs typeface="Times New Roman"/>
              </a:rPr>
              <a:t>table( discussed </a:t>
            </a:r>
            <a:r>
              <a:rPr sz="1200" dirty="0">
                <a:latin typeface="Times New Roman"/>
                <a:cs typeface="Times New Roman"/>
              </a:rPr>
              <a:t>in constraints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topics)</a:t>
            </a:r>
          </a:p>
          <a:p>
            <a:pPr marL="355600" indent="-228600">
              <a:lnSpc>
                <a:spcPct val="100000"/>
              </a:lnSpc>
              <a:spcBef>
                <a:spcPts val="63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Enabling &amp; disabling constraints in the </a:t>
            </a:r>
            <a:r>
              <a:rPr sz="1200" spc="-5" dirty="0">
                <a:latin typeface="Times New Roman"/>
                <a:cs typeface="Times New Roman"/>
              </a:rPr>
              <a:t>table( discussed </a:t>
            </a:r>
            <a:r>
              <a:rPr sz="1200" dirty="0">
                <a:latin typeface="Times New Roman"/>
                <a:cs typeface="Times New Roman"/>
              </a:rPr>
              <a:t>in constraints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topics)</a:t>
            </a:r>
          </a:p>
          <a:p>
            <a:pPr marL="12700" marR="2256790">
              <a:lnSpc>
                <a:spcPct val="143700"/>
              </a:lnSpc>
              <a:spcBef>
                <a:spcPts val="10"/>
              </a:spcBef>
              <a:buAutoNum type="alphaLcPeriod"/>
              <a:tabLst>
                <a:tab pos="165735" algn="l"/>
              </a:tabLst>
            </a:pP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Add </a:t>
            </a:r>
            <a:r>
              <a:rPr sz="1200" b="1" dirty="0">
                <a:latin typeface="Times New Roman"/>
                <a:cs typeface="Times New Roman"/>
              </a:rPr>
              <a:t>a column to </a:t>
            </a:r>
            <a:r>
              <a:rPr sz="1200" b="1" spc="-5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(structure) </a:t>
            </a:r>
            <a:r>
              <a:rPr sz="12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Add option is used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add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new column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Syntax:</a:t>
            </a:r>
            <a:endParaRPr sz="1200" dirty="0">
              <a:latin typeface="Times New Roman"/>
              <a:cs typeface="Times New Roman"/>
            </a:endParaRPr>
          </a:p>
          <a:p>
            <a:pPr marL="12700" marR="935355">
              <a:lnSpc>
                <a:spcPts val="2070"/>
              </a:lnSpc>
              <a:spcBef>
                <a:spcPts val="170"/>
              </a:spcBef>
            </a:pPr>
            <a:r>
              <a:rPr sz="1200" b="1" dirty="0">
                <a:latin typeface="Times New Roman"/>
                <a:cs typeface="Times New Roman"/>
              </a:rPr>
              <a:t>Alter Table </a:t>
            </a:r>
            <a:r>
              <a:rPr sz="1200" b="1" spc="-5" dirty="0">
                <a:latin typeface="Times New Roman"/>
                <a:cs typeface="Times New Roman"/>
              </a:rPr>
              <a:t>&lt;Table-Name&gt; Add </a:t>
            </a:r>
            <a:r>
              <a:rPr sz="1200" b="1" dirty="0">
                <a:latin typeface="Times New Roman"/>
                <a:cs typeface="Times New Roman"/>
              </a:rPr>
              <a:t>&lt;Field </a:t>
            </a:r>
            <a:r>
              <a:rPr sz="1200" b="1" spc="-5" dirty="0">
                <a:latin typeface="Times New Roman"/>
                <a:cs typeface="Times New Roman"/>
              </a:rPr>
              <a:t>Name&gt; </a:t>
            </a:r>
            <a:r>
              <a:rPr sz="1200" b="1" dirty="0">
                <a:latin typeface="Times New Roman"/>
                <a:cs typeface="Times New Roman"/>
              </a:rPr>
              <a:t>&lt;Type&gt; </a:t>
            </a:r>
            <a:r>
              <a:rPr sz="1200" b="1" spc="-5" dirty="0">
                <a:latin typeface="Times New Roman"/>
                <a:cs typeface="Times New Roman"/>
              </a:rPr>
              <a:t>(width);  Example: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spc="-5" dirty="0">
                <a:latin typeface="Times New Roman"/>
                <a:cs typeface="Times New Roman"/>
              </a:rPr>
              <a:t>SQL&gt; </a:t>
            </a:r>
            <a:r>
              <a:rPr sz="1200" dirty="0">
                <a:latin typeface="Times New Roman"/>
                <a:cs typeface="Times New Roman"/>
              </a:rPr>
              <a:t>alter table </a:t>
            </a:r>
            <a:r>
              <a:rPr sz="1200" spc="-5" dirty="0">
                <a:latin typeface="Times New Roman"/>
                <a:cs typeface="Times New Roman"/>
              </a:rPr>
              <a:t>employee add address varchar2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(20);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10" dirty="0"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altered.</a:t>
            </a:r>
          </a:p>
          <a:p>
            <a:pPr marL="173355" indent="-161290">
              <a:lnSpc>
                <a:spcPct val="100000"/>
              </a:lnSpc>
              <a:spcBef>
                <a:spcPts val="640"/>
              </a:spcBef>
              <a:buAutoNum type="alphaLcPeriod" startAt="2"/>
              <a:tabLst>
                <a:tab pos="17399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To </a:t>
            </a:r>
            <a:r>
              <a:rPr sz="1200" b="1" dirty="0">
                <a:latin typeface="Times New Roman"/>
                <a:cs typeface="Times New Roman"/>
              </a:rPr>
              <a:t>Modify a </a:t>
            </a:r>
            <a:r>
              <a:rPr sz="1200" b="1" spc="-5" dirty="0">
                <a:latin typeface="Times New Roman"/>
                <a:cs typeface="Times New Roman"/>
              </a:rPr>
              <a:t>field of the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table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Increase the width or precision of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numeric</a:t>
            </a:r>
            <a:r>
              <a:rPr sz="12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column</a:t>
            </a: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3943" y="313944"/>
            <a:ext cx="7153909" cy="9439910"/>
            <a:chOff x="313943" y="313944"/>
            <a:chExt cx="7153909" cy="9439910"/>
          </a:xfrm>
        </p:grpSpPr>
        <p:sp>
          <p:nvSpPr>
            <p:cNvPr id="7" name="object 7"/>
            <p:cNvSpPr/>
            <p:nvPr/>
          </p:nvSpPr>
          <p:spPr>
            <a:xfrm>
              <a:off x="313944" y="313956"/>
              <a:ext cx="7145020" cy="9421495"/>
            </a:xfrm>
            <a:custGeom>
              <a:avLst/>
              <a:gdLst/>
              <a:ahLst/>
              <a:cxnLst/>
              <a:rect l="l" t="t" r="r" b="b"/>
              <a:pathLst>
                <a:path w="7145020" h="9421495">
                  <a:moveTo>
                    <a:pt x="9131" y="0"/>
                  </a:moveTo>
                  <a:lnTo>
                    <a:pt x="3035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9421355"/>
                  </a:lnTo>
                  <a:lnTo>
                    <a:pt x="3035" y="9421355"/>
                  </a:lnTo>
                  <a:lnTo>
                    <a:pt x="3035" y="3035"/>
                  </a:lnTo>
                  <a:lnTo>
                    <a:pt x="9131" y="3035"/>
                  </a:lnTo>
                  <a:lnTo>
                    <a:pt x="9131" y="0"/>
                  </a:lnTo>
                  <a:close/>
                </a:path>
                <a:path w="7145020" h="9421495">
                  <a:moveTo>
                    <a:pt x="7135368" y="6096"/>
                  </a:moveTo>
                  <a:lnTo>
                    <a:pt x="9144" y="6096"/>
                  </a:lnTo>
                  <a:lnTo>
                    <a:pt x="6096" y="6096"/>
                  </a:lnTo>
                  <a:lnTo>
                    <a:pt x="6096" y="9421355"/>
                  </a:lnTo>
                  <a:lnTo>
                    <a:pt x="9144" y="9421355"/>
                  </a:lnTo>
                  <a:lnTo>
                    <a:pt x="9144" y="9131"/>
                  </a:lnTo>
                  <a:lnTo>
                    <a:pt x="7135368" y="9131"/>
                  </a:lnTo>
                  <a:lnTo>
                    <a:pt x="7135368" y="6096"/>
                  </a:lnTo>
                  <a:close/>
                </a:path>
                <a:path w="7145020" h="9421495">
                  <a:moveTo>
                    <a:pt x="7144499" y="0"/>
                  </a:moveTo>
                  <a:lnTo>
                    <a:pt x="7135368" y="0"/>
                  </a:lnTo>
                  <a:lnTo>
                    <a:pt x="9144" y="0"/>
                  </a:lnTo>
                  <a:lnTo>
                    <a:pt x="9144" y="3035"/>
                  </a:lnTo>
                  <a:lnTo>
                    <a:pt x="7135368" y="3035"/>
                  </a:lnTo>
                  <a:lnTo>
                    <a:pt x="7144499" y="303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8455" y="323088"/>
              <a:ext cx="9525" cy="9412605"/>
            </a:xfrm>
            <a:custGeom>
              <a:avLst/>
              <a:gdLst/>
              <a:ahLst/>
              <a:cxnLst/>
              <a:rect l="l" t="t" r="r" b="b"/>
              <a:pathLst>
                <a:path w="9525" h="9412605">
                  <a:moveTo>
                    <a:pt x="9144" y="0"/>
                  </a:moveTo>
                  <a:lnTo>
                    <a:pt x="0" y="0"/>
                  </a:lnTo>
                  <a:lnTo>
                    <a:pt x="0" y="9412224"/>
                  </a:lnTo>
                  <a:lnTo>
                    <a:pt x="9144" y="94122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944" y="313956"/>
              <a:ext cx="7145020" cy="9431020"/>
            </a:xfrm>
            <a:custGeom>
              <a:avLst/>
              <a:gdLst/>
              <a:ahLst/>
              <a:cxnLst/>
              <a:rect l="l" t="t" r="r" b="b"/>
              <a:pathLst>
                <a:path w="7145020" h="9431020">
                  <a:moveTo>
                    <a:pt x="9131" y="9427451"/>
                  </a:moveTo>
                  <a:lnTo>
                    <a:pt x="3035" y="9427451"/>
                  </a:lnTo>
                  <a:lnTo>
                    <a:pt x="3035" y="9421368"/>
                  </a:lnTo>
                  <a:lnTo>
                    <a:pt x="0" y="9421368"/>
                  </a:lnTo>
                  <a:lnTo>
                    <a:pt x="0" y="9427451"/>
                  </a:lnTo>
                  <a:lnTo>
                    <a:pt x="0" y="9430499"/>
                  </a:lnTo>
                  <a:lnTo>
                    <a:pt x="3035" y="9430499"/>
                  </a:lnTo>
                  <a:lnTo>
                    <a:pt x="9131" y="9430499"/>
                  </a:lnTo>
                  <a:lnTo>
                    <a:pt x="9131" y="9427451"/>
                  </a:lnTo>
                  <a:close/>
                </a:path>
                <a:path w="7145020" h="9431020">
                  <a:moveTo>
                    <a:pt x="9144" y="9421368"/>
                  </a:moveTo>
                  <a:lnTo>
                    <a:pt x="6096" y="9421368"/>
                  </a:lnTo>
                  <a:lnTo>
                    <a:pt x="6096" y="9424403"/>
                  </a:lnTo>
                  <a:lnTo>
                    <a:pt x="9144" y="9424403"/>
                  </a:lnTo>
                  <a:lnTo>
                    <a:pt x="9144" y="9421368"/>
                  </a:lnTo>
                  <a:close/>
                </a:path>
                <a:path w="7145020" h="9431020">
                  <a:moveTo>
                    <a:pt x="7138403" y="6096"/>
                  </a:moveTo>
                  <a:lnTo>
                    <a:pt x="7135368" y="6096"/>
                  </a:lnTo>
                  <a:lnTo>
                    <a:pt x="7135368" y="9421355"/>
                  </a:lnTo>
                  <a:lnTo>
                    <a:pt x="7138403" y="9421355"/>
                  </a:lnTo>
                  <a:lnTo>
                    <a:pt x="7138403" y="6096"/>
                  </a:lnTo>
                  <a:close/>
                </a:path>
                <a:path w="7145020" h="9431020">
                  <a:moveTo>
                    <a:pt x="7144499" y="0"/>
                  </a:moveTo>
                  <a:lnTo>
                    <a:pt x="7141464" y="0"/>
                  </a:lnTo>
                  <a:lnTo>
                    <a:pt x="7141464" y="9421355"/>
                  </a:lnTo>
                  <a:lnTo>
                    <a:pt x="7144499" y="942135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087" y="9744456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126224" y="9144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088" y="9735324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6083"/>
                  </a:moveTo>
                  <a:lnTo>
                    <a:pt x="0" y="6083"/>
                  </a:lnTo>
                  <a:lnTo>
                    <a:pt x="0" y="9131"/>
                  </a:lnTo>
                  <a:lnTo>
                    <a:pt x="7126224" y="9131"/>
                  </a:lnTo>
                  <a:lnTo>
                    <a:pt x="7126224" y="6083"/>
                  </a:lnTo>
                  <a:close/>
                </a:path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7126224" y="3035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9312" y="973531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914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9312" y="97353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3035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035" y="3035"/>
                  </a:lnTo>
                  <a:lnTo>
                    <a:pt x="3035" y="0"/>
                  </a:lnTo>
                  <a:close/>
                </a:path>
                <a:path w="9525" h="9525">
                  <a:moveTo>
                    <a:pt x="9131" y="0"/>
                  </a:moveTo>
                  <a:lnTo>
                    <a:pt x="6096" y="0"/>
                  </a:lnTo>
                  <a:lnTo>
                    <a:pt x="6096" y="6083"/>
                  </a:lnTo>
                  <a:lnTo>
                    <a:pt x="0" y="6083"/>
                  </a:lnTo>
                  <a:lnTo>
                    <a:pt x="0" y="9131"/>
                  </a:lnTo>
                  <a:lnTo>
                    <a:pt x="6096" y="9131"/>
                  </a:lnTo>
                  <a:lnTo>
                    <a:pt x="9131" y="9131"/>
                  </a:lnTo>
                  <a:lnTo>
                    <a:pt x="9131" y="6083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4593"/>
            <a:ext cx="2634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adea"/>
                <a:cs typeface="Caladea"/>
              </a:rPr>
              <a:t>Database Systems Lab</a:t>
            </a:r>
            <a:r>
              <a:rPr sz="1600" spc="-60" dirty="0">
                <a:latin typeface="Caladea"/>
                <a:cs typeface="Caladea"/>
              </a:rPr>
              <a:t> </a:t>
            </a:r>
            <a:r>
              <a:rPr sz="1600" spc="-5" dirty="0">
                <a:latin typeface="Caladea"/>
                <a:cs typeface="Caladea"/>
              </a:rPr>
              <a:t>Manual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744486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700" y="18275"/>
                </a:moveTo>
                <a:lnTo>
                  <a:pt x="0" y="18275"/>
                </a:lnTo>
                <a:lnTo>
                  <a:pt x="0" y="56375"/>
                </a:lnTo>
                <a:lnTo>
                  <a:pt x="5981700" y="56375"/>
                </a:lnTo>
                <a:lnTo>
                  <a:pt x="5981700" y="18275"/>
                </a:lnTo>
                <a:close/>
              </a:path>
              <a:path w="5981700" h="56515">
                <a:moveTo>
                  <a:pt x="5981700" y="0"/>
                </a:moveTo>
                <a:lnTo>
                  <a:pt x="0" y="0"/>
                </a:lnTo>
                <a:lnTo>
                  <a:pt x="0" y="9131"/>
                </a:lnTo>
                <a:lnTo>
                  <a:pt x="5981700" y="9131"/>
                </a:lnTo>
                <a:lnTo>
                  <a:pt x="5981700" y="0"/>
                </a:lnTo>
                <a:close/>
              </a:path>
            </a:pathLst>
          </a:custGeom>
          <a:solidFill>
            <a:srgbClr val="62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146301"/>
            <a:ext cx="5879465" cy="76606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Increase the width of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numeric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or character</a:t>
            </a:r>
            <a:r>
              <a:rPr sz="12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columns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38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Decrease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width of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column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only if the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column contains only null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values or if the table 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has no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rows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Change the data type only if the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column contains null</a:t>
            </a:r>
            <a:r>
              <a:rPr sz="12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imes New Roman"/>
                <a:cs typeface="Times New Roman"/>
              </a:rPr>
              <a:t>Syntax:</a:t>
            </a:r>
            <a:endParaRPr sz="1200">
              <a:latin typeface="Times New Roman"/>
              <a:cs typeface="Times New Roman"/>
            </a:endParaRPr>
          </a:p>
          <a:p>
            <a:pPr marL="12700" marR="1151890">
              <a:lnSpc>
                <a:spcPct val="143800"/>
              </a:lnSpc>
            </a:pPr>
            <a:r>
              <a:rPr sz="1200" b="1" dirty="0">
                <a:latin typeface="Times New Roman"/>
                <a:cs typeface="Times New Roman"/>
              </a:rPr>
              <a:t>Alter Table &lt;tablename&gt; </a:t>
            </a:r>
            <a:r>
              <a:rPr sz="1200" b="1" spc="-5" dirty="0">
                <a:latin typeface="Times New Roman"/>
                <a:cs typeface="Times New Roman"/>
              </a:rPr>
              <a:t>MODIFY </a:t>
            </a:r>
            <a:r>
              <a:rPr sz="1200" b="1" dirty="0">
                <a:latin typeface="Times New Roman"/>
                <a:cs typeface="Times New Roman"/>
              </a:rPr>
              <a:t>( &lt;column name &gt; &lt;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newdatatype&gt;);  </a:t>
            </a:r>
            <a:r>
              <a:rPr sz="1200" b="1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spc="-5" dirty="0">
                <a:latin typeface="Times New Roman"/>
                <a:cs typeface="Times New Roman"/>
              </a:rPr>
              <a:t>SQL&gt; </a:t>
            </a:r>
            <a:r>
              <a:rPr sz="1200" dirty="0">
                <a:latin typeface="Times New Roman"/>
                <a:cs typeface="Times New Roman"/>
              </a:rPr>
              <a:t>alter table </a:t>
            </a:r>
            <a:r>
              <a:rPr sz="1200" spc="-5" dirty="0">
                <a:latin typeface="Times New Roman"/>
                <a:cs typeface="Times New Roman"/>
              </a:rPr>
              <a:t>employee modify </a:t>
            </a:r>
            <a:r>
              <a:rPr sz="1200" dirty="0">
                <a:latin typeface="Times New Roman"/>
                <a:cs typeface="Times New Roman"/>
              </a:rPr>
              <a:t>address varchar2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spc="-10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dirty="0">
                <a:latin typeface="Times New Roman"/>
                <a:cs typeface="Times New Roman"/>
              </a:rPr>
              <a:t>c. To </a:t>
            </a:r>
            <a:r>
              <a:rPr sz="1200" b="1" spc="-5" dirty="0">
                <a:latin typeface="Times New Roman"/>
                <a:cs typeface="Times New Roman"/>
              </a:rPr>
              <a:t>Drop </a:t>
            </a:r>
            <a:r>
              <a:rPr sz="1200" b="1" dirty="0">
                <a:latin typeface="Times New Roman"/>
                <a:cs typeface="Times New Roman"/>
              </a:rPr>
              <a:t>a field of </a:t>
            </a:r>
            <a:r>
              <a:rPr sz="1200" b="1" spc="-5" dirty="0">
                <a:latin typeface="Times New Roman"/>
                <a:cs typeface="Times New Roman"/>
              </a:rPr>
              <a:t>the</a:t>
            </a:r>
            <a:r>
              <a:rPr sz="1200" b="1" dirty="0">
                <a:latin typeface="Times New Roman"/>
                <a:cs typeface="Times New Roman"/>
              </a:rPr>
              <a:t> table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spc="-5" dirty="0">
                <a:latin typeface="Times New Roman"/>
                <a:cs typeface="Times New Roman"/>
              </a:rPr>
              <a:t>Drop </a:t>
            </a:r>
            <a:r>
              <a:rPr sz="1200" dirty="0">
                <a:latin typeface="Times New Roman"/>
                <a:cs typeface="Times New Roman"/>
              </a:rPr>
              <a:t>option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used to delete a </a:t>
            </a:r>
            <a:r>
              <a:rPr sz="1200" spc="-5" dirty="0">
                <a:latin typeface="Times New Roman"/>
                <a:cs typeface="Times New Roman"/>
              </a:rPr>
              <a:t>column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remove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spc="-5" dirty="0">
                <a:latin typeface="Times New Roman"/>
                <a:cs typeface="Times New Roman"/>
              </a:rPr>
              <a:t>Syntax:</a:t>
            </a:r>
            <a:endParaRPr sz="1200">
              <a:latin typeface="Times New Roman"/>
              <a:cs typeface="Times New Roman"/>
            </a:endParaRPr>
          </a:p>
          <a:p>
            <a:pPr marL="12700" marR="1840864">
              <a:lnSpc>
                <a:spcPct val="1433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Alter Table </a:t>
            </a:r>
            <a:r>
              <a:rPr sz="1200" b="1" dirty="0">
                <a:latin typeface="Times New Roman"/>
                <a:cs typeface="Times New Roman"/>
              </a:rPr>
              <a:t>&lt;tablename&gt; </a:t>
            </a:r>
            <a:r>
              <a:rPr sz="1200" b="1" spc="-5" dirty="0">
                <a:latin typeface="Times New Roman"/>
                <a:cs typeface="Times New Roman"/>
              </a:rPr>
              <a:t>DROP COLUMN &lt; column name&gt;;  Example:</a:t>
            </a:r>
            <a:endParaRPr sz="12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620"/>
              </a:spcBef>
            </a:pPr>
            <a:r>
              <a:rPr sz="1200" spc="-5" dirty="0">
                <a:latin typeface="Times New Roman"/>
                <a:cs typeface="Times New Roman"/>
              </a:rPr>
              <a:t>SQL&gt; </a:t>
            </a:r>
            <a:r>
              <a:rPr sz="1200" dirty="0">
                <a:latin typeface="Times New Roman"/>
                <a:cs typeface="Times New Roman"/>
              </a:rPr>
              <a:t>alter table </a:t>
            </a:r>
            <a:r>
              <a:rPr sz="1200" spc="-5" dirty="0">
                <a:latin typeface="Times New Roman"/>
                <a:cs typeface="Times New Roman"/>
              </a:rPr>
              <a:t>employee </a:t>
            </a:r>
            <a:r>
              <a:rPr sz="1200" dirty="0">
                <a:latin typeface="Times New Roman"/>
                <a:cs typeface="Times New Roman"/>
              </a:rPr>
              <a:t>drop </a:t>
            </a:r>
            <a:r>
              <a:rPr sz="1200" spc="-5" dirty="0">
                <a:latin typeface="Times New Roman"/>
                <a:cs typeface="Times New Roman"/>
              </a:rPr>
              <a:t>column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10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altered.</a:t>
            </a:r>
            <a:endParaRPr sz="1200">
              <a:latin typeface="Times New Roman"/>
              <a:cs typeface="Times New Roman"/>
            </a:endParaRPr>
          </a:p>
          <a:p>
            <a:pPr marL="12700" marR="4392930">
              <a:lnSpc>
                <a:spcPct val="14380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d.To rename a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column  Syntax: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latin typeface="Times New Roman"/>
                <a:cs typeface="Times New Roman"/>
              </a:rPr>
              <a:t>ALTER TABLE &lt;tablename&gt; RENAME COLUMN &lt;oldcolumnname&gt;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&lt;newcolumn</a:t>
            </a:r>
            <a:r>
              <a:rPr sz="1200" spc="-5" dirty="0">
                <a:latin typeface="Times New Roman"/>
                <a:cs typeface="Times New Roman"/>
              </a:rPr>
              <a:t> name&gt;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spc="-5" dirty="0">
                <a:latin typeface="Times New Roman"/>
                <a:cs typeface="Times New Roman"/>
              </a:rPr>
              <a:t>SQL&gt; </a:t>
            </a:r>
            <a:r>
              <a:rPr sz="1200" dirty="0">
                <a:latin typeface="Times New Roman"/>
                <a:cs typeface="Times New Roman"/>
              </a:rPr>
              <a:t>alter table </a:t>
            </a:r>
            <a:r>
              <a:rPr sz="1200" spc="-5" dirty="0">
                <a:latin typeface="Times New Roman"/>
                <a:cs typeface="Times New Roman"/>
              </a:rPr>
              <a:t>employee rename column </a:t>
            </a:r>
            <a:r>
              <a:rPr sz="1200" dirty="0">
                <a:latin typeface="Times New Roman"/>
                <a:cs typeface="Times New Roman"/>
              </a:rPr>
              <a:t>mgr 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10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altered.</a:t>
            </a:r>
            <a:endParaRPr sz="1200">
              <a:latin typeface="Times New Roman"/>
              <a:cs typeface="Times New Roman"/>
            </a:endParaRPr>
          </a:p>
          <a:p>
            <a:pPr marL="12700" marR="1908175">
              <a:lnSpc>
                <a:spcPct val="1433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Drop </a:t>
            </a:r>
            <a:r>
              <a:rPr sz="1200" b="1" dirty="0">
                <a:latin typeface="Times New Roman"/>
                <a:cs typeface="Times New Roman"/>
              </a:rPr>
              <a:t>a table - </a:t>
            </a:r>
            <a:r>
              <a:rPr sz="1200" b="1" spc="-5" dirty="0">
                <a:latin typeface="Times New Roman"/>
                <a:cs typeface="Times New Roman"/>
              </a:rPr>
              <a:t>Deletes </a:t>
            </a:r>
            <a:r>
              <a:rPr sz="1200" b="1" dirty="0">
                <a:latin typeface="Times New Roman"/>
                <a:cs typeface="Times New Roman"/>
              </a:rPr>
              <a:t>a Table along </a:t>
            </a:r>
            <a:r>
              <a:rPr sz="1200" b="1" spc="-5" dirty="0">
                <a:latin typeface="Times New Roman"/>
                <a:cs typeface="Times New Roman"/>
              </a:rPr>
              <a:t>with </a:t>
            </a:r>
            <a:r>
              <a:rPr sz="1200" b="1" dirty="0">
                <a:latin typeface="Times New Roman"/>
                <a:cs typeface="Times New Roman"/>
              </a:rPr>
              <a:t>all </a:t>
            </a:r>
            <a:r>
              <a:rPr sz="1200" b="1" spc="-5" dirty="0">
                <a:latin typeface="Times New Roman"/>
                <a:cs typeface="Times New Roman"/>
              </a:rPr>
              <a:t>contents  Syntax: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latin typeface="Times New Roman"/>
                <a:cs typeface="Times New Roman"/>
              </a:rPr>
              <a:t>Drop Table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&lt;Table-Name&gt;;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3943" y="313944"/>
            <a:ext cx="7153909" cy="9439910"/>
            <a:chOff x="313943" y="313944"/>
            <a:chExt cx="7153909" cy="9439910"/>
          </a:xfrm>
        </p:grpSpPr>
        <p:sp>
          <p:nvSpPr>
            <p:cNvPr id="6" name="object 6"/>
            <p:cNvSpPr/>
            <p:nvPr/>
          </p:nvSpPr>
          <p:spPr>
            <a:xfrm>
              <a:off x="313944" y="313956"/>
              <a:ext cx="7145020" cy="9421495"/>
            </a:xfrm>
            <a:custGeom>
              <a:avLst/>
              <a:gdLst/>
              <a:ahLst/>
              <a:cxnLst/>
              <a:rect l="l" t="t" r="r" b="b"/>
              <a:pathLst>
                <a:path w="7145020" h="9421495">
                  <a:moveTo>
                    <a:pt x="9131" y="0"/>
                  </a:moveTo>
                  <a:lnTo>
                    <a:pt x="3035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9421355"/>
                  </a:lnTo>
                  <a:lnTo>
                    <a:pt x="3035" y="9421355"/>
                  </a:lnTo>
                  <a:lnTo>
                    <a:pt x="3035" y="3035"/>
                  </a:lnTo>
                  <a:lnTo>
                    <a:pt x="9131" y="3035"/>
                  </a:lnTo>
                  <a:lnTo>
                    <a:pt x="9131" y="0"/>
                  </a:lnTo>
                  <a:close/>
                </a:path>
                <a:path w="7145020" h="9421495">
                  <a:moveTo>
                    <a:pt x="7135368" y="6096"/>
                  </a:moveTo>
                  <a:lnTo>
                    <a:pt x="9144" y="6096"/>
                  </a:lnTo>
                  <a:lnTo>
                    <a:pt x="6096" y="6096"/>
                  </a:lnTo>
                  <a:lnTo>
                    <a:pt x="6096" y="9421355"/>
                  </a:lnTo>
                  <a:lnTo>
                    <a:pt x="9144" y="9421355"/>
                  </a:lnTo>
                  <a:lnTo>
                    <a:pt x="9144" y="9131"/>
                  </a:lnTo>
                  <a:lnTo>
                    <a:pt x="7135368" y="9131"/>
                  </a:lnTo>
                  <a:lnTo>
                    <a:pt x="7135368" y="6096"/>
                  </a:lnTo>
                  <a:close/>
                </a:path>
                <a:path w="7145020" h="9421495">
                  <a:moveTo>
                    <a:pt x="7144499" y="0"/>
                  </a:moveTo>
                  <a:lnTo>
                    <a:pt x="7135368" y="0"/>
                  </a:lnTo>
                  <a:lnTo>
                    <a:pt x="9144" y="0"/>
                  </a:lnTo>
                  <a:lnTo>
                    <a:pt x="9144" y="3035"/>
                  </a:lnTo>
                  <a:lnTo>
                    <a:pt x="7135368" y="3035"/>
                  </a:lnTo>
                  <a:lnTo>
                    <a:pt x="7144499" y="303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8455" y="323088"/>
              <a:ext cx="9525" cy="9412605"/>
            </a:xfrm>
            <a:custGeom>
              <a:avLst/>
              <a:gdLst/>
              <a:ahLst/>
              <a:cxnLst/>
              <a:rect l="l" t="t" r="r" b="b"/>
              <a:pathLst>
                <a:path w="9525" h="9412605">
                  <a:moveTo>
                    <a:pt x="9144" y="0"/>
                  </a:moveTo>
                  <a:lnTo>
                    <a:pt x="0" y="0"/>
                  </a:lnTo>
                  <a:lnTo>
                    <a:pt x="0" y="9412224"/>
                  </a:lnTo>
                  <a:lnTo>
                    <a:pt x="9144" y="94122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944" y="313956"/>
              <a:ext cx="7145020" cy="9431020"/>
            </a:xfrm>
            <a:custGeom>
              <a:avLst/>
              <a:gdLst/>
              <a:ahLst/>
              <a:cxnLst/>
              <a:rect l="l" t="t" r="r" b="b"/>
              <a:pathLst>
                <a:path w="7145020" h="9431020">
                  <a:moveTo>
                    <a:pt x="9131" y="9427451"/>
                  </a:moveTo>
                  <a:lnTo>
                    <a:pt x="3035" y="9427451"/>
                  </a:lnTo>
                  <a:lnTo>
                    <a:pt x="3035" y="9421368"/>
                  </a:lnTo>
                  <a:lnTo>
                    <a:pt x="0" y="9421368"/>
                  </a:lnTo>
                  <a:lnTo>
                    <a:pt x="0" y="9427451"/>
                  </a:lnTo>
                  <a:lnTo>
                    <a:pt x="0" y="9430499"/>
                  </a:lnTo>
                  <a:lnTo>
                    <a:pt x="3035" y="9430499"/>
                  </a:lnTo>
                  <a:lnTo>
                    <a:pt x="9131" y="9430499"/>
                  </a:lnTo>
                  <a:lnTo>
                    <a:pt x="9131" y="9427451"/>
                  </a:lnTo>
                  <a:close/>
                </a:path>
                <a:path w="7145020" h="9431020">
                  <a:moveTo>
                    <a:pt x="9144" y="9421368"/>
                  </a:moveTo>
                  <a:lnTo>
                    <a:pt x="6096" y="9421368"/>
                  </a:lnTo>
                  <a:lnTo>
                    <a:pt x="6096" y="9424403"/>
                  </a:lnTo>
                  <a:lnTo>
                    <a:pt x="9144" y="9424403"/>
                  </a:lnTo>
                  <a:lnTo>
                    <a:pt x="9144" y="9421368"/>
                  </a:lnTo>
                  <a:close/>
                </a:path>
                <a:path w="7145020" h="9431020">
                  <a:moveTo>
                    <a:pt x="7138403" y="6096"/>
                  </a:moveTo>
                  <a:lnTo>
                    <a:pt x="7135368" y="6096"/>
                  </a:lnTo>
                  <a:lnTo>
                    <a:pt x="7135368" y="9421355"/>
                  </a:lnTo>
                  <a:lnTo>
                    <a:pt x="7138403" y="9421355"/>
                  </a:lnTo>
                  <a:lnTo>
                    <a:pt x="7138403" y="6096"/>
                  </a:lnTo>
                  <a:close/>
                </a:path>
                <a:path w="7145020" h="9431020">
                  <a:moveTo>
                    <a:pt x="7144499" y="0"/>
                  </a:moveTo>
                  <a:lnTo>
                    <a:pt x="7141464" y="0"/>
                  </a:lnTo>
                  <a:lnTo>
                    <a:pt x="7141464" y="9421355"/>
                  </a:lnTo>
                  <a:lnTo>
                    <a:pt x="7144499" y="942135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087" y="9744456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126224" y="9144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088" y="9735324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6083"/>
                  </a:moveTo>
                  <a:lnTo>
                    <a:pt x="0" y="6083"/>
                  </a:lnTo>
                  <a:lnTo>
                    <a:pt x="0" y="9131"/>
                  </a:lnTo>
                  <a:lnTo>
                    <a:pt x="7126224" y="9131"/>
                  </a:lnTo>
                  <a:lnTo>
                    <a:pt x="7126224" y="6083"/>
                  </a:lnTo>
                  <a:close/>
                </a:path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7126224" y="3035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9312" y="973531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914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9312" y="97353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3035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035" y="3035"/>
                  </a:lnTo>
                  <a:lnTo>
                    <a:pt x="3035" y="0"/>
                  </a:lnTo>
                  <a:close/>
                </a:path>
                <a:path w="9525" h="9525">
                  <a:moveTo>
                    <a:pt x="9131" y="0"/>
                  </a:moveTo>
                  <a:lnTo>
                    <a:pt x="6096" y="0"/>
                  </a:lnTo>
                  <a:lnTo>
                    <a:pt x="6096" y="6083"/>
                  </a:lnTo>
                  <a:lnTo>
                    <a:pt x="0" y="6083"/>
                  </a:lnTo>
                  <a:lnTo>
                    <a:pt x="0" y="9131"/>
                  </a:lnTo>
                  <a:lnTo>
                    <a:pt x="6096" y="9131"/>
                  </a:lnTo>
                  <a:lnTo>
                    <a:pt x="9131" y="9131"/>
                  </a:lnTo>
                  <a:lnTo>
                    <a:pt x="9131" y="6083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4593"/>
            <a:ext cx="2634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adea"/>
                <a:cs typeface="Caladea"/>
              </a:rPr>
              <a:t>Database Systems Lab</a:t>
            </a:r>
            <a:r>
              <a:rPr sz="1600" spc="-60" dirty="0">
                <a:latin typeface="Caladea"/>
                <a:cs typeface="Caladea"/>
              </a:rPr>
              <a:t> </a:t>
            </a:r>
            <a:r>
              <a:rPr sz="1600" spc="-5" dirty="0">
                <a:latin typeface="Caladea"/>
                <a:cs typeface="Caladea"/>
              </a:rPr>
              <a:t>Manual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744486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700" y="18275"/>
                </a:moveTo>
                <a:lnTo>
                  <a:pt x="0" y="18275"/>
                </a:lnTo>
                <a:lnTo>
                  <a:pt x="0" y="56375"/>
                </a:lnTo>
                <a:lnTo>
                  <a:pt x="5981700" y="56375"/>
                </a:lnTo>
                <a:lnTo>
                  <a:pt x="5981700" y="18275"/>
                </a:lnTo>
                <a:close/>
              </a:path>
              <a:path w="5981700" h="56515">
                <a:moveTo>
                  <a:pt x="5981700" y="0"/>
                </a:moveTo>
                <a:lnTo>
                  <a:pt x="0" y="0"/>
                </a:lnTo>
                <a:lnTo>
                  <a:pt x="0" y="9131"/>
                </a:lnTo>
                <a:lnTo>
                  <a:pt x="5981700" y="9131"/>
                </a:lnTo>
                <a:lnTo>
                  <a:pt x="5981700" y="0"/>
                </a:lnTo>
                <a:close/>
              </a:path>
            </a:pathLst>
          </a:custGeom>
          <a:solidFill>
            <a:srgbClr val="62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412239"/>
            <a:ext cx="5020310" cy="73933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200" b="1" dirty="0">
                <a:latin typeface="Times New Roman"/>
                <a:cs typeface="Times New Roman"/>
              </a:rPr>
              <a:t>Example:</a:t>
            </a:r>
            <a:endParaRPr sz="120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620"/>
              </a:spcBef>
            </a:pPr>
            <a:r>
              <a:rPr sz="1200" spc="-5" dirty="0">
                <a:latin typeface="Times New Roman"/>
                <a:cs typeface="Times New Roman"/>
              </a:rPr>
              <a:t>Drop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Student_table;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Dropped</a:t>
            </a:r>
          </a:p>
          <a:p>
            <a:pPr marL="12700" marR="5080">
              <a:lnSpc>
                <a:spcPct val="143300"/>
              </a:lnSpc>
              <a:spcBef>
                <a:spcPts val="11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To Truncate a table - </a:t>
            </a:r>
            <a:r>
              <a:rPr sz="1200" b="1" spc="-5" dirty="0">
                <a:latin typeface="Times New Roman"/>
                <a:cs typeface="Times New Roman"/>
              </a:rPr>
              <a:t>Deletes </a:t>
            </a:r>
            <a:r>
              <a:rPr sz="1200" b="1" dirty="0">
                <a:latin typeface="Times New Roman"/>
                <a:cs typeface="Times New Roman"/>
              </a:rPr>
              <a:t>all </a:t>
            </a:r>
            <a:r>
              <a:rPr sz="1200" b="1" spc="-10" dirty="0">
                <a:latin typeface="Times New Roman"/>
                <a:cs typeface="Times New Roman"/>
              </a:rPr>
              <a:t>rows </a:t>
            </a:r>
            <a:r>
              <a:rPr sz="1200" b="1" dirty="0">
                <a:latin typeface="Times New Roman"/>
                <a:cs typeface="Times New Roman"/>
              </a:rPr>
              <a:t>from a table </a:t>
            </a:r>
            <a:r>
              <a:rPr sz="1200" b="1" spc="-5" dirty="0">
                <a:latin typeface="Times New Roman"/>
                <a:cs typeface="Times New Roman"/>
              </a:rPr>
              <a:t>,retaining its structure  Syntax: Truncate Table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&lt;tablename&gt;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latin typeface="Times New Roman"/>
                <a:cs typeface="Times New Roman"/>
              </a:rPr>
              <a:t>Example: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spc="-5" dirty="0">
                <a:latin typeface="Times New Roman"/>
                <a:cs typeface="Times New Roman"/>
              </a:rPr>
              <a:t>SQL&gt; </a:t>
            </a:r>
            <a:r>
              <a:rPr sz="1200" dirty="0">
                <a:latin typeface="Times New Roman"/>
                <a:cs typeface="Times New Roman"/>
              </a:rPr>
              <a:t>truncate table </a:t>
            </a:r>
            <a:r>
              <a:rPr sz="1200" spc="-5" dirty="0">
                <a:latin typeface="Times New Roman"/>
                <a:cs typeface="Times New Roman"/>
              </a:rPr>
              <a:t>employee;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spc="-5" dirty="0"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spc="-5" dirty="0">
                <a:latin typeface="Times New Roman"/>
                <a:cs typeface="Times New Roman"/>
              </a:rPr>
              <a:t>Table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truncated.</a:t>
            </a:r>
            <a:endParaRPr sz="1200" dirty="0">
              <a:latin typeface="Times New Roman"/>
              <a:cs typeface="Times New Roman"/>
            </a:endParaRPr>
          </a:p>
          <a:p>
            <a:pPr marL="12700" marR="1490345">
              <a:lnSpc>
                <a:spcPct val="14380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g. To rename a table- </a:t>
            </a:r>
            <a:r>
              <a:rPr sz="1200" b="1" spc="-5" dirty="0">
                <a:latin typeface="Times New Roman"/>
                <a:cs typeface="Times New Roman"/>
              </a:rPr>
              <a:t>Renames </a:t>
            </a:r>
            <a:r>
              <a:rPr sz="1200" b="1" dirty="0">
                <a:latin typeface="Times New Roman"/>
                <a:cs typeface="Times New Roman"/>
              </a:rPr>
              <a:t>a table </a:t>
            </a:r>
            <a:r>
              <a:rPr sz="1200" b="1" spc="-5" dirty="0">
                <a:latin typeface="Times New Roman"/>
                <a:cs typeface="Times New Roman"/>
              </a:rPr>
              <a:t>with new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name  Syntax:</a:t>
            </a:r>
            <a:endParaRPr sz="1200" dirty="0">
              <a:latin typeface="Times New Roman"/>
              <a:cs typeface="Times New Roman"/>
            </a:endParaRPr>
          </a:p>
          <a:p>
            <a:pPr marL="12700" marR="2006600">
              <a:lnSpc>
                <a:spcPct val="143800"/>
              </a:lnSpc>
            </a:pPr>
            <a:r>
              <a:rPr sz="1200" b="1" spc="-5" dirty="0">
                <a:latin typeface="Times New Roman"/>
                <a:cs typeface="Times New Roman"/>
              </a:rPr>
              <a:t>Rename &lt;oldtablename&gt; To &lt;newtablename&gt;  Example:</a:t>
            </a:r>
            <a:endParaRPr sz="12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sz="1200" spc="-5" dirty="0">
                <a:latin typeface="Times New Roman"/>
                <a:cs typeface="Times New Roman"/>
              </a:rPr>
              <a:t>SQL&gt; rename </a:t>
            </a:r>
            <a:r>
              <a:rPr sz="1200" dirty="0">
                <a:latin typeface="Times New Roman"/>
                <a:cs typeface="Times New Roman"/>
              </a:rPr>
              <a:t>employee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emp;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b="1" spc="-10" dirty="0"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renamed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manipulation Language (DML)</a:t>
            </a:r>
            <a:endParaRPr sz="1200" dirty="0">
              <a:latin typeface="Times New Roman"/>
              <a:cs typeface="Times New Roman"/>
            </a:endParaRPr>
          </a:p>
          <a:p>
            <a:pPr marL="50165" marR="119380" indent="-38100">
              <a:lnSpc>
                <a:spcPts val="208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 following are </a:t>
            </a:r>
            <a:r>
              <a:rPr sz="1200" spc="-5" dirty="0">
                <a:latin typeface="Times New Roman"/>
                <a:cs typeface="Times New Roman"/>
              </a:rPr>
              <a:t>the DML Commands: </a:t>
            </a:r>
            <a:r>
              <a:rPr sz="1200" b="1" dirty="0">
                <a:latin typeface="Times New Roman"/>
                <a:cs typeface="Times New Roman"/>
              </a:rPr>
              <a:t>1. </a:t>
            </a:r>
            <a:r>
              <a:rPr sz="1200" b="1" spc="-5" dirty="0">
                <a:latin typeface="Times New Roman"/>
                <a:cs typeface="Times New Roman"/>
              </a:rPr>
              <a:t>Insert </a:t>
            </a:r>
            <a:r>
              <a:rPr sz="1200" b="1" dirty="0">
                <a:latin typeface="Times New Roman"/>
                <a:cs typeface="Times New Roman"/>
              </a:rPr>
              <a:t>2. Delete 3. </a:t>
            </a:r>
            <a:r>
              <a:rPr sz="1200" b="1" spc="-5" dirty="0">
                <a:latin typeface="Times New Roman"/>
                <a:cs typeface="Times New Roman"/>
              </a:rPr>
              <a:t>Update </a:t>
            </a:r>
            <a:r>
              <a:rPr sz="1200" b="1" dirty="0">
                <a:latin typeface="Times New Roman"/>
                <a:cs typeface="Times New Roman"/>
              </a:rPr>
              <a:t>4. Select  </a:t>
            </a:r>
            <a:r>
              <a:rPr sz="1200" b="1" spc="-5" dirty="0">
                <a:latin typeface="Times New Roman"/>
                <a:cs typeface="Times New Roman"/>
              </a:rPr>
              <a:t>Insert </a:t>
            </a:r>
            <a:r>
              <a:rPr sz="1200" b="1" dirty="0">
                <a:latin typeface="Times New Roman"/>
                <a:cs typeface="Times New Roman"/>
              </a:rPr>
              <a:t>command </a:t>
            </a:r>
            <a:r>
              <a:rPr sz="1200" b="1" spc="-5" dirty="0">
                <a:latin typeface="Times New Roman"/>
                <a:cs typeface="Times New Roman"/>
              </a:rPr>
              <a:t>is used </a:t>
            </a:r>
            <a:r>
              <a:rPr sz="1200" b="1" dirty="0">
                <a:latin typeface="Times New Roman"/>
                <a:cs typeface="Times New Roman"/>
              </a:rPr>
              <a:t>to load data into </a:t>
            </a:r>
            <a:r>
              <a:rPr sz="1200" b="1" spc="-5" dirty="0">
                <a:latin typeface="Times New Roman"/>
                <a:cs typeface="Times New Roman"/>
              </a:rPr>
              <a:t>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table.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b="1" i="1" dirty="0">
                <a:latin typeface="Times New Roman"/>
                <a:cs typeface="Times New Roman"/>
              </a:rPr>
              <a:t>a. </a:t>
            </a:r>
            <a:r>
              <a:rPr sz="1200" b="1" i="1" spc="-5" dirty="0">
                <a:latin typeface="Times New Roman"/>
                <a:cs typeface="Times New Roman"/>
              </a:rPr>
              <a:t>Inserting values </a:t>
            </a:r>
            <a:r>
              <a:rPr sz="1200" b="1" i="1" dirty="0">
                <a:latin typeface="Times New Roman"/>
                <a:cs typeface="Times New Roman"/>
              </a:rPr>
              <a:t>from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user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latin typeface="Times New Roman"/>
                <a:cs typeface="Times New Roman"/>
              </a:rPr>
              <a:t>Syntax:</a:t>
            </a:r>
            <a:endParaRPr sz="1200" dirty="0">
              <a:latin typeface="Times New Roman"/>
              <a:cs typeface="Times New Roman"/>
            </a:endParaRPr>
          </a:p>
          <a:p>
            <a:pPr marL="12700" marR="1985010">
              <a:lnSpc>
                <a:spcPct val="143700"/>
              </a:lnSpc>
            </a:pPr>
            <a:r>
              <a:rPr sz="1200" b="1" spc="-5" dirty="0">
                <a:latin typeface="Times New Roman"/>
                <a:cs typeface="Times New Roman"/>
              </a:rPr>
              <a:t>Insert into </a:t>
            </a:r>
            <a:r>
              <a:rPr sz="1200" b="1" dirty="0">
                <a:latin typeface="Times New Roman"/>
                <a:cs typeface="Times New Roman"/>
              </a:rPr>
              <a:t>&lt;tablename&gt; </a:t>
            </a:r>
            <a:r>
              <a:rPr sz="1200" b="1" spc="-5" dirty="0">
                <a:latin typeface="Times New Roman"/>
                <a:cs typeface="Times New Roman"/>
              </a:rPr>
              <a:t>values </a:t>
            </a:r>
            <a:r>
              <a:rPr sz="1200" b="1" dirty="0">
                <a:latin typeface="Times New Roman"/>
                <a:cs typeface="Times New Roman"/>
              </a:rPr>
              <a:t>( val1,val2 …);  Example: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spc="-5" dirty="0">
                <a:latin typeface="Times New Roman"/>
                <a:cs typeface="Times New Roman"/>
              </a:rPr>
              <a:t>SQL&gt; </a:t>
            </a:r>
            <a:r>
              <a:rPr sz="1200" dirty="0">
                <a:latin typeface="Times New Roman"/>
                <a:cs typeface="Times New Roman"/>
              </a:rPr>
              <a:t>insert into </a:t>
            </a:r>
            <a:r>
              <a:rPr sz="1200" spc="-5" dirty="0">
                <a:latin typeface="Times New Roman"/>
                <a:cs typeface="Times New Roman"/>
              </a:rPr>
              <a:t>department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values(10,'accounts','chennai');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spc="-10" dirty="0"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row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created.</a:t>
            </a: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3943" y="313944"/>
            <a:ext cx="7153909" cy="9439910"/>
            <a:chOff x="313943" y="313944"/>
            <a:chExt cx="7153909" cy="9439910"/>
          </a:xfrm>
        </p:grpSpPr>
        <p:sp>
          <p:nvSpPr>
            <p:cNvPr id="6" name="object 6"/>
            <p:cNvSpPr/>
            <p:nvPr/>
          </p:nvSpPr>
          <p:spPr>
            <a:xfrm>
              <a:off x="313944" y="313956"/>
              <a:ext cx="7145020" cy="9421495"/>
            </a:xfrm>
            <a:custGeom>
              <a:avLst/>
              <a:gdLst/>
              <a:ahLst/>
              <a:cxnLst/>
              <a:rect l="l" t="t" r="r" b="b"/>
              <a:pathLst>
                <a:path w="7145020" h="9421495">
                  <a:moveTo>
                    <a:pt x="9131" y="0"/>
                  </a:moveTo>
                  <a:lnTo>
                    <a:pt x="3035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9421355"/>
                  </a:lnTo>
                  <a:lnTo>
                    <a:pt x="3035" y="9421355"/>
                  </a:lnTo>
                  <a:lnTo>
                    <a:pt x="3035" y="3035"/>
                  </a:lnTo>
                  <a:lnTo>
                    <a:pt x="9131" y="3035"/>
                  </a:lnTo>
                  <a:lnTo>
                    <a:pt x="9131" y="0"/>
                  </a:lnTo>
                  <a:close/>
                </a:path>
                <a:path w="7145020" h="9421495">
                  <a:moveTo>
                    <a:pt x="7135368" y="6096"/>
                  </a:moveTo>
                  <a:lnTo>
                    <a:pt x="9144" y="6096"/>
                  </a:lnTo>
                  <a:lnTo>
                    <a:pt x="6096" y="6096"/>
                  </a:lnTo>
                  <a:lnTo>
                    <a:pt x="6096" y="9421355"/>
                  </a:lnTo>
                  <a:lnTo>
                    <a:pt x="9144" y="9421355"/>
                  </a:lnTo>
                  <a:lnTo>
                    <a:pt x="9144" y="9131"/>
                  </a:lnTo>
                  <a:lnTo>
                    <a:pt x="7135368" y="9131"/>
                  </a:lnTo>
                  <a:lnTo>
                    <a:pt x="7135368" y="6096"/>
                  </a:lnTo>
                  <a:close/>
                </a:path>
                <a:path w="7145020" h="9421495">
                  <a:moveTo>
                    <a:pt x="7144499" y="0"/>
                  </a:moveTo>
                  <a:lnTo>
                    <a:pt x="7135368" y="0"/>
                  </a:lnTo>
                  <a:lnTo>
                    <a:pt x="9144" y="0"/>
                  </a:lnTo>
                  <a:lnTo>
                    <a:pt x="9144" y="3035"/>
                  </a:lnTo>
                  <a:lnTo>
                    <a:pt x="7135368" y="3035"/>
                  </a:lnTo>
                  <a:lnTo>
                    <a:pt x="7144499" y="303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8455" y="323088"/>
              <a:ext cx="9525" cy="9412605"/>
            </a:xfrm>
            <a:custGeom>
              <a:avLst/>
              <a:gdLst/>
              <a:ahLst/>
              <a:cxnLst/>
              <a:rect l="l" t="t" r="r" b="b"/>
              <a:pathLst>
                <a:path w="9525" h="9412605">
                  <a:moveTo>
                    <a:pt x="9144" y="0"/>
                  </a:moveTo>
                  <a:lnTo>
                    <a:pt x="0" y="0"/>
                  </a:lnTo>
                  <a:lnTo>
                    <a:pt x="0" y="9412224"/>
                  </a:lnTo>
                  <a:lnTo>
                    <a:pt x="9144" y="94122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944" y="313956"/>
              <a:ext cx="7145020" cy="9431020"/>
            </a:xfrm>
            <a:custGeom>
              <a:avLst/>
              <a:gdLst/>
              <a:ahLst/>
              <a:cxnLst/>
              <a:rect l="l" t="t" r="r" b="b"/>
              <a:pathLst>
                <a:path w="7145020" h="9431020">
                  <a:moveTo>
                    <a:pt x="9131" y="9427451"/>
                  </a:moveTo>
                  <a:lnTo>
                    <a:pt x="3035" y="9427451"/>
                  </a:lnTo>
                  <a:lnTo>
                    <a:pt x="3035" y="9421368"/>
                  </a:lnTo>
                  <a:lnTo>
                    <a:pt x="0" y="9421368"/>
                  </a:lnTo>
                  <a:lnTo>
                    <a:pt x="0" y="9427451"/>
                  </a:lnTo>
                  <a:lnTo>
                    <a:pt x="0" y="9430499"/>
                  </a:lnTo>
                  <a:lnTo>
                    <a:pt x="3035" y="9430499"/>
                  </a:lnTo>
                  <a:lnTo>
                    <a:pt x="9131" y="9430499"/>
                  </a:lnTo>
                  <a:lnTo>
                    <a:pt x="9131" y="9427451"/>
                  </a:lnTo>
                  <a:close/>
                </a:path>
                <a:path w="7145020" h="9431020">
                  <a:moveTo>
                    <a:pt x="9144" y="9421368"/>
                  </a:moveTo>
                  <a:lnTo>
                    <a:pt x="6096" y="9421368"/>
                  </a:lnTo>
                  <a:lnTo>
                    <a:pt x="6096" y="9424403"/>
                  </a:lnTo>
                  <a:lnTo>
                    <a:pt x="9144" y="9424403"/>
                  </a:lnTo>
                  <a:lnTo>
                    <a:pt x="9144" y="9421368"/>
                  </a:lnTo>
                  <a:close/>
                </a:path>
                <a:path w="7145020" h="9431020">
                  <a:moveTo>
                    <a:pt x="7138403" y="6096"/>
                  </a:moveTo>
                  <a:lnTo>
                    <a:pt x="7135368" y="6096"/>
                  </a:lnTo>
                  <a:lnTo>
                    <a:pt x="7135368" y="9421355"/>
                  </a:lnTo>
                  <a:lnTo>
                    <a:pt x="7138403" y="9421355"/>
                  </a:lnTo>
                  <a:lnTo>
                    <a:pt x="7138403" y="6096"/>
                  </a:lnTo>
                  <a:close/>
                </a:path>
                <a:path w="7145020" h="9431020">
                  <a:moveTo>
                    <a:pt x="7144499" y="0"/>
                  </a:moveTo>
                  <a:lnTo>
                    <a:pt x="7141464" y="0"/>
                  </a:lnTo>
                  <a:lnTo>
                    <a:pt x="7141464" y="9421355"/>
                  </a:lnTo>
                  <a:lnTo>
                    <a:pt x="7144499" y="9421355"/>
                  </a:lnTo>
                  <a:lnTo>
                    <a:pt x="71444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087" y="9744456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126224" y="9144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088" y="9735324"/>
              <a:ext cx="7126605" cy="9525"/>
            </a:xfrm>
            <a:custGeom>
              <a:avLst/>
              <a:gdLst/>
              <a:ahLst/>
              <a:cxnLst/>
              <a:rect l="l" t="t" r="r" b="b"/>
              <a:pathLst>
                <a:path w="7126605" h="9525">
                  <a:moveTo>
                    <a:pt x="7126224" y="6083"/>
                  </a:moveTo>
                  <a:lnTo>
                    <a:pt x="0" y="6083"/>
                  </a:lnTo>
                  <a:lnTo>
                    <a:pt x="0" y="9131"/>
                  </a:lnTo>
                  <a:lnTo>
                    <a:pt x="7126224" y="9131"/>
                  </a:lnTo>
                  <a:lnTo>
                    <a:pt x="7126224" y="6083"/>
                  </a:lnTo>
                  <a:close/>
                </a:path>
                <a:path w="7126605" h="9525">
                  <a:moveTo>
                    <a:pt x="712622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7126224" y="3035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9312" y="973531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914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9312" y="97353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3035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035" y="3035"/>
                  </a:lnTo>
                  <a:lnTo>
                    <a:pt x="3035" y="0"/>
                  </a:lnTo>
                  <a:close/>
                </a:path>
                <a:path w="9525" h="9525">
                  <a:moveTo>
                    <a:pt x="9131" y="0"/>
                  </a:moveTo>
                  <a:lnTo>
                    <a:pt x="6096" y="0"/>
                  </a:lnTo>
                  <a:lnTo>
                    <a:pt x="6096" y="6083"/>
                  </a:lnTo>
                  <a:lnTo>
                    <a:pt x="0" y="6083"/>
                  </a:lnTo>
                  <a:lnTo>
                    <a:pt x="0" y="9131"/>
                  </a:lnTo>
                  <a:lnTo>
                    <a:pt x="6096" y="9131"/>
                  </a:lnTo>
                  <a:lnTo>
                    <a:pt x="9131" y="9131"/>
                  </a:lnTo>
                  <a:lnTo>
                    <a:pt x="9131" y="6083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2" ma:contentTypeDescription="Create a new document." ma:contentTypeScope="" ma:versionID="6c9ac33c9a6f2d3f06840e023ddfcbe3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3ed5573f357102af4ad00723061e2bcd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984A90-A0FD-4515-B374-109196404125}"/>
</file>

<file path=customXml/itemProps2.xml><?xml version="1.0" encoding="utf-8"?>
<ds:datastoreItem xmlns:ds="http://schemas.openxmlformats.org/officeDocument/2006/customXml" ds:itemID="{795ACE9D-B6AA-4C5E-A740-D3DD2446A9D0}"/>
</file>

<file path=customXml/itemProps3.xml><?xml version="1.0" encoding="utf-8"?>
<ds:datastoreItem xmlns:ds="http://schemas.openxmlformats.org/officeDocument/2006/customXml" ds:itemID="{A4E3B2B2-F89E-442B-BD80-B932A0DF28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1122</Words>
  <Application>Microsoft Office PowerPoint</Application>
  <PresentationFormat>Custom</PresentationFormat>
  <Paragraphs>191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dbmanual1</dc:title>
  <dc:creator>agm</dc:creator>
  <cp:lastModifiedBy>Admin</cp:lastModifiedBy>
  <cp:revision>3</cp:revision>
  <dcterms:created xsi:type="dcterms:W3CDTF">2020-07-13T19:56:49Z</dcterms:created>
  <dcterms:modified xsi:type="dcterms:W3CDTF">2020-07-21T06:51:36Z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2011-07-13T00:00:00Z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2020-07-13T00:00:00Z</vt:filetime>
  </property>
  <property fmtid="{D5CDD505-2E9C-101B-9397-08002B2CF9AE}" pid="5" name="ContentTypeId">
    <vt:lpwstr>0x010100BA0F7AE3F95D594EBBCBFDDF8C3AE3EC</vt:lpwstr>
  </property>
</Properties>
</file>