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19C0C-BDD7-409E-9F21-7F3F17C70994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818BA-F9EA-4C71-B41E-E6FDD4DC2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066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3B831E-3138-4D7A-ABBC-CB607322781C}" type="slidenum">
              <a:rPr lang="en-I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I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441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AEEE-2297-4593-A1B3-A71474235B39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7ACA-4DF1-45BE-B76A-3B52AD829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82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AEEE-2297-4593-A1B3-A71474235B39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7ACA-4DF1-45BE-B76A-3B52AD829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92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AEEE-2297-4593-A1B3-A71474235B39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7ACA-4DF1-45BE-B76A-3B52AD829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001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9DF2E-0BAD-406A-BB8A-23F3E30786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50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AEEE-2297-4593-A1B3-A71474235B39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7ACA-4DF1-45BE-B76A-3B52AD829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26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AEEE-2297-4593-A1B3-A71474235B39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7ACA-4DF1-45BE-B76A-3B52AD829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34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AEEE-2297-4593-A1B3-A71474235B39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7ACA-4DF1-45BE-B76A-3B52AD829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45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AEEE-2297-4593-A1B3-A71474235B39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7ACA-4DF1-45BE-B76A-3B52AD829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30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AEEE-2297-4593-A1B3-A71474235B39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7ACA-4DF1-45BE-B76A-3B52AD829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75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AEEE-2297-4593-A1B3-A71474235B39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7ACA-4DF1-45BE-B76A-3B52AD829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43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AEEE-2297-4593-A1B3-A71474235B39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7ACA-4DF1-45BE-B76A-3B52AD829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64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AEEE-2297-4593-A1B3-A71474235B39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67ACA-4DF1-45BE-B76A-3B52AD829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6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8AEEE-2297-4593-A1B3-A71474235B39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67ACA-4DF1-45BE-B76A-3B52AD829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56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975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Express as Canonical forms</a:t>
            </a: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2667000" y="1752601"/>
            <a:ext cx="64008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/>
              <a:t>F = A+ B’C in Sum of minterms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/>
              <a:t>F = XY+X’Z in SOM &amp; POM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/>
              <a:t>F(A,B,C,D)=D(A’+B)+B’D (SOM &amp; POM)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/>
              <a:t>F(W,X,Y,Z)= Y’Z+WXY’+WXZ’+W’X’Z (SOM &amp; POM)</a:t>
            </a:r>
          </a:p>
        </p:txBody>
      </p:sp>
    </p:spTree>
    <p:extLst>
      <p:ext uri="{BB962C8B-B14F-4D97-AF65-F5344CB8AC3E}">
        <p14:creationId xmlns:p14="http://schemas.microsoft.com/office/powerpoint/2010/main" val="306705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Conversion between canonical forms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/>
              <a:t>Ex: F(A, B, C) = </a:t>
            </a:r>
            <a:r>
              <a:rPr lang="el-GR" altLang="en-US" dirty="0" smtClean="0">
                <a:cs typeface="Arial" panose="020B0604020202020204" pitchFamily="34" charset="0"/>
              </a:rPr>
              <a:t>Σ</a:t>
            </a:r>
            <a:r>
              <a:rPr lang="en-US" altLang="en-US" dirty="0" smtClean="0">
                <a:cs typeface="Arial" panose="020B0604020202020204" pitchFamily="34" charset="0"/>
              </a:rPr>
              <a:t> (1,4,5,6,7)</a:t>
            </a:r>
          </a:p>
          <a:p>
            <a:pPr eaLnBrk="1" hangingPunct="1">
              <a:buFont typeface="Symbol" panose="05050102010706020507" pitchFamily="18" charset="2"/>
              <a:buChar char="Þ"/>
            </a:pPr>
            <a:r>
              <a:rPr lang="en-US" altLang="en-US" dirty="0" smtClean="0">
                <a:cs typeface="Arial" panose="020B0604020202020204" pitchFamily="34" charset="0"/>
              </a:rPr>
              <a:t>F′(A, B, C) = </a:t>
            </a:r>
            <a:r>
              <a:rPr lang="el-GR" altLang="en-US" dirty="0" smtClean="0">
                <a:cs typeface="Arial" panose="020B0604020202020204" pitchFamily="34" charset="0"/>
              </a:rPr>
              <a:t>Σ</a:t>
            </a:r>
            <a:r>
              <a:rPr lang="en-US" altLang="en-US" dirty="0" smtClean="0">
                <a:cs typeface="Arial" panose="020B0604020202020204" pitchFamily="34" charset="0"/>
              </a:rPr>
              <a:t> (0,2,3)</a:t>
            </a:r>
          </a:p>
          <a:p>
            <a:pPr eaLnBrk="1" hangingPunct="1">
              <a:buFont typeface="Symbol" panose="05050102010706020507" pitchFamily="18" charset="2"/>
              <a:buChar char="Þ"/>
            </a:pPr>
            <a:r>
              <a:rPr lang="en-US" altLang="en-US" dirty="0" smtClean="0">
                <a:cs typeface="Arial" panose="020B0604020202020204" pitchFamily="34" charset="0"/>
              </a:rPr>
              <a:t>F(A, B, C) = </a:t>
            </a:r>
            <a:r>
              <a:rPr lang="el-GR" altLang="en-US" dirty="0" smtClean="0">
                <a:cs typeface="Arial" panose="020B0604020202020204" pitchFamily="34" charset="0"/>
              </a:rPr>
              <a:t>Π</a:t>
            </a:r>
            <a:r>
              <a:rPr lang="en-US" altLang="en-US" dirty="0" smtClean="0">
                <a:cs typeface="Arial" panose="020B0604020202020204" pitchFamily="34" charset="0"/>
              </a:rPr>
              <a:t> (0,2,3)</a:t>
            </a:r>
            <a:endParaRPr lang="el-GR" altLang="en-US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54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Boolean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Represent the following sentence </a:t>
            </a:r>
            <a:r>
              <a:rPr lang="en-US" dirty="0" smtClean="0"/>
              <a:t>in different forms of Boolean equation </a:t>
            </a:r>
            <a:endParaRPr lang="en-IN" dirty="0"/>
          </a:p>
          <a:p>
            <a:pPr marL="0" indent="0">
              <a:buNone/>
              <a:defRPr/>
            </a:pPr>
            <a:r>
              <a:rPr lang="en-US" dirty="0" smtClean="0"/>
              <a:t>     You </a:t>
            </a:r>
            <a:r>
              <a:rPr lang="en-US" dirty="0"/>
              <a:t>should wear your overshoes if you are </a:t>
            </a:r>
            <a:r>
              <a:rPr lang="en-US" dirty="0" smtClean="0"/>
              <a:t>    outside </a:t>
            </a:r>
            <a:r>
              <a:rPr lang="en-US" dirty="0"/>
              <a:t>in a heavy rain and you are wearing your new suede shoes, or if your mother tells you </a:t>
            </a:r>
            <a:r>
              <a:rPr lang="en-US" dirty="0" smtClean="0"/>
              <a:t>to.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098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Standard Forms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terms that form the function may contain one, two or any number of literals.</a:t>
            </a:r>
          </a:p>
          <a:p>
            <a:pPr eaLnBrk="1" hangingPunct="1"/>
            <a:r>
              <a:rPr lang="en-US" altLang="en-US"/>
              <a:t>Two types</a:t>
            </a:r>
          </a:p>
          <a:p>
            <a:pPr lvl="1" eaLnBrk="1" hangingPunct="1"/>
            <a:r>
              <a:rPr lang="en-US" altLang="en-US"/>
              <a:t>Sum of products</a:t>
            </a:r>
          </a:p>
          <a:p>
            <a:pPr lvl="2" eaLnBrk="1" hangingPunct="1"/>
            <a:r>
              <a:rPr lang="en-US" altLang="en-US"/>
              <a:t>Is a Boolean expression containing AND terms called product terms of one or more literals each</a:t>
            </a:r>
          </a:p>
          <a:p>
            <a:pPr lvl="2" eaLnBrk="1" hangingPunct="1"/>
            <a:r>
              <a:rPr lang="en-US" altLang="en-US"/>
              <a:t>Ex: F</a:t>
            </a:r>
            <a:r>
              <a:rPr lang="en-US" altLang="en-US" baseline="-25000"/>
              <a:t>1</a:t>
            </a:r>
            <a:r>
              <a:rPr lang="en-US" altLang="en-US"/>
              <a:t> = y</a:t>
            </a:r>
            <a:r>
              <a:rPr lang="en-US" altLang="en-US">
                <a:cs typeface="Arial" panose="020B0604020202020204" pitchFamily="34" charset="0"/>
              </a:rPr>
              <a:t>′</a:t>
            </a:r>
            <a:r>
              <a:rPr lang="en-US" altLang="en-US"/>
              <a:t> + xy + x</a:t>
            </a:r>
            <a:r>
              <a:rPr lang="en-US" altLang="en-US">
                <a:cs typeface="Arial" panose="020B0604020202020204" pitchFamily="34" charset="0"/>
              </a:rPr>
              <a:t>′</a:t>
            </a:r>
            <a:r>
              <a:rPr lang="en-US" altLang="en-US"/>
              <a:t>yz</a:t>
            </a:r>
            <a:r>
              <a:rPr lang="en-US" altLang="en-US">
                <a:cs typeface="Arial" panose="020B0604020202020204" pitchFamily="34" charset="0"/>
              </a:rPr>
              <a:t>′</a:t>
            </a:r>
          </a:p>
          <a:p>
            <a:pPr lvl="1" eaLnBrk="1" hangingPunct="1"/>
            <a:r>
              <a:rPr lang="en-US" altLang="en-US"/>
              <a:t>Product of sums</a:t>
            </a:r>
          </a:p>
          <a:p>
            <a:pPr lvl="2" eaLnBrk="1" hangingPunct="1"/>
            <a:r>
              <a:rPr lang="en-US" altLang="en-US"/>
              <a:t>Is a Boolean expression containing OR terms, called sum terms.</a:t>
            </a:r>
          </a:p>
          <a:p>
            <a:pPr lvl="2" eaLnBrk="1" hangingPunct="1"/>
            <a:r>
              <a:rPr lang="en-US" altLang="en-US"/>
              <a:t>Ex: F</a:t>
            </a:r>
            <a:r>
              <a:rPr lang="en-US" altLang="en-US" baseline="-25000"/>
              <a:t>2</a:t>
            </a:r>
            <a:r>
              <a:rPr lang="en-US" altLang="en-US"/>
              <a:t> = x(y</a:t>
            </a:r>
            <a:r>
              <a:rPr lang="en-US" altLang="en-US">
                <a:cs typeface="Arial" panose="020B0604020202020204" pitchFamily="34" charset="0"/>
              </a:rPr>
              <a:t>′ + z)(x′ + y + z′ + w)</a:t>
            </a:r>
          </a:p>
        </p:txBody>
      </p:sp>
    </p:spTree>
    <p:extLst>
      <p:ext uri="{BB962C8B-B14F-4D97-AF65-F5344CB8AC3E}">
        <p14:creationId xmlns:p14="http://schemas.microsoft.com/office/powerpoint/2010/main" val="263796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Boolean Functions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89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Boolean Functions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05400"/>
          </a:xfrm>
        </p:spPr>
        <p:txBody>
          <a:bodyPr/>
          <a:lstStyle/>
          <a:p>
            <a:pPr eaLnBrk="1" hangingPunct="1"/>
            <a:r>
              <a:rPr lang="en-US" altLang="en-US" smtClean="0"/>
              <a:t>A Boolean function is an expression formed with binary variables, the two binary operators OR and AND, the unary operator NOT, parenthesis and equal sign.</a:t>
            </a:r>
          </a:p>
          <a:p>
            <a:pPr eaLnBrk="1" hangingPunct="1"/>
            <a:r>
              <a:rPr lang="en-US" altLang="en-US" smtClean="0"/>
              <a:t>Venn diagram is used to visualize the relationships among the variables of a Boolean expression.</a:t>
            </a:r>
          </a:p>
          <a:p>
            <a:pPr eaLnBrk="1" hangingPunct="1"/>
            <a:r>
              <a:rPr lang="en-US" altLang="en-US" smtClean="0"/>
              <a:t>Boolean function can be expressed in algebraic expression or truth table.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6189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J.Saira Banu</a:t>
            </a:r>
          </a:p>
        </p:txBody>
      </p:sp>
      <p:sp>
        <p:nvSpPr>
          <p:cNvPr id="5123" name="Rectangle 6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Boolean Function Repressentation(Truth Table)</a:t>
            </a:r>
          </a:p>
        </p:txBody>
      </p:sp>
      <p:sp>
        <p:nvSpPr>
          <p:cNvPr id="5124" name="Line 6"/>
          <p:cNvSpPr>
            <a:spLocks noChangeShapeType="1"/>
          </p:cNvSpPr>
          <p:nvPr/>
        </p:nvSpPr>
        <p:spPr bwMode="auto">
          <a:xfrm>
            <a:off x="3844925" y="2206625"/>
            <a:ext cx="2032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5" name="Line 7"/>
          <p:cNvSpPr>
            <a:spLocks noChangeShapeType="1"/>
          </p:cNvSpPr>
          <p:nvPr/>
        </p:nvSpPr>
        <p:spPr bwMode="auto">
          <a:xfrm>
            <a:off x="3141664" y="2640014"/>
            <a:ext cx="187325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6" name="Line 8"/>
          <p:cNvSpPr>
            <a:spLocks noChangeShapeType="1"/>
          </p:cNvSpPr>
          <p:nvPr/>
        </p:nvSpPr>
        <p:spPr bwMode="auto">
          <a:xfrm>
            <a:off x="3360738" y="2640014"/>
            <a:ext cx="2032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7" name="Line 9"/>
          <p:cNvSpPr>
            <a:spLocks noChangeShapeType="1"/>
          </p:cNvSpPr>
          <p:nvPr/>
        </p:nvSpPr>
        <p:spPr bwMode="auto">
          <a:xfrm>
            <a:off x="3595689" y="2640014"/>
            <a:ext cx="168275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8" name="Line 10"/>
          <p:cNvSpPr>
            <a:spLocks noChangeShapeType="1"/>
          </p:cNvSpPr>
          <p:nvPr/>
        </p:nvSpPr>
        <p:spPr bwMode="auto">
          <a:xfrm>
            <a:off x="4184651" y="2640014"/>
            <a:ext cx="188913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9" name="Line 11"/>
          <p:cNvSpPr>
            <a:spLocks noChangeShapeType="1"/>
          </p:cNvSpPr>
          <p:nvPr/>
        </p:nvSpPr>
        <p:spPr bwMode="auto">
          <a:xfrm>
            <a:off x="5588000" y="2640014"/>
            <a:ext cx="2032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30" name="Line 12"/>
          <p:cNvSpPr>
            <a:spLocks noChangeShapeType="1"/>
          </p:cNvSpPr>
          <p:nvPr/>
        </p:nvSpPr>
        <p:spPr bwMode="auto">
          <a:xfrm>
            <a:off x="3467100" y="3073400"/>
            <a:ext cx="2032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31" name="Line 13"/>
          <p:cNvSpPr>
            <a:spLocks noChangeShapeType="1"/>
          </p:cNvSpPr>
          <p:nvPr/>
        </p:nvSpPr>
        <p:spPr bwMode="auto">
          <a:xfrm>
            <a:off x="4187826" y="3086100"/>
            <a:ext cx="187325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32" name="Rectangle 14"/>
          <p:cNvSpPr>
            <a:spLocks noChangeArrowheads="1"/>
          </p:cNvSpPr>
          <p:nvPr/>
        </p:nvSpPr>
        <p:spPr bwMode="auto">
          <a:xfrm>
            <a:off x="4471988" y="2941639"/>
            <a:ext cx="18274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33" name="Rectangle 15"/>
          <p:cNvSpPr>
            <a:spLocks noChangeArrowheads="1"/>
          </p:cNvSpPr>
          <p:nvPr/>
        </p:nvSpPr>
        <p:spPr bwMode="auto">
          <a:xfrm>
            <a:off x="4375150" y="2941639"/>
            <a:ext cx="10259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34" name="Rectangle 16"/>
          <p:cNvSpPr>
            <a:spLocks noChangeArrowheads="1"/>
          </p:cNvSpPr>
          <p:nvPr/>
        </p:nvSpPr>
        <p:spPr bwMode="auto">
          <a:xfrm>
            <a:off x="4176713" y="2941639"/>
            <a:ext cx="20518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35" name="Rectangle 17"/>
          <p:cNvSpPr>
            <a:spLocks noChangeArrowheads="1"/>
          </p:cNvSpPr>
          <p:nvPr/>
        </p:nvSpPr>
        <p:spPr bwMode="auto">
          <a:xfrm>
            <a:off x="3670300" y="2941639"/>
            <a:ext cx="20518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36" name="Rectangle 18"/>
          <p:cNvSpPr>
            <a:spLocks noChangeArrowheads="1"/>
          </p:cNvSpPr>
          <p:nvPr/>
        </p:nvSpPr>
        <p:spPr bwMode="auto">
          <a:xfrm>
            <a:off x="3467100" y="2941639"/>
            <a:ext cx="20518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37" name="Rectangle 19"/>
          <p:cNvSpPr>
            <a:spLocks noChangeArrowheads="1"/>
          </p:cNvSpPr>
          <p:nvPr/>
        </p:nvSpPr>
        <p:spPr bwMode="auto">
          <a:xfrm>
            <a:off x="3236913" y="2941639"/>
            <a:ext cx="20518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38" name="Rectangle 20"/>
          <p:cNvSpPr>
            <a:spLocks noChangeArrowheads="1"/>
          </p:cNvSpPr>
          <p:nvPr/>
        </p:nvSpPr>
        <p:spPr bwMode="auto">
          <a:xfrm>
            <a:off x="3044825" y="2941639"/>
            <a:ext cx="20518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39" name="Rectangle 21"/>
          <p:cNvSpPr>
            <a:spLocks noChangeArrowheads="1"/>
          </p:cNvSpPr>
          <p:nvPr/>
        </p:nvSpPr>
        <p:spPr bwMode="auto">
          <a:xfrm>
            <a:off x="2730500" y="2941639"/>
            <a:ext cx="10259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40" name="Rectangle 22"/>
          <p:cNvSpPr>
            <a:spLocks noChangeArrowheads="1"/>
          </p:cNvSpPr>
          <p:nvPr/>
        </p:nvSpPr>
        <p:spPr bwMode="auto">
          <a:xfrm>
            <a:off x="2298701" y="2941639"/>
            <a:ext cx="45525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F4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41" name="Rectangle 24"/>
          <p:cNvSpPr>
            <a:spLocks noChangeArrowheads="1"/>
          </p:cNvSpPr>
          <p:nvPr/>
        </p:nvSpPr>
        <p:spPr bwMode="auto">
          <a:xfrm>
            <a:off x="5357813" y="2508251"/>
            <a:ext cx="20518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42" name="Rectangle 25"/>
          <p:cNvSpPr>
            <a:spLocks noChangeArrowheads="1"/>
          </p:cNvSpPr>
          <p:nvPr/>
        </p:nvSpPr>
        <p:spPr bwMode="auto">
          <a:xfrm>
            <a:off x="5267325" y="2508251"/>
            <a:ext cx="10259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43" name="Rectangle 26"/>
          <p:cNvSpPr>
            <a:spLocks noChangeArrowheads="1"/>
          </p:cNvSpPr>
          <p:nvPr/>
        </p:nvSpPr>
        <p:spPr bwMode="auto">
          <a:xfrm>
            <a:off x="4946650" y="2508251"/>
            <a:ext cx="10259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44" name="Rectangle 27"/>
          <p:cNvSpPr>
            <a:spLocks noChangeArrowheads="1"/>
          </p:cNvSpPr>
          <p:nvPr/>
        </p:nvSpPr>
        <p:spPr bwMode="auto">
          <a:xfrm>
            <a:off x="4773613" y="2508251"/>
            <a:ext cx="18274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45" name="Rectangle 28"/>
          <p:cNvSpPr>
            <a:spLocks noChangeArrowheads="1"/>
          </p:cNvSpPr>
          <p:nvPr/>
        </p:nvSpPr>
        <p:spPr bwMode="auto">
          <a:xfrm>
            <a:off x="4678363" y="2508251"/>
            <a:ext cx="10259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46" name="Rectangle 29"/>
          <p:cNvSpPr>
            <a:spLocks noChangeArrowheads="1"/>
          </p:cNvSpPr>
          <p:nvPr/>
        </p:nvSpPr>
        <p:spPr bwMode="auto">
          <a:xfrm>
            <a:off x="4373564" y="2508251"/>
            <a:ext cx="30777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y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47" name="Rectangle 30"/>
          <p:cNvSpPr>
            <a:spLocks noChangeArrowheads="1"/>
          </p:cNvSpPr>
          <p:nvPr/>
        </p:nvSpPr>
        <p:spPr bwMode="auto">
          <a:xfrm>
            <a:off x="4175125" y="2508251"/>
            <a:ext cx="20518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48" name="Rectangle 31"/>
          <p:cNvSpPr>
            <a:spLocks noChangeArrowheads="1"/>
          </p:cNvSpPr>
          <p:nvPr/>
        </p:nvSpPr>
        <p:spPr bwMode="auto">
          <a:xfrm>
            <a:off x="4083050" y="2508251"/>
            <a:ext cx="10259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49" name="Rectangle 32"/>
          <p:cNvSpPr>
            <a:spLocks noChangeArrowheads="1"/>
          </p:cNvSpPr>
          <p:nvPr/>
        </p:nvSpPr>
        <p:spPr bwMode="auto">
          <a:xfrm>
            <a:off x="3763963" y="2508251"/>
            <a:ext cx="10259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50" name="Rectangle 33"/>
          <p:cNvSpPr>
            <a:spLocks noChangeArrowheads="1"/>
          </p:cNvSpPr>
          <p:nvPr/>
        </p:nvSpPr>
        <p:spPr bwMode="auto">
          <a:xfrm>
            <a:off x="3590925" y="2508251"/>
            <a:ext cx="18274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51" name="Rectangle 34"/>
          <p:cNvSpPr>
            <a:spLocks noChangeArrowheads="1"/>
          </p:cNvSpPr>
          <p:nvPr/>
        </p:nvSpPr>
        <p:spPr bwMode="auto">
          <a:xfrm>
            <a:off x="3360738" y="2508251"/>
            <a:ext cx="20518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52" name="Rectangle 35"/>
          <p:cNvSpPr>
            <a:spLocks noChangeArrowheads="1"/>
          </p:cNvSpPr>
          <p:nvPr/>
        </p:nvSpPr>
        <p:spPr bwMode="auto">
          <a:xfrm>
            <a:off x="3130550" y="2508251"/>
            <a:ext cx="20518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53" name="Rectangle 36"/>
          <p:cNvSpPr>
            <a:spLocks noChangeArrowheads="1"/>
          </p:cNvSpPr>
          <p:nvPr/>
        </p:nvSpPr>
        <p:spPr bwMode="auto">
          <a:xfrm>
            <a:off x="3040063" y="2508251"/>
            <a:ext cx="10259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54" name="Rectangle 37"/>
          <p:cNvSpPr>
            <a:spLocks noChangeArrowheads="1"/>
          </p:cNvSpPr>
          <p:nvPr/>
        </p:nvSpPr>
        <p:spPr bwMode="auto">
          <a:xfrm>
            <a:off x="2724150" y="2508251"/>
            <a:ext cx="10259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55" name="Rectangle 38"/>
          <p:cNvSpPr>
            <a:spLocks noChangeArrowheads="1"/>
          </p:cNvSpPr>
          <p:nvPr/>
        </p:nvSpPr>
        <p:spPr bwMode="auto">
          <a:xfrm>
            <a:off x="2298701" y="2508251"/>
            <a:ext cx="45525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F3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56" name="Rectangle 41"/>
          <p:cNvSpPr>
            <a:spLocks noChangeArrowheads="1"/>
          </p:cNvSpPr>
          <p:nvPr/>
        </p:nvSpPr>
        <p:spPr bwMode="auto">
          <a:xfrm>
            <a:off x="3430588" y="2074864"/>
            <a:ext cx="10259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57" name="Rectangle 42"/>
          <p:cNvSpPr>
            <a:spLocks noChangeArrowheads="1"/>
          </p:cNvSpPr>
          <p:nvPr/>
        </p:nvSpPr>
        <p:spPr bwMode="auto">
          <a:xfrm>
            <a:off x="3232150" y="2074864"/>
            <a:ext cx="20518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58" name="Rectangle 43"/>
          <p:cNvSpPr>
            <a:spLocks noChangeArrowheads="1"/>
          </p:cNvSpPr>
          <p:nvPr/>
        </p:nvSpPr>
        <p:spPr bwMode="auto">
          <a:xfrm>
            <a:off x="3040063" y="2074864"/>
            <a:ext cx="20518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59" name="Rectangle 44"/>
          <p:cNvSpPr>
            <a:spLocks noChangeArrowheads="1"/>
          </p:cNvSpPr>
          <p:nvPr/>
        </p:nvSpPr>
        <p:spPr bwMode="auto">
          <a:xfrm>
            <a:off x="2724150" y="2074864"/>
            <a:ext cx="10259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60" name="Rectangle 45"/>
          <p:cNvSpPr>
            <a:spLocks noChangeArrowheads="1"/>
          </p:cNvSpPr>
          <p:nvPr/>
        </p:nvSpPr>
        <p:spPr bwMode="auto">
          <a:xfrm>
            <a:off x="2298701" y="2074864"/>
            <a:ext cx="45525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F2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61" name="Rectangle 51"/>
          <p:cNvSpPr>
            <a:spLocks noChangeArrowheads="1"/>
          </p:cNvSpPr>
          <p:nvPr/>
        </p:nvSpPr>
        <p:spPr bwMode="auto">
          <a:xfrm>
            <a:off x="3868738" y="2895601"/>
            <a:ext cx="2260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62" name="Rectangle 52"/>
          <p:cNvSpPr>
            <a:spLocks noChangeArrowheads="1"/>
          </p:cNvSpPr>
          <p:nvPr/>
        </p:nvSpPr>
        <p:spPr bwMode="auto">
          <a:xfrm>
            <a:off x="2825750" y="2895601"/>
            <a:ext cx="2260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63" name="Rectangle 54"/>
          <p:cNvSpPr>
            <a:spLocks noChangeArrowheads="1"/>
          </p:cNvSpPr>
          <p:nvPr/>
        </p:nvSpPr>
        <p:spPr bwMode="auto">
          <a:xfrm>
            <a:off x="3860800" y="2462214"/>
            <a:ext cx="2260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64" name="Rectangle 55"/>
          <p:cNvSpPr>
            <a:spLocks noChangeArrowheads="1"/>
          </p:cNvSpPr>
          <p:nvPr/>
        </p:nvSpPr>
        <p:spPr bwMode="auto">
          <a:xfrm>
            <a:off x="2820988" y="2462214"/>
            <a:ext cx="2260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65" name="Rectangle 57"/>
          <p:cNvSpPr>
            <a:spLocks noChangeArrowheads="1"/>
          </p:cNvSpPr>
          <p:nvPr/>
        </p:nvSpPr>
        <p:spPr bwMode="auto">
          <a:xfrm>
            <a:off x="2820988" y="2028826"/>
            <a:ext cx="2260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66" name="Rectangle 62"/>
          <p:cNvSpPr>
            <a:spLocks noChangeArrowheads="1"/>
          </p:cNvSpPr>
          <p:nvPr/>
        </p:nvSpPr>
        <p:spPr bwMode="auto">
          <a:xfrm>
            <a:off x="3844925" y="2074864"/>
            <a:ext cx="20518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67" name="Rectangle 63"/>
          <p:cNvSpPr>
            <a:spLocks noChangeArrowheads="1"/>
          </p:cNvSpPr>
          <p:nvPr/>
        </p:nvSpPr>
        <p:spPr bwMode="auto">
          <a:xfrm>
            <a:off x="4043363" y="2074864"/>
            <a:ext cx="18274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68" name="Rectangle 64"/>
          <p:cNvSpPr>
            <a:spLocks noChangeArrowheads="1"/>
          </p:cNvSpPr>
          <p:nvPr/>
        </p:nvSpPr>
        <p:spPr bwMode="auto">
          <a:xfrm>
            <a:off x="3527425" y="2028826"/>
            <a:ext cx="2260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69" name="Rectangle 65"/>
          <p:cNvSpPr>
            <a:spLocks noChangeArrowheads="1"/>
          </p:cNvSpPr>
          <p:nvPr/>
        </p:nvSpPr>
        <p:spPr bwMode="auto">
          <a:xfrm>
            <a:off x="5588000" y="2508251"/>
            <a:ext cx="20518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70" name="Rectangle 66"/>
          <p:cNvSpPr>
            <a:spLocks noChangeArrowheads="1"/>
          </p:cNvSpPr>
          <p:nvPr/>
        </p:nvSpPr>
        <p:spPr bwMode="auto">
          <a:xfrm>
            <a:off x="5043488" y="2462214"/>
            <a:ext cx="2260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71" name="Line 5"/>
          <p:cNvSpPr>
            <a:spLocks noChangeShapeType="1"/>
          </p:cNvSpPr>
          <p:nvPr/>
        </p:nvSpPr>
        <p:spPr bwMode="auto">
          <a:xfrm>
            <a:off x="3671889" y="1854200"/>
            <a:ext cx="166687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72" name="Rectangle 47"/>
          <p:cNvSpPr>
            <a:spLocks noChangeArrowheads="1"/>
          </p:cNvSpPr>
          <p:nvPr/>
        </p:nvSpPr>
        <p:spPr bwMode="auto">
          <a:xfrm>
            <a:off x="3233739" y="1709739"/>
            <a:ext cx="41036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xy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73" name="Rectangle 48"/>
          <p:cNvSpPr>
            <a:spLocks noChangeArrowheads="1"/>
          </p:cNvSpPr>
          <p:nvPr/>
        </p:nvSpPr>
        <p:spPr bwMode="auto">
          <a:xfrm>
            <a:off x="3040063" y="1709739"/>
            <a:ext cx="20518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74" name="Rectangle 49"/>
          <p:cNvSpPr>
            <a:spLocks noChangeArrowheads="1"/>
          </p:cNvSpPr>
          <p:nvPr/>
        </p:nvSpPr>
        <p:spPr bwMode="auto">
          <a:xfrm>
            <a:off x="2725738" y="1709739"/>
            <a:ext cx="10259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75" name="Rectangle 50"/>
          <p:cNvSpPr>
            <a:spLocks noChangeArrowheads="1"/>
          </p:cNvSpPr>
          <p:nvPr/>
        </p:nvSpPr>
        <p:spPr bwMode="auto">
          <a:xfrm>
            <a:off x="2309814" y="1709739"/>
            <a:ext cx="45525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F1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76" name="Rectangle 58"/>
          <p:cNvSpPr>
            <a:spLocks noChangeArrowheads="1"/>
          </p:cNvSpPr>
          <p:nvPr/>
        </p:nvSpPr>
        <p:spPr bwMode="auto">
          <a:xfrm>
            <a:off x="2822575" y="1663701"/>
            <a:ext cx="2260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77" name="Rectangle 59"/>
          <p:cNvSpPr>
            <a:spLocks noChangeArrowheads="1"/>
          </p:cNvSpPr>
          <p:nvPr/>
        </p:nvSpPr>
        <p:spPr bwMode="auto">
          <a:xfrm>
            <a:off x="3667125" y="1709739"/>
            <a:ext cx="18274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5178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019801" y="1646238"/>
          <a:ext cx="4672013" cy="452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4" imgW="4818888" imgH="4669536" progId="Word.Document.8">
                  <p:embed/>
                </p:oleObj>
              </mc:Choice>
              <mc:Fallback>
                <p:oleObj name="Document" r:id="rId4" imgW="4818888" imgH="46695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1" y="1646238"/>
                        <a:ext cx="4672013" cy="452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9" name="TextBox 58"/>
          <p:cNvSpPr txBox="1">
            <a:spLocks noChangeArrowheads="1"/>
          </p:cNvSpPr>
          <p:nvPr/>
        </p:nvSpPr>
        <p:spPr bwMode="auto">
          <a:xfrm>
            <a:off x="2133600" y="3810000"/>
            <a:ext cx="3352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Implement the above expression using logic gates</a:t>
            </a:r>
            <a:r>
              <a:rPr lang="en-US" altLang="en-US" sz="1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500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Canonical Forms and Standard Forms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3868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Canonical Forms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In Boolean algebra Boolean functions are expressed in a forms:</a:t>
            </a:r>
          </a:p>
          <a:p>
            <a:pPr lvl="1" eaLnBrk="1" hangingPunct="1"/>
            <a:r>
              <a:rPr lang="en-US" altLang="en-US" b="1" smtClean="0"/>
              <a:t>Canonical Forms</a:t>
            </a:r>
          </a:p>
          <a:p>
            <a:pPr lvl="1" eaLnBrk="1" hangingPunct="1"/>
            <a:r>
              <a:rPr lang="en-US" altLang="en-US" b="1" smtClean="0"/>
              <a:t>Standard Forms</a:t>
            </a:r>
          </a:p>
          <a:p>
            <a:pPr eaLnBrk="1" hangingPunct="1"/>
            <a:r>
              <a:rPr lang="en-US" altLang="en-US" b="1" smtClean="0"/>
              <a:t> Canonical Forms in common usage:</a:t>
            </a:r>
          </a:p>
          <a:p>
            <a:pPr lvl="1" eaLnBrk="1" hangingPunct="1"/>
            <a:r>
              <a:rPr lang="en-US" altLang="en-US" b="1" smtClean="0"/>
              <a:t>Sum of Minterms (SOM)</a:t>
            </a:r>
          </a:p>
          <a:p>
            <a:pPr lvl="1" eaLnBrk="1" hangingPunct="1"/>
            <a:r>
              <a:rPr lang="en-US" altLang="en-US" b="1" smtClean="0"/>
              <a:t>Product of Maxterms (POM)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246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Minterms and Maxterms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>
                <a:cs typeface="Times New Roman" panose="02020603050405020304" pitchFamily="18" charset="0"/>
              </a:rPr>
              <a:t>Min terms</a:t>
            </a:r>
            <a:r>
              <a:rPr lang="en-US" altLang="en-US" smtClean="0">
                <a:cs typeface="Times New Roman" panose="02020603050405020304" pitchFamily="18" charset="0"/>
              </a:rPr>
              <a:t> are AND terms with every variable present in either true or complemented form. Minterms are also referred as standard product</a:t>
            </a:r>
          </a:p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N variables forming an OR term, with each variable being primed or unprimed, provide 2</a:t>
            </a:r>
            <a:r>
              <a:rPr lang="en-US" altLang="en-US" baseline="30000" smtClean="0">
                <a:cs typeface="Times New Roman" panose="02020603050405020304" pitchFamily="18" charset="0"/>
              </a:rPr>
              <a:t>n</a:t>
            </a:r>
            <a:r>
              <a:rPr lang="en-US" altLang="en-US" smtClean="0">
                <a:cs typeface="Times New Roman" panose="02020603050405020304" pitchFamily="18" charset="0"/>
              </a:rPr>
              <a:t> possible combinations, called maxterms or standard sums.</a:t>
            </a:r>
          </a:p>
          <a:p>
            <a:pPr eaLnBrk="1" hangingPunct="1"/>
            <a:endParaRPr lang="en-US" altLang="en-US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53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Minterms and Maxterms for three binary variables</a:t>
            </a:r>
          </a:p>
        </p:txBody>
      </p:sp>
      <p:graphicFrame>
        <p:nvGraphicFramePr>
          <p:cNvPr id="7365" name="Group 197"/>
          <p:cNvGraphicFramePr>
            <a:graphicFrameLocks noGrp="1"/>
          </p:cNvGraphicFramePr>
          <p:nvPr>
            <p:ph idx="1"/>
          </p:nvPr>
        </p:nvGraphicFramePr>
        <p:xfrm>
          <a:off x="1663700" y="1524000"/>
          <a:ext cx="8915400" cy="5181600"/>
        </p:xfrm>
        <a:graphic>
          <a:graphicData uri="http://schemas.openxmlformats.org/drawingml/2006/table">
            <a:tbl>
              <a:tblPr/>
              <a:tblGrid>
                <a:gridCol w="500063"/>
                <a:gridCol w="500062"/>
                <a:gridCol w="474663"/>
                <a:gridCol w="1208087"/>
                <a:gridCol w="2066925"/>
                <a:gridCol w="1727200"/>
                <a:gridCol w="24384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Minterms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Maxterms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Designation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Designation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′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′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+ y +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′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′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+ y + z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′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yz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+ y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′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′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+ y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′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 z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xy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′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′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 y +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xy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′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′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 y + z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xyz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′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 y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′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xyz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′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 y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′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 z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20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Boolean Functions </a:t>
            </a:r>
          </a:p>
        </p:txBody>
      </p:sp>
      <p:graphicFrame>
        <p:nvGraphicFramePr>
          <p:cNvPr id="10353" name="Group 113"/>
          <p:cNvGraphicFramePr>
            <a:graphicFrameLocks noGrp="1"/>
          </p:cNvGraphicFramePr>
          <p:nvPr>
            <p:ph idx="1"/>
          </p:nvPr>
        </p:nvGraphicFramePr>
        <p:xfrm>
          <a:off x="1981200" y="1600201"/>
          <a:ext cx="2382838" cy="4664079"/>
        </p:xfrm>
        <a:graphic>
          <a:graphicData uri="http://schemas.openxmlformats.org/drawingml/2006/table">
            <a:tbl>
              <a:tblPr/>
              <a:tblGrid>
                <a:gridCol w="420688"/>
                <a:gridCol w="420687"/>
                <a:gridCol w="401638"/>
                <a:gridCol w="603250"/>
                <a:gridCol w="536575"/>
              </a:tblGrid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01" name="Text Box 115"/>
          <p:cNvSpPr txBox="1">
            <a:spLocks noChangeArrowheads="1"/>
          </p:cNvSpPr>
          <p:nvPr/>
        </p:nvSpPr>
        <p:spPr bwMode="auto">
          <a:xfrm>
            <a:off x="4648201" y="1676401"/>
            <a:ext cx="54260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Sum of min terms:-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</a:t>
            </a:r>
            <a:r>
              <a:rPr lang="en-US" altLang="en-US" sz="2400" baseline="-25000"/>
              <a:t>1</a:t>
            </a:r>
            <a:r>
              <a:rPr lang="en-US" altLang="en-US" sz="2400"/>
              <a:t> = x</a:t>
            </a:r>
            <a:r>
              <a:rPr lang="en-US" altLang="en-US" sz="2400">
                <a:cs typeface="Arial" panose="020B0604020202020204" pitchFamily="34" charset="0"/>
              </a:rPr>
              <a:t>′</a:t>
            </a:r>
            <a:r>
              <a:rPr lang="en-US" altLang="en-US" sz="2400"/>
              <a:t>y′z + xy′z′ + xyz = m</a:t>
            </a:r>
            <a:r>
              <a:rPr lang="en-US" altLang="en-US" sz="2400" baseline="-25000"/>
              <a:t>1</a:t>
            </a:r>
            <a:r>
              <a:rPr lang="en-US" altLang="en-US" sz="2400"/>
              <a:t> + m</a:t>
            </a:r>
            <a:r>
              <a:rPr lang="en-US" altLang="en-US" sz="2400" baseline="-25000"/>
              <a:t>4</a:t>
            </a:r>
            <a:r>
              <a:rPr lang="en-US" altLang="en-US" sz="2400"/>
              <a:t> + m</a:t>
            </a:r>
            <a:r>
              <a:rPr lang="en-US" altLang="en-US" sz="2400" baseline="-25000"/>
              <a:t>7</a:t>
            </a: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= </a:t>
            </a:r>
            <a:r>
              <a:rPr lang="el-GR" altLang="en-US" sz="2400">
                <a:cs typeface="Arial" panose="020B0604020202020204" pitchFamily="34" charset="0"/>
              </a:rPr>
              <a:t>Σ</a:t>
            </a:r>
            <a:r>
              <a:rPr lang="en-US" altLang="en-US" sz="2400">
                <a:cs typeface="Arial" panose="020B0604020202020204" pitchFamily="34" charset="0"/>
              </a:rPr>
              <a:t>(1,4,7)</a:t>
            </a:r>
            <a:endParaRPr lang="el-GR" altLang="en-US" sz="240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</a:t>
            </a:r>
            <a:r>
              <a:rPr lang="en-US" altLang="en-US" sz="2400" baseline="-25000"/>
              <a:t>2</a:t>
            </a:r>
            <a:r>
              <a:rPr lang="en-US" altLang="en-US" sz="2400"/>
              <a:t> =</a:t>
            </a:r>
            <a:r>
              <a:rPr lang="en-US" altLang="en-US" sz="2400" baseline="-25000"/>
              <a:t> </a:t>
            </a:r>
            <a:r>
              <a:rPr lang="en-US" altLang="en-US" sz="2400"/>
              <a:t>x′yz + xy′z + xyz′ + xyz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= m</a:t>
            </a:r>
            <a:r>
              <a:rPr lang="en-US" altLang="en-US" sz="2400" baseline="-25000"/>
              <a:t>3</a:t>
            </a:r>
            <a:r>
              <a:rPr lang="en-US" altLang="en-US" sz="2400"/>
              <a:t> + m</a:t>
            </a:r>
            <a:r>
              <a:rPr lang="en-US" altLang="en-US" sz="2400" baseline="-25000"/>
              <a:t>5</a:t>
            </a:r>
            <a:r>
              <a:rPr lang="en-US" altLang="en-US" sz="2400"/>
              <a:t> + m</a:t>
            </a:r>
            <a:r>
              <a:rPr lang="en-US" altLang="en-US" sz="2400" baseline="-25000"/>
              <a:t>6 </a:t>
            </a:r>
            <a:r>
              <a:rPr lang="en-US" altLang="en-US" sz="2400"/>
              <a:t>+ m</a:t>
            </a:r>
            <a:r>
              <a:rPr lang="en-US" altLang="en-US" sz="2400" baseline="-25000"/>
              <a:t>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aseline="-25000"/>
              <a:t>       </a:t>
            </a:r>
            <a:r>
              <a:rPr lang="en-US" altLang="en-US" sz="2400"/>
              <a:t>= </a:t>
            </a:r>
            <a:r>
              <a:rPr lang="el-GR" altLang="en-US" sz="2400"/>
              <a:t>Σ</a:t>
            </a:r>
            <a:r>
              <a:rPr lang="en-US" altLang="en-US" sz="2400"/>
              <a:t> (3, 5, 6, 7)</a:t>
            </a:r>
            <a:r>
              <a:rPr lang="en-US" altLang="en-US" sz="1800"/>
              <a:t> </a:t>
            </a:r>
          </a:p>
        </p:txBody>
      </p:sp>
      <p:sp>
        <p:nvSpPr>
          <p:cNvPr id="14402" name="Text Box 116"/>
          <p:cNvSpPr txBox="1">
            <a:spLocks noChangeArrowheads="1"/>
          </p:cNvSpPr>
          <p:nvPr/>
        </p:nvSpPr>
        <p:spPr bwMode="auto">
          <a:xfrm>
            <a:off x="4495801" y="4151314"/>
            <a:ext cx="6302375" cy="270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Product of Max terms:-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</a:t>
            </a:r>
            <a:r>
              <a:rPr lang="en-US" altLang="en-US" sz="1800" baseline="-25000"/>
              <a:t>1</a:t>
            </a:r>
            <a:r>
              <a:rPr lang="en-US" altLang="en-US" sz="1800"/>
              <a:t> = (x + y + z) (x + y</a:t>
            </a:r>
            <a:r>
              <a:rPr lang="en-US" altLang="en-US" sz="1800">
                <a:cs typeface="Arial" panose="020B0604020202020204" pitchFamily="34" charset="0"/>
              </a:rPr>
              <a:t>′</a:t>
            </a:r>
            <a:r>
              <a:rPr lang="en-US" altLang="en-US" sz="1800"/>
              <a:t> + z) (x + y′ + z′) (x′ + y + z′) (x′ + y′ + z)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     = M</a:t>
            </a:r>
            <a:r>
              <a:rPr lang="en-US" altLang="en-US" sz="1800" baseline="-25000"/>
              <a:t>0</a:t>
            </a:r>
            <a:r>
              <a:rPr lang="en-US" altLang="en-US" sz="1800"/>
              <a:t>.M</a:t>
            </a:r>
            <a:r>
              <a:rPr lang="en-US" altLang="en-US" sz="1800" baseline="-25000"/>
              <a:t>2</a:t>
            </a:r>
            <a:r>
              <a:rPr lang="en-US" altLang="en-US" sz="1800"/>
              <a:t>.M</a:t>
            </a:r>
            <a:r>
              <a:rPr lang="en-US" altLang="en-US" sz="1800" baseline="-25000"/>
              <a:t>3</a:t>
            </a:r>
            <a:r>
              <a:rPr lang="en-US" altLang="en-US" sz="1800"/>
              <a:t>.M</a:t>
            </a:r>
            <a:r>
              <a:rPr lang="en-US" altLang="en-US" sz="1800" baseline="-25000"/>
              <a:t>5</a:t>
            </a:r>
            <a:r>
              <a:rPr lang="en-US" altLang="en-US" sz="1800"/>
              <a:t>.M</a:t>
            </a:r>
            <a:r>
              <a:rPr lang="en-US" altLang="en-US" sz="1800" baseline="-25000"/>
              <a:t>6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aseline="-25000"/>
              <a:t>      </a:t>
            </a:r>
            <a:r>
              <a:rPr lang="en-US" altLang="en-US" sz="1800"/>
              <a:t> = </a:t>
            </a:r>
            <a:r>
              <a:rPr lang="el-GR" altLang="en-US" sz="1800">
                <a:cs typeface="Arial" panose="020B0604020202020204" pitchFamily="34" charset="0"/>
              </a:rPr>
              <a:t>Π</a:t>
            </a:r>
            <a:r>
              <a:rPr lang="en-US" altLang="en-US" sz="1800">
                <a:cs typeface="Arial" panose="020B0604020202020204" pitchFamily="34" charset="0"/>
              </a:rPr>
              <a:t> (0,2,3,5,6)</a:t>
            </a:r>
            <a:endParaRPr lang="el-GR" altLang="en-US" sz="1800" baseline="-25000">
              <a:cs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en-US" sz="1800" baseline="-2500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F</a:t>
            </a:r>
            <a:r>
              <a:rPr lang="en-US" altLang="en-US" sz="1800" baseline="-25000"/>
              <a:t>2</a:t>
            </a:r>
            <a:r>
              <a:rPr lang="en-US" altLang="en-US" sz="1800"/>
              <a:t> = (x + y + z) (x + y + z′) (x + y′ + z) (x′ + y + z)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     = M</a:t>
            </a:r>
            <a:r>
              <a:rPr lang="en-US" altLang="en-US" sz="1800" baseline="-25000"/>
              <a:t>0</a:t>
            </a:r>
            <a:r>
              <a:rPr lang="en-US" altLang="en-US" sz="1800"/>
              <a:t>.M</a:t>
            </a:r>
            <a:r>
              <a:rPr lang="en-US" altLang="en-US" sz="1800" baseline="-25000"/>
              <a:t>1</a:t>
            </a:r>
            <a:r>
              <a:rPr lang="en-US" altLang="en-US" sz="1800"/>
              <a:t>.M</a:t>
            </a:r>
            <a:r>
              <a:rPr lang="en-US" altLang="en-US" sz="1800" baseline="-25000"/>
              <a:t>2</a:t>
            </a:r>
            <a:r>
              <a:rPr lang="en-US" altLang="en-US" sz="1800"/>
              <a:t>.M</a:t>
            </a:r>
            <a:r>
              <a:rPr lang="en-US" altLang="en-US" sz="1800" baseline="-25000"/>
              <a:t>4</a:t>
            </a:r>
            <a:endParaRPr lang="en-US" altLang="en-US" sz="180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aseline="-25000"/>
              <a:t>       </a:t>
            </a:r>
            <a:r>
              <a:rPr lang="en-US" altLang="en-US" sz="1800"/>
              <a:t>= </a:t>
            </a:r>
            <a:r>
              <a:rPr lang="el-GR" altLang="en-US" sz="1800"/>
              <a:t>Π</a:t>
            </a:r>
            <a:r>
              <a:rPr lang="en-US" altLang="en-US" sz="1800"/>
              <a:t> (0, 1, 2, 4)</a:t>
            </a:r>
          </a:p>
        </p:txBody>
      </p:sp>
    </p:spTree>
    <p:extLst>
      <p:ext uri="{BB962C8B-B14F-4D97-AF65-F5344CB8AC3E}">
        <p14:creationId xmlns:p14="http://schemas.microsoft.com/office/powerpoint/2010/main" val="74114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754</Words>
  <Application>Microsoft Office PowerPoint</Application>
  <PresentationFormat>Widescreen</PresentationFormat>
  <Paragraphs>213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Times New Roman</vt:lpstr>
      <vt:lpstr>Office Theme</vt:lpstr>
      <vt:lpstr>Document</vt:lpstr>
      <vt:lpstr>PowerPoint Presentation</vt:lpstr>
      <vt:lpstr>Boolean Functions</vt:lpstr>
      <vt:lpstr>Boolean Functions</vt:lpstr>
      <vt:lpstr>Boolean Function Repressentation(Truth Table)</vt:lpstr>
      <vt:lpstr>Canonical Forms and Standard Forms</vt:lpstr>
      <vt:lpstr>Canonical Forms</vt:lpstr>
      <vt:lpstr>Minterms and Maxterms</vt:lpstr>
      <vt:lpstr>Minterms and Maxterms for three binary variables</vt:lpstr>
      <vt:lpstr>Boolean Functions </vt:lpstr>
      <vt:lpstr>Express as Canonical forms</vt:lpstr>
      <vt:lpstr>Conversion between canonical forms</vt:lpstr>
      <vt:lpstr>Boolean function</vt:lpstr>
      <vt:lpstr>Standard Forms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2019-12-17T12:43:17Z</dcterms:created>
  <dcterms:modified xsi:type="dcterms:W3CDTF">2019-12-19T10:12:54Z</dcterms:modified>
</cp:coreProperties>
</file>