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6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10" r:id="rId53"/>
    <p:sldId id="311" r:id="rId54"/>
    <p:sldId id="312" r:id="rId55"/>
    <p:sldId id="313" r:id="rId56"/>
    <p:sldId id="314" r:id="rId57"/>
    <p:sldId id="308" r:id="rId58"/>
    <p:sldId id="315" r:id="rId59"/>
    <p:sldId id="316" r:id="rId60"/>
    <p:sldId id="309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36CFC-BBFD-4B5B-A867-1A93375E4D6B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1FDA5-A344-4909-97BE-711DAA653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579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A824B8-8F78-4E9F-A549-62E37D435743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01096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A738-4706-4ABC-8956-F34690B06180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2C1E09A-D62C-424C-9EB1-253767AD9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62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A738-4706-4ABC-8956-F34690B06180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2C1E09A-D62C-424C-9EB1-253767AD9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3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A738-4706-4ABC-8956-F34690B06180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2C1E09A-D62C-424C-9EB1-253767AD951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528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A738-4706-4ABC-8956-F34690B06180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C1E09A-D62C-424C-9EB1-253767AD9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7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A738-4706-4ABC-8956-F34690B06180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C1E09A-D62C-424C-9EB1-253767AD951C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6980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A738-4706-4ABC-8956-F34690B06180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C1E09A-D62C-424C-9EB1-253767AD9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237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A738-4706-4ABC-8956-F34690B06180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E09A-D62C-424C-9EB1-253767AD9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312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A738-4706-4ABC-8956-F34690B06180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E09A-D62C-424C-9EB1-253767AD9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862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J.Saira Banu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E204A-48B8-49C7-B754-64C8643980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3568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V.Saritha@VIT University, Vellore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A4B60-56C2-469C-935B-AD83DCB548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185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A738-4706-4ABC-8956-F34690B06180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E09A-D62C-424C-9EB1-253767AD9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52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A738-4706-4ABC-8956-F34690B06180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2C1E09A-D62C-424C-9EB1-253767AD9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88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A738-4706-4ABC-8956-F34690B06180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2C1E09A-D62C-424C-9EB1-253767AD9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29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A738-4706-4ABC-8956-F34690B06180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2C1E09A-D62C-424C-9EB1-253767AD9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91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A738-4706-4ABC-8956-F34690B06180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E09A-D62C-424C-9EB1-253767AD9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25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A738-4706-4ABC-8956-F34690B06180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E09A-D62C-424C-9EB1-253767AD9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18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A738-4706-4ABC-8956-F34690B06180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E09A-D62C-424C-9EB1-253767AD9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40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A738-4706-4ABC-8956-F34690B06180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C1E09A-D62C-424C-9EB1-253767AD9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81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5A738-4706-4ABC-8956-F34690B06180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2C1E09A-D62C-424C-9EB1-253767AD9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03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Digital Logic and Design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03-12-2019</a:t>
            </a:r>
          </a:p>
        </p:txBody>
      </p:sp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 err="1"/>
              <a:t>J.Saira</a:t>
            </a:r>
            <a:r>
              <a:rPr lang="en-US" altLang="en-US" sz="1400"/>
              <a:t> Banu , VIT University, Vellore</a:t>
            </a:r>
          </a:p>
        </p:txBody>
      </p:sp>
    </p:spTree>
    <p:extLst>
      <p:ext uri="{BB962C8B-B14F-4D97-AF65-F5344CB8AC3E}">
        <p14:creationId xmlns:p14="http://schemas.microsoft.com/office/powerpoint/2010/main" val="62828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Number Systems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019299" y="609600"/>
            <a:ext cx="10035325" cy="6019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800" dirty="0"/>
              <a:t>Digital computer manipulates discrete elements represented in binary forms.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 dirty="0"/>
              <a:t>Every number system has a </a:t>
            </a:r>
            <a:r>
              <a:rPr lang="en-US" altLang="en-US" sz="2800" i="1" dirty="0">
                <a:solidFill>
                  <a:srgbClr val="FF0000"/>
                </a:solidFill>
              </a:rPr>
              <a:t>base</a:t>
            </a:r>
            <a:r>
              <a:rPr lang="en-US" altLang="en-US" sz="2800" dirty="0"/>
              <a:t> or </a:t>
            </a:r>
            <a:r>
              <a:rPr lang="en-US" altLang="en-US" sz="2800" i="1" dirty="0">
                <a:solidFill>
                  <a:srgbClr val="FF0000"/>
                </a:solidFill>
              </a:rPr>
              <a:t>radix r</a:t>
            </a:r>
            <a:r>
              <a:rPr lang="en-US" altLang="en-US" sz="2800" dirty="0"/>
              <a:t>, which gives the number of digits in a particular number system (0 to r-1).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 dirty="0"/>
              <a:t>4 number systems that we generally deal with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 sz="2800" dirty="0"/>
              <a:t>                          radix/base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Decimal      -  10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Binary         -    2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Octal	      -    8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Hexadecimal - 16</a:t>
            </a:r>
          </a:p>
          <a:p>
            <a:pPr eaLnBrk="1" hangingPunct="1">
              <a:lnSpc>
                <a:spcPct val="120000"/>
              </a:lnSpc>
            </a:pPr>
            <a:endParaRPr lang="en-US" altLang="en-US" dirty="0"/>
          </a:p>
          <a:p>
            <a:pPr lvl="1" eaLnBrk="1" hangingPunct="1">
              <a:lnSpc>
                <a:spcPct val="12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299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1"/>
            <a:ext cx="8229600" cy="792163"/>
          </a:xfrm>
        </p:spPr>
        <p:txBody>
          <a:bodyPr/>
          <a:lstStyle/>
          <a:p>
            <a:pPr eaLnBrk="1" hangingPunct="1"/>
            <a:r>
              <a:rPr lang="en-US" altLang="en-US" smtClean="0"/>
              <a:t>Number Systems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400"/>
              <a:t>Binary Number System</a:t>
            </a:r>
          </a:p>
          <a:p>
            <a:pPr lvl="1" eaLnBrk="1" hangingPunct="1"/>
            <a:r>
              <a:rPr lang="en-US" altLang="en-US" sz="2000"/>
              <a:t>Base – 2</a:t>
            </a:r>
          </a:p>
          <a:p>
            <a:pPr lvl="1" eaLnBrk="1" hangingPunct="1"/>
            <a:r>
              <a:rPr lang="en-US" altLang="en-US" sz="2000"/>
              <a:t>2 digits – 0 &amp; 1</a:t>
            </a:r>
          </a:p>
          <a:p>
            <a:pPr lvl="1" eaLnBrk="1" hangingPunct="1"/>
            <a:r>
              <a:rPr lang="en-US" altLang="en-US" sz="2000"/>
              <a:t>Ex: 01001</a:t>
            </a:r>
            <a:r>
              <a:rPr lang="en-US" altLang="en-US" sz="2000" baseline="-25000"/>
              <a:t>(2)</a:t>
            </a:r>
            <a:r>
              <a:rPr lang="en-US" altLang="en-US" sz="2000"/>
              <a:t>, 10101</a:t>
            </a:r>
            <a:r>
              <a:rPr lang="en-US" altLang="en-US" sz="2000" baseline="-25000"/>
              <a:t>(2)</a:t>
            </a:r>
          </a:p>
          <a:p>
            <a:pPr eaLnBrk="1" hangingPunct="1"/>
            <a:r>
              <a:rPr lang="en-US" altLang="en-US" sz="2400"/>
              <a:t>Octal Number System</a:t>
            </a:r>
          </a:p>
          <a:p>
            <a:pPr lvl="1" eaLnBrk="1" hangingPunct="1"/>
            <a:r>
              <a:rPr lang="en-US" altLang="en-US" sz="2000"/>
              <a:t>Base – 8</a:t>
            </a:r>
          </a:p>
          <a:p>
            <a:pPr lvl="1" eaLnBrk="1" hangingPunct="1"/>
            <a:r>
              <a:rPr lang="en-US" altLang="en-US" sz="2000"/>
              <a:t>8 digits – 0, 1, 2, 3, 4, 5, 6, 7</a:t>
            </a:r>
          </a:p>
          <a:p>
            <a:pPr lvl="1" eaLnBrk="1" hangingPunct="1"/>
            <a:r>
              <a:rPr lang="en-US" altLang="en-US" sz="2000"/>
              <a:t>Ex: 567</a:t>
            </a:r>
            <a:r>
              <a:rPr lang="en-US" altLang="en-US" sz="2000" baseline="-25000"/>
              <a:t>(8)</a:t>
            </a:r>
            <a:r>
              <a:rPr lang="en-US" altLang="en-US" sz="2000"/>
              <a:t>, 135</a:t>
            </a:r>
            <a:r>
              <a:rPr lang="en-US" altLang="en-US" sz="2000" baseline="-25000"/>
              <a:t>(8)</a:t>
            </a:r>
          </a:p>
          <a:p>
            <a:pPr eaLnBrk="1" hangingPunct="1"/>
            <a:r>
              <a:rPr lang="en-US" altLang="en-US" sz="2400"/>
              <a:t>Hexadecimal Number System</a:t>
            </a:r>
          </a:p>
          <a:p>
            <a:pPr lvl="1" eaLnBrk="1" hangingPunct="1"/>
            <a:r>
              <a:rPr lang="en-US" altLang="en-US" sz="2000"/>
              <a:t>Base – 16</a:t>
            </a:r>
          </a:p>
          <a:p>
            <a:pPr lvl="1" eaLnBrk="1" hangingPunct="1"/>
            <a:r>
              <a:rPr lang="en-US" altLang="en-US" sz="2000"/>
              <a:t>16 digits – 0 to 9, A to F (10 to 15)</a:t>
            </a:r>
          </a:p>
          <a:p>
            <a:pPr lvl="1" eaLnBrk="1" hangingPunct="1"/>
            <a:r>
              <a:rPr lang="en-US" altLang="en-US" sz="2000"/>
              <a:t>Ex: B49</a:t>
            </a:r>
            <a:r>
              <a:rPr lang="en-US" altLang="en-US" sz="2000" baseline="-25000"/>
              <a:t>16</a:t>
            </a:r>
            <a:r>
              <a:rPr lang="en-US" altLang="en-US" sz="2000"/>
              <a:t>, FFFF</a:t>
            </a:r>
            <a:r>
              <a:rPr lang="en-US" altLang="en-US" sz="2000" baseline="-25000"/>
              <a:t>(16)</a:t>
            </a: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88925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1676400" y="304800"/>
            <a:ext cx="8839200" cy="5791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400"/>
              <a:t>In general, a number in any base r system is expressed as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a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n</a:t>
            </a:r>
            <a:r>
              <a:rPr lang="en-US" altLang="en-US" sz="2400" i="1">
                <a:latin typeface="Times New Roman" panose="02020603050405020304" pitchFamily="18" charset="0"/>
              </a:rPr>
              <a:t>.r</a:t>
            </a:r>
            <a:r>
              <a:rPr lang="en-US" altLang="en-US" sz="2400" i="1" baseline="30000">
                <a:latin typeface="Times New Roman" panose="02020603050405020304" pitchFamily="18" charset="0"/>
              </a:rPr>
              <a:t>n</a:t>
            </a:r>
            <a:r>
              <a:rPr lang="en-US" altLang="en-US" sz="2400" i="1">
                <a:latin typeface="Times New Roman" panose="02020603050405020304" pitchFamily="18" charset="0"/>
              </a:rPr>
              <a:t> + a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n-1</a:t>
            </a:r>
            <a:r>
              <a:rPr lang="en-US" altLang="en-US" sz="2400" i="1">
                <a:latin typeface="Times New Roman" panose="02020603050405020304" pitchFamily="18" charset="0"/>
              </a:rPr>
              <a:t>.r</a:t>
            </a:r>
            <a:r>
              <a:rPr lang="en-US" altLang="en-US" sz="2400" i="1" baseline="30000">
                <a:latin typeface="Times New Roman" panose="02020603050405020304" pitchFamily="18" charset="0"/>
              </a:rPr>
              <a:t>n-1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 </a:t>
            </a:r>
            <a:r>
              <a:rPr lang="en-US" altLang="en-US" sz="2400" i="1">
                <a:latin typeface="Times New Roman" panose="02020603050405020304" pitchFamily="18" charset="0"/>
              </a:rPr>
              <a:t>+ … + a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2</a:t>
            </a:r>
            <a:r>
              <a:rPr lang="en-US" altLang="en-US" sz="2400" i="1">
                <a:latin typeface="Times New Roman" panose="02020603050405020304" pitchFamily="18" charset="0"/>
              </a:rPr>
              <a:t>.r</a:t>
            </a:r>
            <a:r>
              <a:rPr lang="en-US" altLang="en-US" sz="2400" i="1" baseline="30000">
                <a:latin typeface="Times New Roman" panose="02020603050405020304" pitchFamily="18" charset="0"/>
              </a:rPr>
              <a:t>2</a:t>
            </a:r>
            <a:r>
              <a:rPr lang="en-US" altLang="en-US" sz="2400" i="1">
                <a:latin typeface="Times New Roman" panose="02020603050405020304" pitchFamily="18" charset="0"/>
              </a:rPr>
              <a:t> + a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1</a:t>
            </a:r>
            <a:r>
              <a:rPr lang="en-US" altLang="en-US" sz="2400" i="1">
                <a:latin typeface="Times New Roman" panose="02020603050405020304" pitchFamily="18" charset="0"/>
              </a:rPr>
              <a:t>.r + a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0</a:t>
            </a:r>
            <a:r>
              <a:rPr lang="en-US" altLang="en-US" sz="2400" i="1">
                <a:latin typeface="Times New Roman" panose="02020603050405020304" pitchFamily="18" charset="0"/>
              </a:rPr>
              <a:t> + a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-1</a:t>
            </a:r>
            <a:r>
              <a:rPr lang="en-US" altLang="en-US" sz="2400" i="1">
                <a:latin typeface="Times New Roman" panose="02020603050405020304" pitchFamily="18" charset="0"/>
              </a:rPr>
              <a:t>.r</a:t>
            </a:r>
            <a:r>
              <a:rPr lang="en-US" altLang="en-US" sz="2400" i="1" baseline="30000">
                <a:latin typeface="Times New Roman" panose="02020603050405020304" pitchFamily="18" charset="0"/>
              </a:rPr>
              <a:t>-1</a:t>
            </a:r>
            <a:r>
              <a:rPr lang="en-US" altLang="en-US" sz="2400" i="1">
                <a:latin typeface="Times New Roman" panose="02020603050405020304" pitchFamily="18" charset="0"/>
              </a:rPr>
              <a:t> + a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-2</a:t>
            </a:r>
            <a:r>
              <a:rPr lang="en-US" altLang="en-US" sz="2400" i="1">
                <a:latin typeface="Times New Roman" panose="02020603050405020304" pitchFamily="18" charset="0"/>
              </a:rPr>
              <a:t>.r</a:t>
            </a:r>
            <a:r>
              <a:rPr lang="en-US" altLang="en-US" sz="2400" i="1" baseline="30000">
                <a:latin typeface="Times New Roman" panose="02020603050405020304" pitchFamily="18" charset="0"/>
              </a:rPr>
              <a:t>-2</a:t>
            </a:r>
            <a:r>
              <a:rPr lang="en-US" altLang="en-US" sz="2400" i="1">
                <a:latin typeface="Times New Roman" panose="02020603050405020304" pitchFamily="18" charset="0"/>
              </a:rPr>
              <a:t> + … + a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-m</a:t>
            </a:r>
            <a:r>
              <a:rPr lang="en-US" altLang="en-US" sz="2400" i="1">
                <a:latin typeface="Times New Roman" panose="02020603050405020304" pitchFamily="18" charset="0"/>
              </a:rPr>
              <a:t>.r</a:t>
            </a:r>
            <a:r>
              <a:rPr lang="en-US" altLang="en-US" sz="2400" i="1" baseline="30000">
                <a:latin typeface="Times New Roman" panose="02020603050405020304" pitchFamily="18" charset="0"/>
              </a:rPr>
              <a:t>-m</a:t>
            </a:r>
            <a:endParaRPr lang="en-US" altLang="en-US" sz="2400" i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altLang="en-US" sz="2000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en-US" sz="2000"/>
              <a:t>This expression can also be used to convert any base-r system to decimal system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en-US" sz="2000"/>
              <a:t>The Co-efficient values for base r can be only the values less than r.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altLang="en-US" sz="2000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en-US" sz="2000"/>
              <a:t>Ex1: </a:t>
            </a:r>
            <a:r>
              <a:rPr lang="en-US" altLang="en-US" sz="2400"/>
              <a:t>1010</a:t>
            </a:r>
            <a:r>
              <a:rPr lang="en-US" altLang="en-US" sz="2400" baseline="-25000"/>
              <a:t>(2)</a:t>
            </a:r>
            <a:r>
              <a:rPr lang="en-US" altLang="en-US" sz="2400"/>
              <a:t> = 1 x 2</a:t>
            </a:r>
            <a:r>
              <a:rPr lang="en-US" altLang="en-US" sz="2400" baseline="30000"/>
              <a:t>3</a:t>
            </a:r>
            <a:r>
              <a:rPr lang="en-US" altLang="en-US" sz="2400"/>
              <a:t> + 0 x 2 </a:t>
            </a:r>
            <a:r>
              <a:rPr lang="en-US" altLang="en-US" sz="2400" baseline="30000"/>
              <a:t>2</a:t>
            </a:r>
            <a:r>
              <a:rPr lang="en-US" altLang="en-US" sz="2400"/>
              <a:t> + 1 x 2 + 0 x 2</a:t>
            </a:r>
            <a:r>
              <a:rPr lang="en-US" altLang="en-US" sz="2400" baseline="30000"/>
              <a:t>0</a:t>
            </a:r>
            <a:endParaRPr lang="en-US" altLang="en-US" sz="2400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en-US" sz="2400"/>
              <a:t>         = 8 + 0 + 2 + 0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en-US" sz="2400"/>
              <a:t>	 	 = 10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altLang="en-US" sz="2000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en-US" sz="2000"/>
              <a:t>Ex2: A29</a:t>
            </a:r>
            <a:r>
              <a:rPr lang="en-US" altLang="en-US" sz="2000" baseline="-25000"/>
              <a:t>(16)</a:t>
            </a:r>
            <a:r>
              <a:rPr lang="en-US" altLang="en-US" sz="2000"/>
              <a:t> = A x 16</a:t>
            </a:r>
            <a:r>
              <a:rPr lang="en-US" altLang="en-US" sz="2000" baseline="30000"/>
              <a:t>2</a:t>
            </a:r>
            <a:r>
              <a:rPr lang="en-US" altLang="en-US" sz="2000"/>
              <a:t> + 2 x 16 + 9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en-US" sz="2000"/>
              <a:t>		       = 2560 + 32 + 9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en-US" sz="2000"/>
              <a:t>		       = 2601</a:t>
            </a:r>
          </a:p>
        </p:txBody>
      </p:sp>
    </p:spTree>
    <p:extLst>
      <p:ext uri="{BB962C8B-B14F-4D97-AF65-F5344CB8AC3E}">
        <p14:creationId xmlns:p14="http://schemas.microsoft.com/office/powerpoint/2010/main" val="46271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86182" y="1046409"/>
            <a:ext cx="8915399" cy="2262781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Number Base Conversions</a:t>
            </a:r>
          </a:p>
        </p:txBody>
      </p:sp>
      <p:sp>
        <p:nvSpPr>
          <p:cNvPr id="1741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 err="1"/>
              <a:t>J.Saira</a:t>
            </a:r>
            <a:r>
              <a:rPr lang="en-US" altLang="en-US" sz="1400" dirty="0"/>
              <a:t> </a:t>
            </a:r>
            <a:r>
              <a:rPr lang="en-US" altLang="en-US" sz="1400" dirty="0" err="1"/>
              <a:t>Banu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0735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IN" altLang="en-US" smtClean="0"/>
              <a:t>Base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27126"/>
            <a:ext cx="10210800" cy="531231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IN" sz="2400" dirty="0"/>
              <a:t>From base-r to decimal</a:t>
            </a:r>
          </a:p>
          <a:p>
            <a:pPr marL="0" indent="0">
              <a:buNone/>
              <a:defRPr/>
            </a:pPr>
            <a:r>
              <a:rPr lang="en-IN" sz="2400" dirty="0"/>
              <a:t>	</a:t>
            </a:r>
            <a:r>
              <a:rPr lang="en-IN" sz="2400" dirty="0" smtClean="0"/>
              <a:t>		using </a:t>
            </a:r>
            <a:r>
              <a:rPr lang="en-IN" sz="2400" dirty="0"/>
              <a:t>the general formula</a:t>
            </a:r>
          </a:p>
          <a:p>
            <a:pPr>
              <a:defRPr/>
            </a:pPr>
            <a:r>
              <a:rPr lang="en-IN" sz="2400" dirty="0"/>
              <a:t>From decimal to any base-r</a:t>
            </a:r>
          </a:p>
          <a:p>
            <a:pPr marL="0" indent="0">
              <a:buNone/>
              <a:defRPr/>
            </a:pPr>
            <a:r>
              <a:rPr lang="en-IN" sz="2400" dirty="0"/>
              <a:t>	</a:t>
            </a:r>
            <a:r>
              <a:rPr lang="en-IN" sz="2400" dirty="0" smtClean="0"/>
              <a:t>		repeated </a:t>
            </a:r>
            <a:r>
              <a:rPr lang="en-IN" sz="2400" dirty="0"/>
              <a:t>division of integer part with the base-r</a:t>
            </a:r>
          </a:p>
          <a:p>
            <a:pPr marL="0" indent="0">
              <a:buNone/>
              <a:defRPr/>
            </a:pPr>
            <a:r>
              <a:rPr lang="en-IN" sz="2400" dirty="0"/>
              <a:t>	</a:t>
            </a:r>
            <a:r>
              <a:rPr lang="en-IN" sz="2400" dirty="0" smtClean="0"/>
              <a:t>		repeated </a:t>
            </a:r>
            <a:r>
              <a:rPr lang="en-IN" sz="2400" dirty="0"/>
              <a:t>multiplication of fractional part with the base-r</a:t>
            </a:r>
          </a:p>
          <a:p>
            <a:pPr>
              <a:defRPr/>
            </a:pPr>
            <a:r>
              <a:rPr lang="en-IN" sz="2400" dirty="0"/>
              <a:t>From any base to any other base( with relation between the bases)</a:t>
            </a:r>
          </a:p>
          <a:p>
            <a:pPr>
              <a:defRPr/>
            </a:pPr>
            <a:r>
              <a:rPr lang="en-IN" sz="2400" dirty="0"/>
              <a:t>From any base to any other base(Without relation between the bases)</a:t>
            </a:r>
          </a:p>
          <a:p>
            <a:pPr lvl="1">
              <a:defRPr/>
            </a:pPr>
            <a:r>
              <a:rPr lang="en-IN" dirty="0"/>
              <a:t>Convert any base to decimal</a:t>
            </a:r>
          </a:p>
          <a:p>
            <a:pPr lvl="1">
              <a:defRPr/>
            </a:pPr>
            <a:r>
              <a:rPr lang="en-IN" dirty="0"/>
              <a:t>Decimal to the destination base</a:t>
            </a:r>
          </a:p>
        </p:txBody>
      </p:sp>
    </p:spTree>
    <p:extLst>
      <p:ext uri="{BB962C8B-B14F-4D97-AF65-F5344CB8AC3E}">
        <p14:creationId xmlns:p14="http://schemas.microsoft.com/office/powerpoint/2010/main" val="66057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Conversion from base – r to decimal</a:t>
            </a:r>
            <a:endParaRPr lang="en-IN" alt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589212" y="1416675"/>
            <a:ext cx="8915400" cy="5228823"/>
          </a:xfrm>
        </p:spPr>
        <p:txBody>
          <a:bodyPr>
            <a:normAutofit/>
          </a:bodyPr>
          <a:lstStyle/>
          <a:p>
            <a:r>
              <a:rPr lang="en-IN" altLang="en-US" sz="4800" dirty="0" smtClean="0"/>
              <a:t>(110101)</a:t>
            </a:r>
            <a:r>
              <a:rPr lang="en-IN" altLang="en-US" sz="4800" baseline="-25000" dirty="0" smtClean="0"/>
              <a:t>2</a:t>
            </a:r>
          </a:p>
          <a:p>
            <a:r>
              <a:rPr lang="en-IN" altLang="en-US" sz="4800" dirty="0" smtClean="0"/>
              <a:t>(4021.2)</a:t>
            </a:r>
            <a:r>
              <a:rPr lang="en-IN" altLang="en-US" sz="4800" baseline="-25000" dirty="0" smtClean="0"/>
              <a:t>5</a:t>
            </a:r>
          </a:p>
          <a:p>
            <a:r>
              <a:rPr lang="en-IN" altLang="en-US" sz="4800" dirty="0" smtClean="0"/>
              <a:t>(127.4)</a:t>
            </a:r>
            <a:r>
              <a:rPr lang="en-IN" altLang="en-US" sz="4800" baseline="-25000" dirty="0" smtClean="0"/>
              <a:t>8</a:t>
            </a:r>
          </a:p>
          <a:p>
            <a:r>
              <a:rPr lang="en-IN" altLang="en-US" sz="4800" dirty="0" smtClean="0"/>
              <a:t>(B65F)</a:t>
            </a:r>
            <a:r>
              <a:rPr lang="en-IN" altLang="en-US" sz="4800" baseline="-25000" dirty="0" smtClean="0"/>
              <a:t>16</a:t>
            </a:r>
          </a:p>
          <a:p>
            <a:r>
              <a:rPr lang="en-US" altLang="en-US" sz="4800" dirty="0" smtClean="0"/>
              <a:t>(10111001110.101)</a:t>
            </a:r>
            <a:r>
              <a:rPr lang="en-US" altLang="en-US" sz="4800" b="1" baseline="-25000" dirty="0" smtClean="0"/>
              <a:t>b</a:t>
            </a:r>
            <a:endParaRPr lang="en-US" altLang="en-US" sz="4800" baseline="-25000" dirty="0" smtClean="0"/>
          </a:p>
          <a:p>
            <a:r>
              <a:rPr lang="en-US" altLang="en-US" sz="4800" dirty="0" smtClean="0"/>
              <a:t>(C012.25)</a:t>
            </a:r>
            <a:r>
              <a:rPr lang="en-US" altLang="en-US" sz="4800" baseline="-25000" dirty="0" smtClean="0"/>
              <a:t>H </a:t>
            </a:r>
          </a:p>
          <a:p>
            <a:endParaRPr lang="en-IN" altLang="en-US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3682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1. Conversion from base – r to decimal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19200"/>
            <a:ext cx="9523412" cy="51816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dirty="0" smtClean="0"/>
          </a:p>
        </p:txBody>
      </p:sp>
      <p:sp>
        <p:nvSpPr>
          <p:cNvPr id="2048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92925" y="6408737"/>
            <a:ext cx="7619999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 err="1"/>
              <a:t>J.Saira</a:t>
            </a:r>
            <a:r>
              <a:rPr lang="en-US" altLang="en-US" sz="1400" dirty="0"/>
              <a:t> </a:t>
            </a:r>
            <a:r>
              <a:rPr lang="en-US" altLang="en-US" sz="1400" dirty="0" err="1"/>
              <a:t>Banu</a:t>
            </a:r>
            <a:endParaRPr lang="en-US" altLang="en-US" sz="1400" dirty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2819401"/>
            <a:ext cx="66516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188" y="3962400"/>
            <a:ext cx="60690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029200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828800"/>
            <a:ext cx="457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47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Number base conversion</a:t>
            </a:r>
          </a:p>
        </p:txBody>
      </p:sp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J.Saira Banu , VIT University, Vellore</a:t>
            </a:r>
          </a:p>
        </p:txBody>
      </p:sp>
    </p:spTree>
    <p:extLst>
      <p:ext uri="{BB962C8B-B14F-4D97-AF65-F5344CB8AC3E}">
        <p14:creationId xmlns:p14="http://schemas.microsoft.com/office/powerpoint/2010/main" val="289400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40156" y="122460"/>
            <a:ext cx="8911687" cy="128089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Conversion of a number from decimal to base – r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9403724" cy="1600200"/>
          </a:xfrm>
        </p:spPr>
        <p:txBody>
          <a:bodyPr/>
          <a:lstStyle/>
          <a:p>
            <a:pPr eaLnBrk="1" hangingPunct="1"/>
            <a:r>
              <a:rPr lang="en-US" altLang="en-US" dirty="0"/>
              <a:t>Divide the given decimal number with r and take the remainders in the reverse order</a:t>
            </a:r>
          </a:p>
          <a:p>
            <a:pPr eaLnBrk="1" hangingPunct="1"/>
            <a:r>
              <a:rPr lang="en-US" altLang="en-US" dirty="0"/>
              <a:t>Ex: Convert 25</a:t>
            </a:r>
            <a:r>
              <a:rPr lang="en-US" altLang="en-US" baseline="-25000" dirty="0"/>
              <a:t>10</a:t>
            </a:r>
            <a:r>
              <a:rPr lang="en-US" altLang="en-US" dirty="0"/>
              <a:t> to binary</a:t>
            </a:r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  <p:sp>
        <p:nvSpPr>
          <p:cNvPr id="22551" name="Footer Placeholder 2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J.Saira Banu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4953000" y="32766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5562600" y="32766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4533900" y="3657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5029201" y="32512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25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560888" y="32385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5564188" y="36449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5016501" y="36576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12</a:t>
            </a:r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5132388" y="40386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5562601" y="40386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5132388" y="44196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5564188" y="44196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>
            <a:off x="4559300" y="40767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4546600" y="44831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13" name="Line 17"/>
          <p:cNvSpPr>
            <a:spLocks noChangeShapeType="1"/>
          </p:cNvSpPr>
          <p:nvPr/>
        </p:nvSpPr>
        <p:spPr bwMode="auto">
          <a:xfrm>
            <a:off x="4533900" y="4876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5130801" y="48641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4115" name="Text Box 19"/>
          <p:cNvSpPr txBox="1">
            <a:spLocks noChangeArrowheads="1"/>
          </p:cNvSpPr>
          <p:nvPr/>
        </p:nvSpPr>
        <p:spPr bwMode="auto">
          <a:xfrm>
            <a:off x="5564188" y="48641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4116" name="Line 20"/>
          <p:cNvSpPr>
            <a:spLocks noChangeShapeType="1"/>
          </p:cNvSpPr>
          <p:nvPr/>
        </p:nvSpPr>
        <p:spPr bwMode="auto">
          <a:xfrm>
            <a:off x="5105400" y="5638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17" name="Line 21"/>
          <p:cNvSpPr>
            <a:spLocks noChangeShapeType="1"/>
          </p:cNvSpPr>
          <p:nvPr/>
        </p:nvSpPr>
        <p:spPr bwMode="auto">
          <a:xfrm flipV="1">
            <a:off x="6172200" y="37338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7146925" y="5068888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Ans: 11001</a:t>
            </a:r>
          </a:p>
        </p:txBody>
      </p:sp>
    </p:spTree>
    <p:extLst>
      <p:ext uri="{BB962C8B-B14F-4D97-AF65-F5344CB8AC3E}">
        <p14:creationId xmlns:p14="http://schemas.microsoft.com/office/powerpoint/2010/main" val="98125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nimBg="1"/>
      <p:bldP spid="4101" grpId="0" animBg="1"/>
      <p:bldP spid="4102" grpId="0" animBg="1"/>
      <p:bldP spid="4103" grpId="0"/>
      <p:bldP spid="4104" grpId="0"/>
      <p:bldP spid="4105" grpId="0"/>
      <p:bldP spid="4106" grpId="0"/>
      <p:bldP spid="4107" grpId="0"/>
      <p:bldP spid="4108" grpId="0"/>
      <p:bldP spid="4109" grpId="0"/>
      <p:bldP spid="4110" grpId="0"/>
      <p:bldP spid="4111" grpId="0" animBg="1"/>
      <p:bldP spid="4112" grpId="0" animBg="1"/>
      <p:bldP spid="4113" grpId="0" animBg="1"/>
      <p:bldP spid="4114" grpId="0"/>
      <p:bldP spid="4115" grpId="0"/>
      <p:bldP spid="4116" grpId="0" animBg="1"/>
      <p:bldP spid="4117" grpId="0" animBg="1"/>
      <p:bldP spid="41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Conversion of fractions from decimal to base - 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Convert 0.6875 to binary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235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J.Saira Banu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863222"/>
            <a:ext cx="62484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51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1981200" y="304800"/>
            <a:ext cx="8229600" cy="5831008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 sz="2400" dirty="0"/>
              <a:t>Name: </a:t>
            </a:r>
            <a:r>
              <a:rPr lang="en-US" altLang="en-US" sz="2400" dirty="0" err="1"/>
              <a:t>J.Saira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Banu</a:t>
            </a:r>
            <a:endParaRPr lang="en-US" altLang="en-US" sz="2400" dirty="0"/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 sz="2400" dirty="0"/>
              <a:t>Designation: Associate Professor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 sz="2400" dirty="0"/>
              <a:t>Email: jsairabanu@vit.ac.in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 sz="2400" dirty="0"/>
              <a:t>Cabin: 313 – A28 SJT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 sz="2400" dirty="0"/>
              <a:t>Contact Hours: </a:t>
            </a:r>
            <a:r>
              <a:rPr lang="en-US" altLang="en-US" sz="2400" dirty="0" smtClean="0"/>
              <a:t>B1/B2 slots</a:t>
            </a:r>
            <a:endParaRPr lang="en-US" altLang="en-US" sz="2400" dirty="0"/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 sz="2400" dirty="0" smtClean="0"/>
              <a:t>Open </a:t>
            </a:r>
            <a:r>
              <a:rPr lang="en-US" altLang="en-US" sz="2400" dirty="0"/>
              <a:t>Hours: </a:t>
            </a:r>
            <a:r>
              <a:rPr lang="en-US" altLang="en-US" sz="2400" dirty="0" smtClean="0"/>
              <a:t>Monday </a:t>
            </a:r>
            <a:r>
              <a:rPr lang="en-US" altLang="en-US" sz="2400" dirty="0"/>
              <a:t>(12.00pm-1.00pm</a:t>
            </a:r>
            <a:r>
              <a:rPr lang="en-US" altLang="en-US" sz="2400" dirty="0" smtClean="0"/>
              <a:t>) 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 sz="2400" dirty="0" smtClean="0"/>
              <a:t>Contact</a:t>
            </a:r>
            <a:r>
              <a:rPr lang="en-US" altLang="en-US" sz="2400" dirty="0"/>
              <a:t>: 9894669877 (</a:t>
            </a:r>
            <a:r>
              <a:rPr lang="en-US" altLang="en-US" sz="2400" dirty="0">
                <a:solidFill>
                  <a:srgbClr val="FD1503"/>
                </a:solidFill>
              </a:rPr>
              <a:t>only 9 am  to 5 pm</a:t>
            </a:r>
            <a:r>
              <a:rPr lang="en-US" altLang="en-US" sz="2400" dirty="0"/>
              <a:t>)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 sz="2400" dirty="0" smtClean="0"/>
              <a:t>Experience:13 </a:t>
            </a:r>
            <a:r>
              <a:rPr lang="en-US" altLang="en-US" sz="2400" dirty="0"/>
              <a:t>years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140000"/>
              </a:lnSpc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140000"/>
              </a:lnSpc>
              <a:buFontTx/>
              <a:buNone/>
            </a:pPr>
            <a:endParaRPr lang="en-US" altLang="en-US" sz="2400" dirty="0"/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1200" y="6328992"/>
            <a:ext cx="7619999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 err="1"/>
              <a:t>J.Saira</a:t>
            </a:r>
            <a:r>
              <a:rPr lang="en-US" altLang="en-US" sz="1400" dirty="0"/>
              <a:t> </a:t>
            </a:r>
            <a:r>
              <a:rPr lang="en-US" altLang="en-US" sz="1400" dirty="0" err="1"/>
              <a:t>Banu</a:t>
            </a:r>
            <a:r>
              <a:rPr lang="en-US" altLang="en-US" sz="1400" dirty="0"/>
              <a:t> , VIT University, Vellore</a:t>
            </a:r>
          </a:p>
        </p:txBody>
      </p:sp>
    </p:spTree>
    <p:extLst>
      <p:ext uri="{BB962C8B-B14F-4D97-AF65-F5344CB8AC3E}">
        <p14:creationId xmlns:p14="http://schemas.microsoft.com/office/powerpoint/2010/main" val="318634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J.Saira Banu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535" y="1415602"/>
            <a:ext cx="759853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5081588"/>
            <a:ext cx="7554531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21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Number Base Conversions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Convert the decimal number 41.6875 to binary ,Octal and hexadecimal.</a:t>
            </a:r>
          </a:p>
          <a:p>
            <a:pPr eaLnBrk="1" hangingPunct="1"/>
            <a:r>
              <a:rPr lang="en-US" altLang="en-US" smtClean="0"/>
              <a:t>Convert the decimal number 153.513 to binary ,Octal and hexadecimal.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J.Saira Banu</a:t>
            </a:r>
          </a:p>
        </p:txBody>
      </p:sp>
    </p:spTree>
    <p:extLst>
      <p:ext uri="{BB962C8B-B14F-4D97-AF65-F5344CB8AC3E}">
        <p14:creationId xmlns:p14="http://schemas.microsoft.com/office/powerpoint/2010/main" val="414515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41.6857</a:t>
            </a:r>
          </a:p>
          <a:p>
            <a:pPr>
              <a:buFontTx/>
              <a:buNone/>
            </a:pPr>
            <a:r>
              <a:rPr lang="en-US" altLang="en-US" smtClean="0"/>
              <a:t>          Binary – 101001.1011</a:t>
            </a:r>
          </a:p>
          <a:p>
            <a:pPr>
              <a:buFontTx/>
              <a:buNone/>
            </a:pPr>
            <a:r>
              <a:rPr lang="en-US" altLang="en-US" smtClean="0"/>
              <a:t>          Octal   -   51.54</a:t>
            </a:r>
          </a:p>
          <a:p>
            <a:pPr>
              <a:buFontTx/>
              <a:buNone/>
            </a:pPr>
            <a:r>
              <a:rPr lang="en-US" altLang="en-US" smtClean="0"/>
              <a:t>          Hexadecimal – 29.B</a:t>
            </a:r>
          </a:p>
          <a:p>
            <a:pPr>
              <a:buFontTx/>
              <a:buNone/>
            </a:pPr>
            <a:r>
              <a:rPr lang="en-US" altLang="en-US" smtClean="0"/>
              <a:t> 153.513</a:t>
            </a:r>
          </a:p>
          <a:p>
            <a:pPr>
              <a:buFontTx/>
              <a:buNone/>
            </a:pPr>
            <a:r>
              <a:rPr lang="en-US" altLang="en-US" smtClean="0"/>
              <a:t>          Binary – 10011001.1000001</a:t>
            </a:r>
          </a:p>
          <a:p>
            <a:pPr>
              <a:buFontTx/>
              <a:buNone/>
            </a:pPr>
            <a:r>
              <a:rPr lang="en-US" altLang="en-US" smtClean="0"/>
              <a:t>          Octal   -   231.406517</a:t>
            </a:r>
          </a:p>
          <a:p>
            <a:pPr>
              <a:buFontTx/>
              <a:buNone/>
            </a:pPr>
            <a:r>
              <a:rPr lang="en-US" altLang="en-US" smtClean="0"/>
              <a:t>          hexadecimal – 99.8353F7</a:t>
            </a:r>
          </a:p>
        </p:txBody>
      </p:sp>
    </p:spTree>
    <p:extLst>
      <p:ext uri="{BB962C8B-B14F-4D97-AF65-F5344CB8AC3E}">
        <p14:creationId xmlns:p14="http://schemas.microsoft.com/office/powerpoint/2010/main" val="109288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From any base to any other base-with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2617.043</a:t>
            </a:r>
            <a:r>
              <a:rPr lang="en-US" altLang="en-US" baseline="-25000" dirty="0" smtClean="0"/>
              <a:t>8 </a:t>
            </a:r>
            <a:r>
              <a:rPr lang="en-US" altLang="en-US" dirty="0" smtClean="0"/>
              <a:t>             ----   convert to binary</a:t>
            </a:r>
          </a:p>
          <a:p>
            <a:pPr>
              <a:defRPr/>
            </a:pPr>
            <a:r>
              <a:rPr lang="en-US" altLang="en-US" dirty="0" smtClean="0"/>
              <a:t>306.D</a:t>
            </a:r>
            <a:r>
              <a:rPr lang="en-US" altLang="en-US" baseline="-25000" dirty="0" smtClean="0"/>
              <a:t>16 			 </a:t>
            </a:r>
            <a:r>
              <a:rPr lang="en-US" altLang="en-US" dirty="0" smtClean="0"/>
              <a:t>----   convert to binary</a:t>
            </a:r>
          </a:p>
          <a:p>
            <a:pPr>
              <a:defRPr/>
            </a:pPr>
            <a:endParaRPr lang="en-US" altLang="en-US" baseline="-25000" dirty="0"/>
          </a:p>
          <a:p>
            <a:pPr marL="0" indent="0">
              <a:buNone/>
              <a:defRPr/>
            </a:pPr>
            <a:r>
              <a:rPr lang="en-US" altLang="en-US" dirty="0" smtClean="0"/>
              <a:t>convert to octal</a:t>
            </a:r>
            <a:endParaRPr lang="en-US" altLang="en-US" baseline="-25000" dirty="0" smtClean="0"/>
          </a:p>
          <a:p>
            <a:pPr marL="0" indent="0">
              <a:buNone/>
              <a:defRPr/>
            </a:pPr>
            <a:r>
              <a:rPr lang="en-US" altLang="en-US" dirty="0"/>
              <a:t>	</a:t>
            </a:r>
            <a:r>
              <a:rPr lang="en-US" altLang="en-US" dirty="0" smtClean="0"/>
              <a:t>	001101100110 011</a:t>
            </a:r>
            <a:endParaRPr lang="en-US" altLang="en-US" baseline="-25000" dirty="0" smtClean="0"/>
          </a:p>
          <a:p>
            <a:pPr marL="0" indent="0">
              <a:buNone/>
              <a:defRPr/>
            </a:pPr>
            <a:r>
              <a:rPr lang="en-US" altLang="en-US" dirty="0" smtClean="0"/>
              <a:t>convert to hexadecimal</a:t>
            </a:r>
          </a:p>
          <a:p>
            <a:pPr marL="0" indent="0">
              <a:buNone/>
              <a:defRPr/>
            </a:pPr>
            <a:r>
              <a:rPr lang="en-US" altLang="en-US" baseline="-25000" dirty="0"/>
              <a:t>	</a:t>
            </a:r>
            <a:r>
              <a:rPr lang="en-US" altLang="en-US" baseline="-25000" dirty="0" smtClean="0"/>
              <a:t>	</a:t>
            </a:r>
            <a:r>
              <a:rPr lang="en-US" altLang="en-US" dirty="0"/>
              <a:t>10110001101011.11110010	</a:t>
            </a:r>
          </a:p>
          <a:p>
            <a:pPr marL="0" indent="0">
              <a:buNone/>
              <a:defRPr/>
            </a:pPr>
            <a:endParaRPr lang="en-IN" dirty="0"/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@VIT </a:t>
            </a:r>
            <a:r>
              <a:rPr lang="en-US" altLang="en-US" sz="1400" dirty="0"/>
              <a:t>University, Vellore</a:t>
            </a:r>
          </a:p>
        </p:txBody>
      </p:sp>
    </p:spTree>
    <p:extLst>
      <p:ext uri="{BB962C8B-B14F-4D97-AF65-F5344CB8AC3E}">
        <p14:creationId xmlns:p14="http://schemas.microsoft.com/office/powerpoint/2010/main" val="71057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Conversion from octal to binary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2133600"/>
            <a:ext cx="9675812" cy="377762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                                               2617.043</a:t>
            </a:r>
            <a:r>
              <a:rPr lang="en-US" altLang="en-US" u="sng" baseline="-25000" dirty="0" smtClean="0"/>
              <a:t>8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Ex: 	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dirty="0" smtClean="0"/>
          </a:p>
          <a:p>
            <a:pPr>
              <a:buNone/>
            </a:pPr>
            <a:r>
              <a:rPr lang="en-US" altLang="en-US" dirty="0" smtClean="0"/>
              <a:t>	010         110        001        111    .    </a:t>
            </a:r>
            <a:r>
              <a:rPr lang="en-US" altLang="en-US" dirty="0"/>
              <a:t>000  </a:t>
            </a:r>
            <a:r>
              <a:rPr lang="en-US" altLang="en-US" dirty="0" smtClean="0"/>
              <a:t>      100          011</a:t>
            </a:r>
            <a:r>
              <a:rPr lang="en-US" altLang="en-US" baseline="-25000" dirty="0" smtClean="0"/>
              <a:t>2</a:t>
            </a:r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dirty="0" smtClean="0"/>
              <a:t>		</a:t>
            </a:r>
          </a:p>
        </p:txBody>
      </p:sp>
      <p:sp>
        <p:nvSpPr>
          <p:cNvPr id="28690" name="Footer Placeholder 1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J.Saira Banu</a:t>
            </a: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 flipH="1">
            <a:off x="2590800" y="2667000"/>
            <a:ext cx="2286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flipH="1">
            <a:off x="3429000" y="2667000"/>
            <a:ext cx="1752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 flipH="1">
            <a:off x="4191000" y="2667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 flipH="1">
            <a:off x="5105400" y="2667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5943600" y="26670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6210300" y="2679700"/>
            <a:ext cx="80010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6464300" y="2679700"/>
            <a:ext cx="146050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83" name="AutoShape 11"/>
          <p:cNvSpPr>
            <a:spLocks/>
          </p:cNvSpPr>
          <p:nvPr/>
        </p:nvSpPr>
        <p:spPr bwMode="auto">
          <a:xfrm rot="5400000" flipV="1">
            <a:off x="2368550" y="3054350"/>
            <a:ext cx="101600" cy="800100"/>
          </a:xfrm>
          <a:prstGeom prst="leftBracket">
            <a:avLst>
              <a:gd name="adj" fmla="val 6562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8684" name="AutoShape 12"/>
          <p:cNvSpPr>
            <a:spLocks/>
          </p:cNvSpPr>
          <p:nvPr/>
        </p:nvSpPr>
        <p:spPr bwMode="auto">
          <a:xfrm rot="5400000" flipV="1">
            <a:off x="3295650" y="3079750"/>
            <a:ext cx="101600" cy="800100"/>
          </a:xfrm>
          <a:prstGeom prst="leftBracket">
            <a:avLst>
              <a:gd name="adj" fmla="val 6562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8685" name="AutoShape 13"/>
          <p:cNvSpPr>
            <a:spLocks/>
          </p:cNvSpPr>
          <p:nvPr/>
        </p:nvSpPr>
        <p:spPr bwMode="auto">
          <a:xfrm rot="5400000" flipV="1">
            <a:off x="4159250" y="3079750"/>
            <a:ext cx="101600" cy="800100"/>
          </a:xfrm>
          <a:prstGeom prst="leftBracket">
            <a:avLst>
              <a:gd name="adj" fmla="val 6562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8686" name="AutoShape 14"/>
          <p:cNvSpPr>
            <a:spLocks/>
          </p:cNvSpPr>
          <p:nvPr/>
        </p:nvSpPr>
        <p:spPr bwMode="auto">
          <a:xfrm rot="5400000" flipV="1">
            <a:off x="5060950" y="3079750"/>
            <a:ext cx="101600" cy="800100"/>
          </a:xfrm>
          <a:prstGeom prst="leftBracket">
            <a:avLst>
              <a:gd name="adj" fmla="val 6562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8687" name="AutoShape 15"/>
          <p:cNvSpPr>
            <a:spLocks/>
          </p:cNvSpPr>
          <p:nvPr/>
        </p:nvSpPr>
        <p:spPr bwMode="auto">
          <a:xfrm rot="5400000" flipV="1">
            <a:off x="6102350" y="3079750"/>
            <a:ext cx="101600" cy="800100"/>
          </a:xfrm>
          <a:prstGeom prst="leftBracket">
            <a:avLst>
              <a:gd name="adj" fmla="val 6562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8688" name="AutoShape 16"/>
          <p:cNvSpPr>
            <a:spLocks/>
          </p:cNvSpPr>
          <p:nvPr/>
        </p:nvSpPr>
        <p:spPr bwMode="auto">
          <a:xfrm rot="5400000" flipV="1">
            <a:off x="7016750" y="3079750"/>
            <a:ext cx="101600" cy="800100"/>
          </a:xfrm>
          <a:prstGeom prst="leftBracket">
            <a:avLst>
              <a:gd name="adj" fmla="val 6562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8689" name="AutoShape 17"/>
          <p:cNvSpPr>
            <a:spLocks/>
          </p:cNvSpPr>
          <p:nvPr/>
        </p:nvSpPr>
        <p:spPr bwMode="auto">
          <a:xfrm rot="5400000" flipV="1">
            <a:off x="7931150" y="3079750"/>
            <a:ext cx="101600" cy="800100"/>
          </a:xfrm>
          <a:prstGeom prst="leftBracket">
            <a:avLst>
              <a:gd name="adj" fmla="val 6562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5307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Conversion from binary to octal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  <a:p>
            <a:r>
              <a:rPr lang="en-US" altLang="en-US" dirty="0" smtClean="0"/>
              <a:t>001         101           100         110      011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		</a:t>
            </a:r>
            <a:r>
              <a:rPr lang="en-US" altLang="en-US" sz="3200" dirty="0"/>
              <a:t>  </a:t>
            </a:r>
          </a:p>
          <a:p>
            <a:pPr lvl="1" eaLnBrk="1" hangingPunct="1">
              <a:buFontTx/>
              <a:buNone/>
            </a:pPr>
            <a:endParaRPr lang="en-US" altLang="en-US" sz="3200" dirty="0"/>
          </a:p>
          <a:p>
            <a:pPr lvl="1" eaLnBrk="1" hangingPunct="1">
              <a:buFontTx/>
              <a:buNone/>
            </a:pPr>
            <a:r>
              <a:rPr lang="en-US" altLang="en-US" sz="3200" dirty="0"/>
              <a:t>			  (1 5 4 6 3)</a:t>
            </a:r>
            <a:r>
              <a:rPr lang="en-US" altLang="en-US" sz="3200" baseline="-25000" dirty="0"/>
              <a:t>8</a:t>
            </a:r>
            <a:endParaRPr lang="en-US" altLang="en-US" sz="3200" dirty="0"/>
          </a:p>
        </p:txBody>
      </p:sp>
      <p:sp>
        <p:nvSpPr>
          <p:cNvPr id="29710" name="Footer Placeholder 1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J.Saira Banu</a:t>
            </a:r>
          </a:p>
        </p:txBody>
      </p:sp>
      <p:sp>
        <p:nvSpPr>
          <p:cNvPr id="29700" name="AutoShape 4"/>
          <p:cNvSpPr>
            <a:spLocks/>
          </p:cNvSpPr>
          <p:nvPr/>
        </p:nvSpPr>
        <p:spPr bwMode="auto">
          <a:xfrm rot="5400000" flipH="1">
            <a:off x="3244850" y="2787650"/>
            <a:ext cx="101600" cy="800100"/>
          </a:xfrm>
          <a:prstGeom prst="leftBracket">
            <a:avLst>
              <a:gd name="adj" fmla="val 6562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9701" name="AutoShape 5"/>
          <p:cNvSpPr>
            <a:spLocks/>
          </p:cNvSpPr>
          <p:nvPr/>
        </p:nvSpPr>
        <p:spPr bwMode="auto">
          <a:xfrm rot="5400000" flipH="1">
            <a:off x="4159250" y="2800350"/>
            <a:ext cx="101600" cy="800100"/>
          </a:xfrm>
          <a:prstGeom prst="leftBracket">
            <a:avLst>
              <a:gd name="adj" fmla="val 6562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9702" name="AutoShape 6"/>
          <p:cNvSpPr>
            <a:spLocks/>
          </p:cNvSpPr>
          <p:nvPr/>
        </p:nvSpPr>
        <p:spPr bwMode="auto">
          <a:xfrm rot="5400000" flipH="1">
            <a:off x="5238750" y="2825750"/>
            <a:ext cx="101600" cy="800100"/>
          </a:xfrm>
          <a:prstGeom prst="leftBracket">
            <a:avLst>
              <a:gd name="adj" fmla="val 6562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9703" name="AutoShape 7"/>
          <p:cNvSpPr>
            <a:spLocks/>
          </p:cNvSpPr>
          <p:nvPr/>
        </p:nvSpPr>
        <p:spPr bwMode="auto">
          <a:xfrm rot="5400000" flipH="1">
            <a:off x="6038850" y="2813050"/>
            <a:ext cx="101600" cy="800100"/>
          </a:xfrm>
          <a:prstGeom prst="leftBracket">
            <a:avLst>
              <a:gd name="adj" fmla="val 6562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</a:t>
            </a:r>
          </a:p>
        </p:txBody>
      </p:sp>
      <p:sp>
        <p:nvSpPr>
          <p:cNvPr id="29704" name="AutoShape 8"/>
          <p:cNvSpPr>
            <a:spLocks/>
          </p:cNvSpPr>
          <p:nvPr/>
        </p:nvSpPr>
        <p:spPr bwMode="auto">
          <a:xfrm rot="5400000" flipH="1">
            <a:off x="6940550" y="2813050"/>
            <a:ext cx="101600" cy="800100"/>
          </a:xfrm>
          <a:prstGeom prst="leftBracket">
            <a:avLst>
              <a:gd name="adj" fmla="val 6562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9705" name="Line 11"/>
          <p:cNvSpPr>
            <a:spLocks noChangeShapeType="1"/>
          </p:cNvSpPr>
          <p:nvPr/>
        </p:nvSpPr>
        <p:spPr bwMode="auto">
          <a:xfrm>
            <a:off x="3276600" y="32766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06" name="Line 12"/>
          <p:cNvSpPr>
            <a:spLocks noChangeShapeType="1"/>
          </p:cNvSpPr>
          <p:nvPr/>
        </p:nvSpPr>
        <p:spPr bwMode="auto">
          <a:xfrm>
            <a:off x="4267200" y="32766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07" name="Line 13"/>
          <p:cNvSpPr>
            <a:spLocks noChangeShapeType="1"/>
          </p:cNvSpPr>
          <p:nvPr/>
        </p:nvSpPr>
        <p:spPr bwMode="auto">
          <a:xfrm flipH="1">
            <a:off x="5029200" y="32766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08" name="Line 14"/>
          <p:cNvSpPr>
            <a:spLocks noChangeShapeType="1"/>
          </p:cNvSpPr>
          <p:nvPr/>
        </p:nvSpPr>
        <p:spPr bwMode="auto">
          <a:xfrm flipH="1">
            <a:off x="5410200" y="3352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09" name="Line 15"/>
          <p:cNvSpPr>
            <a:spLocks noChangeShapeType="1"/>
          </p:cNvSpPr>
          <p:nvPr/>
        </p:nvSpPr>
        <p:spPr bwMode="auto">
          <a:xfrm flipH="1">
            <a:off x="5791200" y="32766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88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4000"/>
              <a:t>Conversion between Hexadecimal and Binary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Ex: Binary to Hexadecimal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Hexadecimal to Binary</a:t>
            </a:r>
          </a:p>
        </p:txBody>
      </p:sp>
      <p:sp>
        <p:nvSpPr>
          <p:cNvPr id="3072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J.Saira Banu</a:t>
            </a: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1" y="2684172"/>
            <a:ext cx="6172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116" y="4575715"/>
            <a:ext cx="4724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097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Base Conversions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2589212" y="1275007"/>
            <a:ext cx="8915400" cy="5225925"/>
          </a:xfrm>
        </p:spPr>
        <p:txBody>
          <a:bodyPr>
            <a:noAutofit/>
          </a:bodyPr>
          <a:lstStyle/>
          <a:p>
            <a:pPr marL="514350" indent="-514350">
              <a:buFontTx/>
              <a:buAutoNum type="arabicPeriod"/>
            </a:pPr>
            <a:r>
              <a:rPr lang="en-US" altLang="en-US" sz="3600" dirty="0" smtClean="0"/>
              <a:t>(101101) </a:t>
            </a:r>
            <a:r>
              <a:rPr lang="en-US" altLang="en-US" sz="3600" baseline="-25000" dirty="0" smtClean="0"/>
              <a:t>2     </a:t>
            </a:r>
            <a:r>
              <a:rPr lang="en-US" altLang="en-US" sz="3600" dirty="0" smtClean="0"/>
              <a:t> -  base 8	</a:t>
            </a:r>
          </a:p>
          <a:p>
            <a:pPr marL="514350" indent="-514350">
              <a:buFontTx/>
              <a:buAutoNum type="arabicPeriod"/>
            </a:pPr>
            <a:r>
              <a:rPr lang="en-US" altLang="en-US" sz="3600" dirty="0" smtClean="0"/>
              <a:t> (101101) </a:t>
            </a:r>
            <a:r>
              <a:rPr lang="en-US" altLang="en-US" sz="3600" baseline="-25000" dirty="0" smtClean="0"/>
              <a:t>2      </a:t>
            </a:r>
            <a:r>
              <a:rPr lang="en-US" altLang="en-US" sz="3600" dirty="0" smtClean="0"/>
              <a:t> -  base 4</a:t>
            </a:r>
          </a:p>
          <a:p>
            <a:pPr marL="514350" indent="-514350">
              <a:buFontTx/>
              <a:buAutoNum type="arabicPeriod"/>
            </a:pPr>
            <a:r>
              <a:rPr lang="en-US" altLang="en-US" sz="3600" dirty="0" smtClean="0"/>
              <a:t>(101101) </a:t>
            </a:r>
            <a:r>
              <a:rPr lang="en-US" altLang="en-US" sz="3600" baseline="-25000" dirty="0" smtClean="0"/>
              <a:t>2        </a:t>
            </a:r>
            <a:r>
              <a:rPr lang="en-US" altLang="en-US" sz="3600" dirty="0" smtClean="0"/>
              <a:t>-  base 16 </a:t>
            </a:r>
          </a:p>
          <a:p>
            <a:pPr marL="514350" indent="-514350">
              <a:buFontTx/>
              <a:buAutoNum type="arabicPeriod"/>
            </a:pPr>
            <a:r>
              <a:rPr lang="en-US" altLang="en-US" sz="3600" dirty="0" smtClean="0"/>
              <a:t>(1112)</a:t>
            </a:r>
            <a:r>
              <a:rPr lang="en-US" altLang="en-US" sz="3600" baseline="-25000" dirty="0" smtClean="0"/>
              <a:t> 4               </a:t>
            </a:r>
            <a:r>
              <a:rPr lang="en-US" altLang="en-US" sz="3600" dirty="0" smtClean="0"/>
              <a:t>-  base 16</a:t>
            </a:r>
          </a:p>
          <a:p>
            <a:pPr marL="514350" indent="-514350">
              <a:buFontTx/>
              <a:buAutoNum type="arabicPeriod"/>
            </a:pPr>
            <a:r>
              <a:rPr lang="en-US" altLang="en-US" sz="3600" dirty="0" smtClean="0"/>
              <a:t>(2012)</a:t>
            </a:r>
            <a:r>
              <a:rPr lang="en-US" altLang="en-US" sz="3600" baseline="-25000" dirty="0" smtClean="0"/>
              <a:t> 3	  </a:t>
            </a:r>
            <a:r>
              <a:rPr lang="en-US" altLang="en-US" sz="3600" dirty="0" smtClean="0"/>
              <a:t>  -  base 9	</a:t>
            </a:r>
          </a:p>
          <a:p>
            <a:pPr marL="514350" indent="-514350">
              <a:buFontTx/>
              <a:buAutoNum type="arabicPeriod"/>
            </a:pPr>
            <a:r>
              <a:rPr lang="en-US" altLang="en-US" sz="3600" dirty="0" smtClean="0"/>
              <a:t>(432)</a:t>
            </a:r>
            <a:r>
              <a:rPr lang="en-US" altLang="en-US" sz="3600" baseline="-25000" dirty="0" smtClean="0"/>
              <a:t> 5	</a:t>
            </a:r>
            <a:r>
              <a:rPr lang="en-US" altLang="en-US" sz="3600" dirty="0" smtClean="0"/>
              <a:t>          -  base 25</a:t>
            </a:r>
          </a:p>
          <a:p>
            <a:pPr marL="514350" indent="-514350">
              <a:buFontTx/>
              <a:buAutoNum type="arabicPeriod"/>
            </a:pPr>
            <a:r>
              <a:rPr lang="en-US" altLang="en-US" sz="3600" dirty="0" smtClean="0"/>
              <a:t> (2435)</a:t>
            </a:r>
            <a:r>
              <a:rPr lang="en-US" altLang="en-US" sz="3600" baseline="-25000" dirty="0" smtClean="0"/>
              <a:t> 6	</a:t>
            </a:r>
            <a:r>
              <a:rPr lang="en-US" altLang="en-US" sz="3600" dirty="0" smtClean="0"/>
              <a:t> -  base 36</a:t>
            </a:r>
          </a:p>
          <a:p>
            <a:pPr marL="514350" indent="-514350">
              <a:buFontTx/>
              <a:buAutoNum type="arabicPeriod"/>
            </a:pPr>
            <a:endParaRPr lang="en-US" altLang="en-US" sz="2800" dirty="0" smtClean="0"/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J.Saira Banu</a:t>
            </a:r>
          </a:p>
        </p:txBody>
      </p:sp>
    </p:spTree>
    <p:extLst>
      <p:ext uri="{BB962C8B-B14F-4D97-AF65-F5344CB8AC3E}">
        <p14:creationId xmlns:p14="http://schemas.microsoft.com/office/powerpoint/2010/main" val="133172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Base Conversions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en-US" smtClean="0"/>
              <a:t>(101101) </a:t>
            </a:r>
            <a:r>
              <a:rPr lang="en-US" altLang="en-US" baseline="-25000" smtClean="0"/>
              <a:t>2     </a:t>
            </a:r>
            <a:r>
              <a:rPr lang="en-US" altLang="en-US" smtClean="0"/>
              <a:t> -  base 8	-  55</a:t>
            </a:r>
          </a:p>
          <a:p>
            <a:pPr marL="514350" indent="-514350">
              <a:buFontTx/>
              <a:buAutoNum type="arabicPeriod"/>
            </a:pPr>
            <a:r>
              <a:rPr lang="en-US" altLang="en-US" smtClean="0"/>
              <a:t>(101101) </a:t>
            </a:r>
            <a:r>
              <a:rPr lang="en-US" altLang="en-US" baseline="-25000" smtClean="0"/>
              <a:t>2      </a:t>
            </a:r>
            <a:r>
              <a:rPr lang="en-US" altLang="en-US" smtClean="0"/>
              <a:t> -  base 4     -   231</a:t>
            </a:r>
          </a:p>
          <a:p>
            <a:pPr marL="514350" indent="-514350">
              <a:buFontTx/>
              <a:buAutoNum type="arabicPeriod"/>
            </a:pPr>
            <a:r>
              <a:rPr lang="en-US" altLang="en-US" smtClean="0"/>
              <a:t>(101101) </a:t>
            </a:r>
            <a:r>
              <a:rPr lang="en-US" altLang="en-US" baseline="-25000" smtClean="0"/>
              <a:t>2        </a:t>
            </a:r>
            <a:r>
              <a:rPr lang="en-US" altLang="en-US" smtClean="0"/>
              <a:t>-  base 16   -  2D</a:t>
            </a:r>
          </a:p>
          <a:p>
            <a:pPr marL="514350" indent="-514350">
              <a:buFontTx/>
              <a:buAutoNum type="arabicPeriod"/>
            </a:pPr>
            <a:r>
              <a:rPr lang="en-US" altLang="en-US" smtClean="0"/>
              <a:t>(1112)</a:t>
            </a:r>
            <a:r>
              <a:rPr lang="en-US" altLang="en-US" baseline="-25000" smtClean="0"/>
              <a:t> 4               </a:t>
            </a:r>
            <a:r>
              <a:rPr lang="en-US" altLang="en-US" smtClean="0"/>
              <a:t>-  base 16   -  56</a:t>
            </a:r>
          </a:p>
          <a:p>
            <a:pPr marL="514350" indent="-514350">
              <a:buFontTx/>
              <a:buAutoNum type="arabicPeriod"/>
            </a:pPr>
            <a:r>
              <a:rPr lang="en-US" altLang="en-US" smtClean="0"/>
              <a:t>(2012)</a:t>
            </a:r>
            <a:r>
              <a:rPr lang="en-US" altLang="en-US" baseline="-25000" smtClean="0"/>
              <a:t> 3	  </a:t>
            </a:r>
            <a:r>
              <a:rPr lang="en-US" altLang="en-US" smtClean="0"/>
              <a:t>  -  base 9	- 65 </a:t>
            </a:r>
          </a:p>
          <a:p>
            <a:pPr marL="514350" indent="-514350">
              <a:buFontTx/>
              <a:buAutoNum type="arabicPeriod"/>
            </a:pPr>
            <a:r>
              <a:rPr lang="en-US" altLang="en-US" smtClean="0"/>
              <a:t>(432)</a:t>
            </a:r>
            <a:r>
              <a:rPr lang="en-US" altLang="en-US" baseline="-25000" smtClean="0"/>
              <a:t> 5	</a:t>
            </a:r>
            <a:r>
              <a:rPr lang="en-US" altLang="en-US" smtClean="0"/>
              <a:t>          -  base 25   - 4H</a:t>
            </a:r>
          </a:p>
          <a:p>
            <a:pPr marL="514350" indent="-514350">
              <a:buFontTx/>
              <a:buAutoNum type="arabicPeriod"/>
            </a:pPr>
            <a:r>
              <a:rPr lang="en-US" altLang="en-US" smtClean="0"/>
              <a:t> (2435)</a:t>
            </a:r>
            <a:r>
              <a:rPr lang="en-US" altLang="en-US" baseline="-25000" smtClean="0"/>
              <a:t> 6	</a:t>
            </a:r>
            <a:r>
              <a:rPr lang="en-US" altLang="en-US" smtClean="0"/>
              <a:t> -  base 36  - GN</a:t>
            </a:r>
          </a:p>
          <a:p>
            <a:pPr marL="514350" indent="-514350">
              <a:buNone/>
            </a:pPr>
            <a:endParaRPr lang="en-US" altLang="en-US" smtClean="0"/>
          </a:p>
          <a:p>
            <a:pPr marL="514350" indent="-514350">
              <a:buFontTx/>
              <a:buAutoNum type="arabicPeriod"/>
            </a:pPr>
            <a:endParaRPr lang="en-US" altLang="en-US" smtClean="0"/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J.Saira Banu</a:t>
            </a:r>
          </a:p>
        </p:txBody>
      </p:sp>
    </p:spTree>
    <p:extLst>
      <p:ext uri="{BB962C8B-B14F-4D97-AF65-F5344CB8AC3E}">
        <p14:creationId xmlns:p14="http://schemas.microsoft.com/office/powerpoint/2010/main" val="165061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Number base conversion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J.Saira Banu , VIT University, Vellore</a:t>
            </a:r>
          </a:p>
        </p:txBody>
      </p:sp>
    </p:spTree>
    <p:extLst>
      <p:ext uri="{BB962C8B-B14F-4D97-AF65-F5344CB8AC3E}">
        <p14:creationId xmlns:p14="http://schemas.microsoft.com/office/powerpoint/2010/main" val="301519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971675" y="0"/>
            <a:ext cx="8229600" cy="1143000"/>
          </a:xfrm>
        </p:spPr>
        <p:txBody>
          <a:bodyPr/>
          <a:lstStyle/>
          <a:p>
            <a:r>
              <a:rPr lang="en-IN" altLang="en-US" smtClean="0"/>
              <a:t>Syllabus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905000" y="1143001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400" b="1" dirty="0"/>
              <a:t>Unit-1 INTRODUCTION </a:t>
            </a:r>
          </a:p>
          <a:p>
            <a:pPr marL="0" indent="0" algn="just">
              <a:buNone/>
            </a:pPr>
            <a:r>
              <a:rPr lang="en-US" altLang="en-US" sz="2400" dirty="0"/>
              <a:t>Number System - Base Conversion- Binary Codes - Complements(Binary and Decimal) </a:t>
            </a:r>
            <a:endParaRPr lang="en-IN" altLang="en-US" sz="2400" dirty="0"/>
          </a:p>
          <a:p>
            <a:pPr marL="0" indent="0">
              <a:buNone/>
            </a:pPr>
            <a:r>
              <a:rPr lang="en-IN" altLang="en-US" sz="2400" b="1" dirty="0"/>
              <a:t>Unit-2 BOOLEAN ALGEBRA</a:t>
            </a:r>
          </a:p>
          <a:p>
            <a:pPr marL="0" indent="0" algn="just">
              <a:buNone/>
            </a:pPr>
            <a:r>
              <a:rPr lang="en-IN" altLang="en-US" sz="2400" dirty="0"/>
              <a:t>Boolean algebra - Properties of Boolean algebra - Boolean functions Canonical and Standard forms - Logic gates - Universal gates - </a:t>
            </a:r>
            <a:r>
              <a:rPr lang="en-IN" altLang="en-US" sz="2400" dirty="0" err="1"/>
              <a:t>Karnaugh</a:t>
            </a:r>
            <a:r>
              <a:rPr lang="en-IN" altLang="en-US" sz="2400" dirty="0"/>
              <a:t> map - Don’t care conditions - Tabulation Method.</a:t>
            </a:r>
          </a:p>
          <a:p>
            <a:pPr marL="0" indent="0">
              <a:buNone/>
            </a:pPr>
            <a:r>
              <a:rPr lang="en-IN" altLang="en-US" sz="2400" b="1" dirty="0"/>
              <a:t>Unit-3 COMBINATIONAL CIRCUIT - I </a:t>
            </a:r>
          </a:p>
          <a:p>
            <a:pPr marL="0" indent="0" algn="just">
              <a:buNone/>
            </a:pPr>
            <a:r>
              <a:rPr lang="en-IN" altLang="en-US" sz="2400" dirty="0"/>
              <a:t>Adder -</a:t>
            </a:r>
            <a:r>
              <a:rPr lang="en-IN" altLang="en-US" sz="2400" dirty="0" err="1"/>
              <a:t>Subtractor</a:t>
            </a:r>
            <a:r>
              <a:rPr lang="en-IN" altLang="en-US" sz="2400" dirty="0"/>
              <a:t>- Code Converter -</a:t>
            </a:r>
            <a:r>
              <a:rPr lang="en-IN" altLang="en-US" sz="2400" dirty="0" err="1"/>
              <a:t>Analyzing</a:t>
            </a:r>
            <a:r>
              <a:rPr lang="en-IN" altLang="en-US" sz="2400" dirty="0"/>
              <a:t> a Combinational Circuit </a:t>
            </a:r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J.Saira Banu@VIT University, Vellore</a:t>
            </a:r>
          </a:p>
        </p:txBody>
      </p:sp>
    </p:spTree>
    <p:extLst>
      <p:ext uri="{BB962C8B-B14F-4D97-AF65-F5344CB8AC3E}">
        <p14:creationId xmlns:p14="http://schemas.microsoft.com/office/powerpoint/2010/main" val="201206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From any base to any other base-without relation</a:t>
            </a:r>
            <a:endParaRPr lang="en-IN" altLang="en-US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Convert to base 6: 3BA.25</a:t>
            </a:r>
            <a:r>
              <a:rPr lang="en-US" altLang="en-US" baseline="-25000" smtClean="0"/>
              <a:t>14</a:t>
            </a:r>
            <a:endParaRPr lang="en-IN" altLang="en-US" baseline="-25000" smtClean="0"/>
          </a:p>
          <a:p>
            <a:r>
              <a:rPr lang="en-IN" altLang="en-US" smtClean="0"/>
              <a:t>Convert to base ‘o’ :(C012.25)</a:t>
            </a:r>
            <a:r>
              <a:rPr lang="en-IN" altLang="en-US" baseline="-25000" smtClean="0"/>
              <a:t>H</a:t>
            </a:r>
          </a:p>
          <a:p>
            <a:r>
              <a:rPr lang="en-IN" altLang="en-US" smtClean="0"/>
              <a:t>Convert to hexadecimal : 745.667</a:t>
            </a:r>
            <a:r>
              <a:rPr lang="en-IN" altLang="en-US" baseline="-25000" smtClean="0"/>
              <a:t>8</a:t>
            </a:r>
          </a:p>
          <a:p>
            <a:endParaRPr lang="en-IN" altLang="en-US" baseline="-25000" smtClean="0"/>
          </a:p>
        </p:txBody>
      </p:sp>
    </p:spTree>
    <p:extLst>
      <p:ext uri="{BB962C8B-B14F-4D97-AF65-F5344CB8AC3E}">
        <p14:creationId xmlns:p14="http://schemas.microsoft.com/office/powerpoint/2010/main" val="124307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From any base to any other base-without relation</a:t>
            </a:r>
            <a:endParaRPr lang="en-IN" altLang="en-US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3BA.25</a:t>
            </a:r>
            <a:r>
              <a:rPr lang="en-US" altLang="en-US" baseline="-25000" smtClean="0"/>
              <a:t>14</a:t>
            </a:r>
            <a:r>
              <a:rPr lang="en-US" altLang="en-US" smtClean="0"/>
              <a:t> = 752.1684</a:t>
            </a:r>
            <a:r>
              <a:rPr lang="en-US" altLang="en-US" baseline="-25000" smtClean="0"/>
              <a:t>10</a:t>
            </a:r>
            <a:r>
              <a:rPr lang="en-US" altLang="en-US" smtClean="0"/>
              <a:t>= 3252.1002</a:t>
            </a:r>
            <a:r>
              <a:rPr lang="en-US" altLang="en-US" baseline="-25000" smtClean="0"/>
              <a:t>6</a:t>
            </a:r>
          </a:p>
          <a:p>
            <a:r>
              <a:rPr lang="en-IN" altLang="en-US" smtClean="0"/>
              <a:t>C012.25</a:t>
            </a:r>
            <a:r>
              <a:rPr lang="en-IN" altLang="en-US" baseline="-25000" smtClean="0"/>
              <a:t>H </a:t>
            </a:r>
            <a:r>
              <a:rPr lang="en-IN" altLang="en-US" smtClean="0"/>
              <a:t>= </a:t>
            </a:r>
            <a:endParaRPr lang="en-IN" altLang="en-US" baseline="-25000" smtClean="0"/>
          </a:p>
          <a:p>
            <a:r>
              <a:rPr lang="en-IN" altLang="en-US" smtClean="0"/>
              <a:t>745.667</a:t>
            </a:r>
            <a:r>
              <a:rPr lang="en-IN" altLang="en-US" baseline="-25000" smtClean="0"/>
              <a:t>8 </a:t>
            </a:r>
            <a:r>
              <a:rPr lang="en-IN" altLang="en-US" smtClean="0"/>
              <a:t>= 486.7011</a:t>
            </a:r>
            <a:r>
              <a:rPr lang="en-IN" altLang="en-US" baseline="-25000" smtClean="0"/>
              <a:t>10 </a:t>
            </a:r>
            <a:r>
              <a:rPr lang="en-IN" altLang="en-US" smtClean="0"/>
              <a:t>=1E5.DB8</a:t>
            </a:r>
            <a:r>
              <a:rPr lang="en-IN" altLang="en-US" baseline="-25000" smtClean="0"/>
              <a:t>16</a:t>
            </a:r>
          </a:p>
          <a:p>
            <a:endParaRPr lang="en-IN" altLang="en-US" baseline="-25000" smtClean="0"/>
          </a:p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221893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Complements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Used for </a:t>
            </a:r>
          </a:p>
          <a:p>
            <a:pPr lvl="1" eaLnBrk="1" hangingPunct="1"/>
            <a:r>
              <a:rPr lang="en-US" altLang="en-US" smtClean="0"/>
              <a:t>simplifying subtraction operation</a:t>
            </a:r>
          </a:p>
          <a:p>
            <a:pPr lvl="1" eaLnBrk="1" hangingPunct="1"/>
            <a:r>
              <a:rPr lang="en-US" altLang="en-US" smtClean="0"/>
              <a:t>Logical manipulations</a:t>
            </a:r>
          </a:p>
          <a:p>
            <a:pPr eaLnBrk="1" hangingPunct="1"/>
            <a:r>
              <a:rPr lang="en-US" altLang="en-US" smtClean="0"/>
              <a:t>2 types of complements</a:t>
            </a:r>
          </a:p>
          <a:p>
            <a:pPr lvl="1" eaLnBrk="1" hangingPunct="1"/>
            <a:r>
              <a:rPr lang="en-US" altLang="en-US" smtClean="0"/>
              <a:t>(r – 1)’s complement – diminished radix complement</a:t>
            </a:r>
          </a:p>
          <a:p>
            <a:pPr lvl="1" eaLnBrk="1" hangingPunct="1"/>
            <a:r>
              <a:rPr lang="en-US" altLang="en-US" smtClean="0"/>
              <a:t>r’s complement – radix complement</a:t>
            </a:r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 err="1"/>
              <a:t>J.Saira</a:t>
            </a:r>
            <a:r>
              <a:rPr lang="en-US" altLang="en-US" sz="1400" dirty="0"/>
              <a:t> </a:t>
            </a:r>
            <a:r>
              <a:rPr lang="en-US" altLang="en-US" sz="1400" dirty="0" err="1"/>
              <a:t>Banu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9773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/>
              <a:t>Diminished Radix Complement (r-1)’s complement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036638"/>
            <a:ext cx="8229600" cy="513556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400"/>
              <a:t>Formula for finding (r-1)’s complement is  r</a:t>
            </a:r>
            <a:r>
              <a:rPr lang="en-US" altLang="en-US" sz="2400" baseline="30000"/>
              <a:t>n</a:t>
            </a:r>
            <a:r>
              <a:rPr lang="en-US" altLang="en-US" sz="2400"/>
              <a:t> – r</a:t>
            </a:r>
            <a:r>
              <a:rPr lang="en-US" altLang="en-US" sz="2400" baseline="30000"/>
              <a:t>-m</a:t>
            </a:r>
            <a:r>
              <a:rPr lang="en-US" altLang="en-US" sz="2400"/>
              <a:t> – N, where</a:t>
            </a:r>
          </a:p>
          <a:p>
            <a:pPr lvl="1" eaLnBrk="1" hangingPunct="1"/>
            <a:r>
              <a:rPr lang="en-US" altLang="en-US" sz="2000"/>
              <a:t>n is the number of digits in integer part</a:t>
            </a:r>
          </a:p>
          <a:p>
            <a:pPr lvl="1" eaLnBrk="1" hangingPunct="1"/>
            <a:r>
              <a:rPr lang="en-US" altLang="en-US" sz="2000"/>
              <a:t>m is the number of digits in fraction part</a:t>
            </a:r>
          </a:p>
          <a:p>
            <a:pPr lvl="1" eaLnBrk="1" hangingPunct="1"/>
            <a:r>
              <a:rPr lang="en-US" altLang="en-US" sz="2000"/>
              <a:t>N is the given positive number</a:t>
            </a:r>
          </a:p>
          <a:p>
            <a:pPr lvl="1" eaLnBrk="1" hangingPunct="1"/>
            <a:r>
              <a:rPr lang="en-US" altLang="en-US" sz="2000"/>
              <a:t>r is the radix</a:t>
            </a:r>
          </a:p>
          <a:p>
            <a:pPr eaLnBrk="1" hangingPunct="1"/>
            <a:r>
              <a:rPr lang="en-US" altLang="en-US" sz="2400"/>
              <a:t>Ex:</a:t>
            </a:r>
          </a:p>
          <a:p>
            <a:pPr lvl="1" eaLnBrk="1" hangingPunct="1"/>
            <a:r>
              <a:rPr lang="en-US" altLang="en-US" sz="2000"/>
              <a:t>9’s complement of (52520)</a:t>
            </a:r>
            <a:r>
              <a:rPr lang="en-US" altLang="en-US" sz="2000" baseline="-25000"/>
              <a:t>10</a:t>
            </a:r>
            <a:r>
              <a:rPr lang="en-US" altLang="en-US" sz="2000"/>
              <a:t> = 10</a:t>
            </a:r>
            <a:r>
              <a:rPr lang="en-US" altLang="en-US" sz="2000" baseline="30000"/>
              <a:t>5</a:t>
            </a:r>
            <a:r>
              <a:rPr lang="en-US" altLang="en-US" sz="2000"/>
              <a:t> – 1 – 52520 = 99999 – 52520 = 47479</a:t>
            </a:r>
          </a:p>
          <a:p>
            <a:pPr lvl="1" eaLnBrk="1" hangingPunct="1"/>
            <a:r>
              <a:rPr lang="en-US" altLang="en-US" sz="2000"/>
              <a:t>9’s complement of 0.3267 = (1 – 10</a:t>
            </a:r>
            <a:r>
              <a:rPr lang="en-US" altLang="en-US" sz="2000" baseline="30000"/>
              <a:t>-4</a:t>
            </a:r>
            <a:r>
              <a:rPr lang="en-US" altLang="en-US" sz="2000"/>
              <a:t> – 0.3267) = 0.9999 – 0.3267 = 0.6732</a:t>
            </a:r>
          </a:p>
          <a:p>
            <a:pPr lvl="1" eaLnBrk="1" hangingPunct="1"/>
            <a:r>
              <a:rPr lang="en-US" altLang="en-US" sz="2000"/>
              <a:t>9’s complement of 25.639</a:t>
            </a:r>
            <a:r>
              <a:rPr lang="en-US" altLang="en-US" sz="2000" baseline="-25000"/>
              <a:t>10</a:t>
            </a:r>
            <a:r>
              <a:rPr lang="en-US" altLang="en-US" sz="2000"/>
              <a:t> = 99.999 – 25.639 = 74.360</a:t>
            </a:r>
          </a:p>
          <a:p>
            <a:pPr lvl="1" eaLnBrk="1" hangingPunct="1"/>
            <a:r>
              <a:rPr lang="en-US" altLang="en-US" sz="2000"/>
              <a:t>1’s complement of 101100</a:t>
            </a:r>
            <a:r>
              <a:rPr lang="en-US" altLang="en-US" sz="2000" baseline="-25000"/>
              <a:t>2</a:t>
            </a:r>
            <a:r>
              <a:rPr lang="en-US" altLang="en-US" sz="2000"/>
              <a:t> = (2</a:t>
            </a:r>
            <a:r>
              <a:rPr lang="en-US" altLang="en-US" sz="2000" baseline="30000"/>
              <a:t>6</a:t>
            </a:r>
            <a:r>
              <a:rPr lang="en-US" altLang="en-US" sz="2000"/>
              <a:t> – 1) - (101100) = 111111 – 101100 = 010011</a:t>
            </a: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J.Saira Banu</a:t>
            </a:r>
          </a:p>
        </p:txBody>
      </p:sp>
    </p:spTree>
    <p:extLst>
      <p:ext uri="{BB962C8B-B14F-4D97-AF65-F5344CB8AC3E}">
        <p14:creationId xmlns:p14="http://schemas.microsoft.com/office/powerpoint/2010/main" val="292623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(r-1)’s Complement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Simple way of finding the (r-1)’s complement is to subtract each digit from (r-1) digit.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Ex: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9’s complement of 345 = 999 – 345 = 654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7’ complement of 731</a:t>
            </a:r>
            <a:r>
              <a:rPr lang="en-US" altLang="en-US" baseline="-25000" smtClean="0"/>
              <a:t>8</a:t>
            </a:r>
            <a:r>
              <a:rPr lang="en-US" altLang="en-US" smtClean="0"/>
              <a:t> = 777 – 731 = 046</a:t>
            </a:r>
            <a:r>
              <a:rPr lang="en-US" altLang="en-US" baseline="-25000" smtClean="0"/>
              <a:t>8</a:t>
            </a: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Simple way of finding 1’s complement in binary system is just to interchange 0’s and 1’s.</a:t>
            </a:r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J.Saira Banu</a:t>
            </a:r>
          </a:p>
        </p:txBody>
      </p:sp>
    </p:spTree>
    <p:extLst>
      <p:ext uri="{BB962C8B-B14F-4D97-AF65-F5344CB8AC3E}">
        <p14:creationId xmlns:p14="http://schemas.microsoft.com/office/powerpoint/2010/main" val="250576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1"/>
            <a:ext cx="8229600" cy="715963"/>
          </a:xfrm>
        </p:spPr>
        <p:txBody>
          <a:bodyPr/>
          <a:lstStyle/>
          <a:p>
            <a:pPr eaLnBrk="1" hangingPunct="1"/>
            <a:r>
              <a:rPr lang="en-US" altLang="en-US" sz="4000"/>
              <a:t>r’s complement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112838"/>
            <a:ext cx="8229600" cy="521176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Formula =&gt; r</a:t>
            </a:r>
            <a:r>
              <a:rPr lang="en-US" altLang="en-US" sz="2000" baseline="30000"/>
              <a:t>n</a:t>
            </a:r>
            <a:r>
              <a:rPr lang="en-US" altLang="en-US" sz="2000"/>
              <a:t> – N, where r – radix, n – number of digits in integer part, N – given positive number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Ex: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10’s complement of 52520</a:t>
            </a:r>
            <a:r>
              <a:rPr lang="en-US" altLang="en-US" sz="1800" baseline="-25000"/>
              <a:t>10</a:t>
            </a:r>
            <a:r>
              <a:rPr lang="en-US" altLang="en-US" sz="1800"/>
              <a:t> = 10</a:t>
            </a:r>
            <a:r>
              <a:rPr lang="en-US" altLang="en-US" sz="1800" baseline="30000"/>
              <a:t>5</a:t>
            </a:r>
            <a:r>
              <a:rPr lang="en-US" altLang="en-US" sz="1800"/>
              <a:t> – 52520 = 47480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2’s complement of 101100</a:t>
            </a:r>
            <a:r>
              <a:rPr lang="en-US" altLang="en-US" sz="1800" baseline="-25000"/>
              <a:t>2</a:t>
            </a:r>
            <a:r>
              <a:rPr lang="en-US" altLang="en-US" sz="1800"/>
              <a:t> = (2</a:t>
            </a:r>
            <a:r>
              <a:rPr lang="en-US" altLang="en-US" sz="1800" baseline="30000"/>
              <a:t>6</a:t>
            </a:r>
            <a:r>
              <a:rPr lang="en-US" altLang="en-US" sz="1800"/>
              <a:t>)</a:t>
            </a:r>
            <a:r>
              <a:rPr lang="en-US" altLang="en-US" sz="1800" baseline="-25000"/>
              <a:t>10</a:t>
            </a:r>
            <a:r>
              <a:rPr lang="en-US" altLang="en-US" sz="1800"/>
              <a:t> – 101100 = 010100</a:t>
            </a:r>
            <a:r>
              <a:rPr lang="en-US" altLang="en-US" sz="1800" baseline="-25000"/>
              <a:t>2</a:t>
            </a:r>
            <a:endParaRPr lang="en-US" altLang="en-US" sz="18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Simple way of finding r’s complement is finding (r-1)’s complement and adding 1 to it.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Ex1: 10’s complement of 52520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9’s complement of 52520 = 99999 – 52520 = 47479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10’s complement of 52520 = 47479 + 1 = 47480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Ex2: 10’s complement of 25.639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9’s complement of 25.639 = 99.999 = 74.360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10’scomplement of 25.639 = 74.360 + 00.001 = 74.361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Ex3: 2’s complement of 101100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1’s complement is 010011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2’s complement is 010011 + 1 = 010100</a:t>
            </a:r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J.Saira Banu</a:t>
            </a:r>
          </a:p>
        </p:txBody>
      </p:sp>
    </p:spTree>
    <p:extLst>
      <p:ext uri="{BB962C8B-B14F-4D97-AF65-F5344CB8AC3E}">
        <p14:creationId xmlns:p14="http://schemas.microsoft.com/office/powerpoint/2010/main" val="258455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Note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Complement of the complement restores the number to its original.</a:t>
            </a:r>
          </a:p>
          <a:p>
            <a:pPr>
              <a:buFontTx/>
              <a:buNone/>
            </a:pPr>
            <a:r>
              <a:rPr lang="en-US" altLang="en-US"/>
              <a:t>		- r’s complement of N is r</a:t>
            </a:r>
            <a:r>
              <a:rPr lang="en-US" altLang="en-US" baseline="30000"/>
              <a:t>n</a:t>
            </a:r>
            <a:r>
              <a:rPr lang="en-US" altLang="en-US"/>
              <a:t> – N</a:t>
            </a:r>
          </a:p>
          <a:p>
            <a:pPr>
              <a:buFontTx/>
              <a:buNone/>
            </a:pPr>
            <a:r>
              <a:rPr lang="en-US" altLang="en-US"/>
              <a:t>        - r’s complement of r</a:t>
            </a:r>
            <a:r>
              <a:rPr lang="en-US" altLang="en-US" baseline="30000"/>
              <a:t>n</a:t>
            </a:r>
            <a:r>
              <a:rPr lang="en-US" altLang="en-US"/>
              <a:t> – N is r</a:t>
            </a:r>
            <a:r>
              <a:rPr lang="en-US" altLang="en-US" baseline="30000"/>
              <a:t>n</a:t>
            </a:r>
            <a:r>
              <a:rPr lang="en-US" altLang="en-US"/>
              <a:t> - r</a:t>
            </a:r>
            <a:r>
              <a:rPr lang="en-US" altLang="en-US" baseline="30000"/>
              <a:t>n</a:t>
            </a:r>
            <a:r>
              <a:rPr lang="en-US" altLang="en-US"/>
              <a:t> +N= N</a:t>
            </a:r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J.Saira Banu</a:t>
            </a:r>
          </a:p>
        </p:txBody>
      </p:sp>
    </p:spTree>
    <p:extLst>
      <p:ext uri="{BB962C8B-B14F-4D97-AF65-F5344CB8AC3E}">
        <p14:creationId xmlns:p14="http://schemas.microsoft.com/office/powerpoint/2010/main" val="237627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Problems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altLang="en-US" sz="2800" dirty="0" smtClean="0"/>
              <a:t> (2341)</a:t>
            </a:r>
            <a:r>
              <a:rPr lang="en-IN" altLang="en-US" sz="2800" baseline="-25000" dirty="0" smtClean="0"/>
              <a:t>5</a:t>
            </a:r>
            <a:r>
              <a:rPr lang="en-IN" altLang="en-US" sz="2800" dirty="0" smtClean="0"/>
              <a:t>---   Find 5’s complement </a:t>
            </a:r>
          </a:p>
          <a:p>
            <a:r>
              <a:rPr lang="en-IN" altLang="en-US" sz="2800" dirty="0" smtClean="0"/>
              <a:t> 12398</a:t>
            </a:r>
            <a:r>
              <a:rPr lang="en-IN" altLang="en-US" sz="2800" baseline="-25000" dirty="0" smtClean="0"/>
              <a:t>10</a:t>
            </a:r>
            <a:r>
              <a:rPr lang="en-IN" altLang="en-US" sz="2800" dirty="0" smtClean="0"/>
              <a:t>----Find  9’s complement </a:t>
            </a:r>
          </a:p>
          <a:p>
            <a:r>
              <a:rPr lang="en-IN" altLang="en-US" sz="2800" dirty="0" smtClean="0"/>
              <a:t> 100000</a:t>
            </a:r>
            <a:r>
              <a:rPr lang="en-IN" altLang="en-US" sz="2800" baseline="-25000" dirty="0" smtClean="0"/>
              <a:t>2</a:t>
            </a:r>
            <a:r>
              <a:rPr lang="en-IN" altLang="en-US" sz="2800" dirty="0" smtClean="0"/>
              <a:t> ---- Find 2’s complement</a:t>
            </a:r>
          </a:p>
          <a:p>
            <a:r>
              <a:rPr lang="en-US" altLang="en-US" sz="2800" dirty="0" smtClean="0"/>
              <a:t> Find the 10's complement of the number (935)</a:t>
            </a:r>
            <a:r>
              <a:rPr lang="en-US" altLang="en-US" sz="2800" baseline="-25000" dirty="0" smtClean="0"/>
              <a:t>11</a:t>
            </a:r>
            <a:endParaRPr lang="en-IN" altLang="en-US" sz="2800" baseline="-25000" dirty="0" smtClean="0"/>
          </a:p>
          <a:p>
            <a:r>
              <a:rPr lang="en-US" altLang="en-US" sz="2800" dirty="0" smtClean="0"/>
              <a:t>The 16-bit 2's complement representation of an integer 1111 1111 1111 0101; What is the its decimal representation.</a:t>
            </a:r>
            <a:endParaRPr lang="en-I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1912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Codes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J.Saira Banu , VIT University, Vellore</a:t>
            </a:r>
          </a:p>
        </p:txBody>
      </p:sp>
    </p:spTree>
    <p:extLst>
      <p:ext uri="{BB962C8B-B14F-4D97-AF65-F5344CB8AC3E}">
        <p14:creationId xmlns:p14="http://schemas.microsoft.com/office/powerpoint/2010/main" val="408858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mtClean="0"/>
              <a:t>Binary Codes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90600"/>
            <a:ext cx="8229600" cy="5867400"/>
          </a:xfrm>
        </p:spPr>
        <p:txBody>
          <a:bodyPr>
            <a:normAutofit fontScale="92500" lnSpcReduction="20000"/>
          </a:bodyPr>
          <a:lstStyle/>
          <a:p>
            <a:r>
              <a:rPr lang="en-IN" altLang="en-US" sz="1800"/>
              <a:t>Digital systems use signals that have two distinct values and circuit elements that have two stable states.</a:t>
            </a:r>
          </a:p>
          <a:p>
            <a:r>
              <a:rPr lang="en-IN" altLang="en-US" sz="1800"/>
              <a:t>direct analogy among binary signals, binary circuit elements, and binary digits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Bit – binary digit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An n-bit binary code is a group of n bits that assumes up to 2</a:t>
            </a:r>
            <a:r>
              <a:rPr lang="en-US" altLang="en-US" sz="1800" baseline="30000"/>
              <a:t>n</a:t>
            </a:r>
            <a:r>
              <a:rPr lang="en-US" altLang="en-US" sz="1800"/>
              <a:t> distinct combinations of 1’s and 0’s, with each combination representing one element of the set that is being coded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Minimum number of bits to code 2</a:t>
            </a:r>
            <a:r>
              <a:rPr lang="en-US" altLang="en-US" sz="1800" baseline="30000"/>
              <a:t>n</a:t>
            </a:r>
            <a:r>
              <a:rPr lang="en-US" altLang="en-US" sz="1800"/>
              <a:t> distinct quantities is 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Decimal Codes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Requires four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Only written for (0-9) digits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Weighted Codes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	  BCD (Binary Coded Decimal)- 8 4 2 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       5 4 2 1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       Biquinary code[ 5 0 4 3 2 1 0 ]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       Self Complementary code - (8 4 -2 -1), (2 4 2 1)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Un-Weighted Codes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		Excess – 3</a:t>
            </a:r>
          </a:p>
        </p:txBody>
      </p:sp>
      <p:sp>
        <p:nvSpPr>
          <p:cNvPr id="4403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J.Saira Banu</a:t>
            </a:r>
          </a:p>
        </p:txBody>
      </p:sp>
    </p:spTree>
    <p:extLst>
      <p:ext uri="{BB962C8B-B14F-4D97-AF65-F5344CB8AC3E}">
        <p14:creationId xmlns:p14="http://schemas.microsoft.com/office/powerpoint/2010/main" val="48059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2133600" y="762001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400" b="1" dirty="0"/>
              <a:t>Unit 4 COMBINATIONAL CIRCUIT –II </a:t>
            </a:r>
          </a:p>
          <a:p>
            <a:pPr marL="0" indent="0" algn="just">
              <a:buNone/>
            </a:pPr>
            <a:r>
              <a:rPr lang="en-US" altLang="en-US" sz="2400" dirty="0"/>
              <a:t>Binary Parallel Adder- Look ahead carry - Magnitude Comparator - Decoders – Encoders - Multiplexers –</a:t>
            </a:r>
            <a:r>
              <a:rPr lang="en-US" altLang="en-US" sz="2400" dirty="0" err="1"/>
              <a:t>Demultiplexers</a:t>
            </a:r>
            <a:r>
              <a:rPr lang="en-US" altLang="en-US" sz="2400" dirty="0"/>
              <a:t> </a:t>
            </a:r>
            <a:endParaRPr lang="en-IN" altLang="en-US" sz="2400" dirty="0"/>
          </a:p>
          <a:p>
            <a:pPr marL="0" indent="0">
              <a:buNone/>
            </a:pPr>
            <a:r>
              <a:rPr lang="en-US" altLang="en-US" sz="2400" b="1" dirty="0"/>
              <a:t>Unit 5 SEQUENTIAL CIRCUITS – I </a:t>
            </a:r>
          </a:p>
          <a:p>
            <a:pPr marL="0" indent="0" algn="just">
              <a:buNone/>
            </a:pPr>
            <a:r>
              <a:rPr lang="en-US" altLang="en-US" sz="2400" dirty="0"/>
              <a:t>Flip Flops - Sequential Circuit: Design and Analysis - Finite State Machine: Moore and Mealy model - Sequence Detector </a:t>
            </a:r>
          </a:p>
          <a:p>
            <a:pPr marL="0" indent="0">
              <a:buNone/>
            </a:pPr>
            <a:r>
              <a:rPr lang="en-US" altLang="en-US" sz="2400" b="1" dirty="0"/>
              <a:t>Unit 6 SEQUENTIAL CIRCUITS – II</a:t>
            </a:r>
            <a:r>
              <a:rPr lang="en-US" altLang="en-US" sz="2400" dirty="0"/>
              <a:t> </a:t>
            </a:r>
          </a:p>
          <a:p>
            <a:pPr marL="0" indent="0" algn="just">
              <a:buNone/>
            </a:pPr>
            <a:r>
              <a:rPr lang="en-US" altLang="en-US" sz="2400" dirty="0"/>
              <a:t>Registers - Shift Registers - Counters - Ripple and Synchronous Counters - Modulo counters - Ring and Johnson counters </a:t>
            </a:r>
            <a:endParaRPr lang="en-I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514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BCD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47800"/>
            <a:ext cx="4038600" cy="4876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/>
              <a:t>Weights – 8 4 2 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/>
              <a:t>It is a straight assignment of binary equivalent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/>
              <a:t>BCD equivalent of 395 – 0011 1001 0101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/>
              <a:t>BCD equivalent of 13 – 0001 0011</a:t>
            </a:r>
          </a:p>
        </p:txBody>
      </p:sp>
      <p:sp>
        <p:nvSpPr>
          <p:cNvPr id="45061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J.Saira Banu</a:t>
            </a: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390650"/>
            <a:ext cx="36576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439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Weighted code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representation of the digit is obtained based on the weight assigned to the binary bits according to their positions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Ex: 5 4 2 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It can be observed that there may be different number of possibilities for a given digit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Ex: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5 in 5 4 2 1 code can be represented as 1 0 0 0 or 0 1 0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Similarly 6 can be represented as 1 0 0 1 or 0 1 1 0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</p:txBody>
      </p:sp>
      <p:graphicFrame>
        <p:nvGraphicFramePr>
          <p:cNvPr id="13415" name="Group 103"/>
          <p:cNvGraphicFramePr>
            <a:graphicFrameLocks noGrp="1"/>
          </p:cNvGraphicFramePr>
          <p:nvPr>
            <p:ph sz="half" idx="2"/>
          </p:nvPr>
        </p:nvGraphicFramePr>
        <p:xfrm>
          <a:off x="7086600" y="1676400"/>
          <a:ext cx="2667000" cy="4167188"/>
        </p:xfrm>
        <a:graphic>
          <a:graphicData uri="http://schemas.openxmlformats.org/drawingml/2006/table">
            <a:tbl>
              <a:tblPr/>
              <a:tblGrid>
                <a:gridCol w="1676400"/>
                <a:gridCol w="990600"/>
              </a:tblGrid>
              <a:tr h="3780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Decimal digit</a:t>
                      </a:r>
                    </a:p>
                  </a:txBody>
                  <a:tcPr marT="45726" marB="27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5 4 2 1</a:t>
                      </a:r>
                    </a:p>
                  </a:txBody>
                  <a:tcPr marT="45726" marB="27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27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0 0 0 0</a:t>
                      </a:r>
                    </a:p>
                  </a:txBody>
                  <a:tcPr marT="45726" marB="27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27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0 0 0 1</a:t>
                      </a:r>
                    </a:p>
                  </a:txBody>
                  <a:tcPr marT="45726" marB="27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6" marB="27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0 0 1 0</a:t>
                      </a:r>
                    </a:p>
                  </a:txBody>
                  <a:tcPr marT="45726" marB="27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0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6" marB="27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0 0 1 1</a:t>
                      </a:r>
                    </a:p>
                  </a:txBody>
                  <a:tcPr marT="45726" marB="27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0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6" marB="27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0 1 0 0</a:t>
                      </a:r>
                    </a:p>
                  </a:txBody>
                  <a:tcPr marT="45726" marB="27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0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6" marB="27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0 1 0 1</a:t>
                      </a:r>
                    </a:p>
                  </a:txBody>
                  <a:tcPr marT="45726" marB="27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0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26" marB="27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0 1 1 0</a:t>
                      </a:r>
                    </a:p>
                  </a:txBody>
                  <a:tcPr marT="45726" marB="27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0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26" marB="27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0 1 1 1</a:t>
                      </a:r>
                    </a:p>
                  </a:txBody>
                  <a:tcPr marT="45726" marB="27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0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26" marB="27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1 0 1 1</a:t>
                      </a:r>
                    </a:p>
                  </a:txBody>
                  <a:tcPr marT="45726" marB="27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0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T="45726" marB="27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1 1 0 0</a:t>
                      </a:r>
                    </a:p>
                  </a:txBody>
                  <a:tcPr marT="45726" marB="27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22" name="Footer Placeholder 4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J.Saira Banu</a:t>
            </a:r>
          </a:p>
        </p:txBody>
      </p:sp>
    </p:spTree>
    <p:extLst>
      <p:ext uri="{BB962C8B-B14F-4D97-AF65-F5344CB8AC3E}">
        <p14:creationId xmlns:p14="http://schemas.microsoft.com/office/powerpoint/2010/main" val="330775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Biquinary code</a:t>
            </a:r>
          </a:p>
        </p:txBody>
      </p:sp>
      <p:sp>
        <p:nvSpPr>
          <p:cNvPr id="47107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mtClean="0"/>
              <a:t>It is an error detecting code</a:t>
            </a:r>
          </a:p>
          <a:p>
            <a:r>
              <a:rPr lang="en-US" altLang="en-US" smtClean="0"/>
              <a:t>Consists of totally 7 bit arranged as </a:t>
            </a:r>
          </a:p>
          <a:p>
            <a:pPr>
              <a:buFontTx/>
              <a:buNone/>
            </a:pPr>
            <a:r>
              <a:rPr lang="en-US" altLang="en-US" smtClean="0"/>
              <a:t>   [5 0 4 3 2 1 0]</a:t>
            </a:r>
          </a:p>
          <a:p>
            <a:pPr>
              <a:buFontTx/>
              <a:buNone/>
            </a:pPr>
            <a:r>
              <a:rPr lang="en-US" altLang="en-US" smtClean="0"/>
              <a:t>Each decimal digit is represented with 5 zeros and 2 ones.</a:t>
            </a:r>
          </a:p>
        </p:txBody>
      </p:sp>
      <p:sp>
        <p:nvSpPr>
          <p:cNvPr id="47108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smtClean="0"/>
              <a:t>Eg:</a:t>
            </a:r>
          </a:p>
          <a:p>
            <a:pPr>
              <a:buFontTx/>
              <a:buNone/>
            </a:pPr>
            <a:r>
              <a:rPr lang="en-US" altLang="en-US" smtClean="0"/>
              <a:t>8 – 5 0 4 3 2 1 0</a:t>
            </a:r>
          </a:p>
          <a:p>
            <a:pPr>
              <a:buFontTx/>
              <a:buNone/>
            </a:pPr>
            <a:r>
              <a:rPr lang="en-US" altLang="en-US" smtClean="0"/>
              <a:t>      1 0 0 1 0 0 0</a:t>
            </a:r>
          </a:p>
          <a:p>
            <a:pPr>
              <a:buFontTx/>
              <a:buNone/>
            </a:pPr>
            <a:endParaRPr lang="en-US" altLang="en-US" smtClean="0"/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J.Saira Banu</a:t>
            </a:r>
          </a:p>
        </p:txBody>
      </p:sp>
    </p:spTree>
    <p:extLst>
      <p:ext uri="{BB962C8B-B14F-4D97-AF65-F5344CB8AC3E}">
        <p14:creationId xmlns:p14="http://schemas.microsoft.com/office/powerpoint/2010/main" val="179374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Self Complementary Code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9’s complement of the decimal number is obtained by changing 1’s to 0’s and 0’s to 1’s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Ex: 395 in 2 4 2 1 code is 0011 1111 1011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 9’s complement of 395 = 604 in 2 4 2 1 is 1100 0000 0100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Examples of self complementary codes –    8 4 -2 -1, 2 4 2 1, 3 3 2 1 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Code for 8 4 -2 -1 is shown here. Similarly it can be obtained for other self complementary codes also.</a:t>
            </a:r>
          </a:p>
        </p:txBody>
      </p:sp>
      <p:graphicFrame>
        <p:nvGraphicFramePr>
          <p:cNvPr id="4100" name="Group 4"/>
          <p:cNvGraphicFramePr>
            <a:graphicFrameLocks noGrp="1"/>
          </p:cNvGraphicFramePr>
          <p:nvPr>
            <p:ph sz="half" idx="2"/>
          </p:nvPr>
        </p:nvGraphicFramePr>
        <p:xfrm>
          <a:off x="6553200" y="1600201"/>
          <a:ext cx="2895600" cy="4525966"/>
        </p:xfrm>
        <a:graphic>
          <a:graphicData uri="http://schemas.openxmlformats.org/drawingml/2006/table">
            <a:tbl>
              <a:tblPr/>
              <a:tblGrid>
                <a:gridCol w="1677988"/>
                <a:gridCol w="1217612"/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Decimal digit</a:t>
                      </a:r>
                    </a:p>
                  </a:txBody>
                  <a:tcPr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 4 -2 -1</a:t>
                      </a:r>
                    </a:p>
                  </a:txBody>
                  <a:tcPr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0 0 0 0</a:t>
                      </a:r>
                    </a:p>
                  </a:txBody>
                  <a:tcPr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0 1 1 1</a:t>
                      </a:r>
                    </a:p>
                  </a:txBody>
                  <a:tcPr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0 1 1 0</a:t>
                      </a:r>
                    </a:p>
                  </a:txBody>
                  <a:tcPr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0 1 0 1</a:t>
                      </a:r>
                    </a:p>
                  </a:txBody>
                  <a:tcPr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0 1 0 0</a:t>
                      </a:r>
                    </a:p>
                  </a:txBody>
                  <a:tcPr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1 0 1 1</a:t>
                      </a:r>
                    </a:p>
                  </a:txBody>
                  <a:tcPr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1 0 1 0</a:t>
                      </a:r>
                    </a:p>
                  </a:txBody>
                  <a:tcPr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1 0 0 1</a:t>
                      </a:r>
                    </a:p>
                  </a:txBody>
                  <a:tcPr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1 0 0 0</a:t>
                      </a:r>
                    </a:p>
                  </a:txBody>
                  <a:tcPr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1 1 1 1</a:t>
                      </a:r>
                    </a:p>
                  </a:txBody>
                  <a:tcPr marB="27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13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J.Saira Banu</a:t>
            </a:r>
          </a:p>
        </p:txBody>
      </p:sp>
    </p:spTree>
    <p:extLst>
      <p:ext uri="{BB962C8B-B14F-4D97-AF65-F5344CB8AC3E}">
        <p14:creationId xmlns:p14="http://schemas.microsoft.com/office/powerpoint/2010/main" val="341389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Excess - 3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4114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No weights – unweighted code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Obtained from the corresponding value of BCD + 3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Self complementary code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Excess – 3 representation of 359 is 0110 1000 1100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  <p:sp>
        <p:nvSpPr>
          <p:cNvPr id="49157" name="Footer Placeholder 8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J.Saira Banu</a:t>
            </a:r>
          </a:p>
        </p:txBody>
      </p:sp>
      <p:grpSp>
        <p:nvGrpSpPr>
          <p:cNvPr id="49156" name="Group 6"/>
          <p:cNvGrpSpPr>
            <a:grpSpLocks/>
          </p:cNvGrpSpPr>
          <p:nvPr/>
        </p:nvGrpSpPr>
        <p:grpSpPr bwMode="auto">
          <a:xfrm>
            <a:off x="6934200" y="1447800"/>
            <a:ext cx="3022600" cy="4711700"/>
            <a:chOff x="2588" y="1352"/>
            <a:chExt cx="1232" cy="1621"/>
          </a:xfrm>
        </p:grpSpPr>
        <p:pic>
          <p:nvPicPr>
            <p:cNvPr id="4915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8" y="1352"/>
              <a:ext cx="58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15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" y="1363"/>
              <a:ext cx="652" cy="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7303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Error detection codes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Used to detect errors during transmission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 parity bit is an extra bit included with a message to make the total number of 1’s either odd or even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message including the parity bit is transferred to the destination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In the receiving end, all the incoming bits are applied to a “parity check” network to check the proper parity adopted.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An error is detected if the checked parity does not correspond to the adopted one.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This method detects only the odd combination of errors</a:t>
            </a:r>
          </a:p>
        </p:txBody>
      </p:sp>
      <p:sp>
        <p:nvSpPr>
          <p:cNvPr id="5018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J.Saira Banu</a:t>
            </a:r>
          </a:p>
        </p:txBody>
      </p:sp>
    </p:spTree>
    <p:extLst>
      <p:ext uri="{BB962C8B-B14F-4D97-AF65-F5344CB8AC3E}">
        <p14:creationId xmlns:p14="http://schemas.microsoft.com/office/powerpoint/2010/main" val="319832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635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 sz="3600"/>
              <a:t>Parity bit generation</a:t>
            </a:r>
          </a:p>
        </p:txBody>
      </p:sp>
      <p:graphicFrame>
        <p:nvGraphicFramePr>
          <p:cNvPr id="18582" name="Group 150"/>
          <p:cNvGraphicFramePr>
            <a:graphicFrameLocks noGrp="1"/>
          </p:cNvGraphicFramePr>
          <p:nvPr>
            <p:ph type="tbl" idx="1"/>
          </p:nvPr>
        </p:nvGraphicFramePr>
        <p:xfrm>
          <a:off x="4343400" y="379414"/>
          <a:ext cx="3200400" cy="6218243"/>
        </p:xfrm>
        <a:graphic>
          <a:graphicData uri="http://schemas.openxmlformats.org/drawingml/2006/table">
            <a:tbl>
              <a:tblPr/>
              <a:tblGrid>
                <a:gridCol w="1143000"/>
                <a:gridCol w="990600"/>
                <a:gridCol w="1066800"/>
              </a:tblGrid>
              <a:tr h="365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Message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 (odd)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 (even)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77" name="Footer Placeholder 78"/>
          <p:cNvSpPr>
            <a:spLocks noGrp="1"/>
          </p:cNvSpPr>
          <p:nvPr>
            <p:ph type="ftr" sz="quarter" idx="11"/>
          </p:nvPr>
        </p:nvSpPr>
        <p:spPr>
          <a:xfrm>
            <a:off x="4648200" y="6669089"/>
            <a:ext cx="2895600" cy="52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J.Saira Banu</a:t>
            </a:r>
          </a:p>
        </p:txBody>
      </p:sp>
    </p:spTree>
    <p:extLst>
      <p:ext uri="{BB962C8B-B14F-4D97-AF65-F5344CB8AC3E}">
        <p14:creationId xmlns:p14="http://schemas.microsoft.com/office/powerpoint/2010/main" val="391052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Reflected code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066800"/>
            <a:ext cx="3962400" cy="5638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Number in reflected code changes by only one bit as it proceeds from one number to the next.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It is a non weighted code.</a:t>
            </a:r>
            <a:endParaRPr lang="en-US" altLang="en-US" sz="2000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Also known as gray code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There are many possible gray codes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One possibility is shown here</a:t>
            </a:r>
          </a:p>
        </p:txBody>
      </p:sp>
      <p:sp>
        <p:nvSpPr>
          <p:cNvPr id="52229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J.Saira Banu</a:t>
            </a:r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1" y="1143001"/>
            <a:ext cx="3554413" cy="523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737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Alphanumeric Code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/>
              <a:t>It is a binary code of a group of elements consisting of the ten decimal digits, the 26 letters of alphabets and special symbols.</a:t>
            </a:r>
          </a:p>
          <a:p>
            <a:pPr eaLnBrk="1" hangingPunct="1">
              <a:buFontTx/>
              <a:buNone/>
              <a:defRPr/>
            </a:pPr>
            <a:r>
              <a:rPr lang="en-US" altLang="en-US"/>
              <a:t>1. 6 bit code/ alphanumeric code/ Internal code (alphabets+numerals)</a:t>
            </a:r>
          </a:p>
          <a:p>
            <a:pPr eaLnBrk="1" hangingPunct="1">
              <a:buFontTx/>
              <a:buNone/>
              <a:defRPr/>
            </a:pPr>
            <a:r>
              <a:rPr lang="en-US" altLang="en-US"/>
              <a:t>2. 7 bit ASCII code (lower case+ upper case+numerals+special control characters)</a:t>
            </a:r>
          </a:p>
          <a:p>
            <a:pPr eaLnBrk="1" hangingPunct="1">
              <a:buFontTx/>
              <a:buNone/>
              <a:defRPr/>
            </a:pPr>
            <a:r>
              <a:rPr lang="en-US" altLang="en-US"/>
              <a:t>3. 8 bit EBCDIC –Extended BCD Interchange code(extra one bit for parity)</a:t>
            </a:r>
          </a:p>
          <a:p>
            <a:pPr eaLnBrk="1" hangingPunct="1">
              <a:buFontTx/>
              <a:buNone/>
              <a:defRPr/>
            </a:pPr>
            <a:r>
              <a:rPr lang="en-US" altLang="en-US"/>
              <a:t>4. 12 bit binary code for transfering data through punch cards.</a:t>
            </a:r>
          </a:p>
        </p:txBody>
      </p:sp>
      <p:sp>
        <p:nvSpPr>
          <p:cNvPr id="5325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J.Saira Banu</a:t>
            </a:r>
          </a:p>
        </p:txBody>
      </p:sp>
    </p:spTree>
    <p:extLst>
      <p:ext uri="{BB962C8B-B14F-4D97-AF65-F5344CB8AC3E}">
        <p14:creationId xmlns:p14="http://schemas.microsoft.com/office/powerpoint/2010/main" val="216528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ASCII Code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42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J.Saira Banu</a:t>
            </a:r>
          </a:p>
        </p:txBody>
      </p:sp>
      <p:pic>
        <p:nvPicPr>
          <p:cNvPr id="5427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26" y="1387476"/>
            <a:ext cx="7802563" cy="516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916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2057400" y="914401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sz="2400" b="1" dirty="0"/>
              <a:t>Unit 7 SEQUENTIAL CIRCUITS – II</a:t>
            </a:r>
          </a:p>
          <a:p>
            <a:pPr marL="0" indent="0" algn="just">
              <a:buNone/>
            </a:pPr>
            <a:r>
              <a:rPr lang="en-US" altLang="en-US" sz="2400" dirty="0"/>
              <a:t>Bus Organization - ALU - Design of ALU - Status Register - Design of  Shifter - Processor Unit </a:t>
            </a:r>
            <a:r>
              <a:rPr lang="en-IN" altLang="en-US" sz="2400" dirty="0"/>
              <a:t>-</a:t>
            </a:r>
            <a:r>
              <a:rPr lang="en-US" altLang="en-US" sz="2400" dirty="0"/>
              <a:t>Design of specific Arithmetic Circuits-Accumulator - Design of Accumulator.</a:t>
            </a:r>
            <a:endParaRPr lang="en-IN" altLang="en-US" sz="2400" b="1" dirty="0"/>
          </a:p>
          <a:p>
            <a:pPr marL="0" indent="0">
              <a:buNone/>
            </a:pPr>
            <a:r>
              <a:rPr lang="en-IN" altLang="en-US" sz="2400" b="1" dirty="0"/>
              <a:t>Unit 8 RECENT TRENDS</a:t>
            </a:r>
          </a:p>
          <a:p>
            <a:pPr marL="0" indent="0" algn="just">
              <a:buNone/>
            </a:pPr>
            <a:r>
              <a:rPr lang="en-IN" altLang="en-US" sz="2000" dirty="0"/>
              <a:t>Text Book </a:t>
            </a:r>
          </a:p>
          <a:p>
            <a:pPr marL="0" indent="0" algn="just">
              <a:buNone/>
            </a:pPr>
            <a:r>
              <a:rPr lang="en-IN" altLang="en-US" sz="2000" dirty="0"/>
              <a:t>1. M. Morris Mano – Digital Logic and Computer Design, Pearson Education India – 1st Edition- 2016, ISBN: 9789332542525. </a:t>
            </a:r>
          </a:p>
          <a:p>
            <a:pPr marL="0" indent="0" algn="just">
              <a:buNone/>
            </a:pPr>
            <a:r>
              <a:rPr lang="en-IN" altLang="en-US" sz="2000" dirty="0"/>
              <a:t>Reference Books </a:t>
            </a:r>
          </a:p>
          <a:p>
            <a:pPr marL="0" indent="0" algn="just">
              <a:buNone/>
            </a:pPr>
            <a:r>
              <a:rPr lang="en-IN" altLang="en-US" sz="2000" dirty="0"/>
              <a:t>1. A.P. </a:t>
            </a:r>
            <a:r>
              <a:rPr lang="en-IN" altLang="en-US" sz="2000" dirty="0" err="1"/>
              <a:t>Malvino</a:t>
            </a:r>
            <a:r>
              <a:rPr lang="en-IN" altLang="en-US" sz="2000" dirty="0"/>
              <a:t>, D.P. Leach and </a:t>
            </a:r>
            <a:r>
              <a:rPr lang="en-IN" altLang="en-US" sz="2000" dirty="0" err="1"/>
              <a:t>GoutamSaha</a:t>
            </a:r>
            <a:r>
              <a:rPr lang="en-IN" altLang="en-US" sz="2000" dirty="0"/>
              <a:t> – Digital Principles and Applications(SIE) –Tata McGraw Hill 8th Edition – 2014, ISBN: 9789339203405. </a:t>
            </a:r>
          </a:p>
          <a:p>
            <a:pPr marL="0" indent="0" algn="just">
              <a:buNone/>
            </a:pPr>
            <a:r>
              <a:rPr lang="en-IN" altLang="en-US" sz="2000" dirty="0"/>
              <a:t>2. M. Morris Mano and Michael </a:t>
            </a:r>
            <a:r>
              <a:rPr lang="en-IN" altLang="en-US" sz="2000" dirty="0" err="1"/>
              <a:t>D.Ciletti</a:t>
            </a:r>
            <a:r>
              <a:rPr lang="en-IN" altLang="en-US" sz="2000" dirty="0"/>
              <a:t>– Digital  Design: With an introduction to Verilog HDL - Pearson Education – 5th Edition- 2014. ISBN:9789332535763 </a:t>
            </a:r>
          </a:p>
          <a:p>
            <a:pPr marL="0" indent="0" algn="just">
              <a:buNone/>
            </a:pPr>
            <a:r>
              <a:rPr lang="en-IN" altLang="en-US" sz="2000" dirty="0"/>
              <a:t>3. Thomas Floyd – Digital Fundamentals – Pearson Education-10th Edition – 2011, ISBN: 9788131734483</a:t>
            </a:r>
            <a:r>
              <a:rPr lang="en-IN" altLang="en-US" sz="24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8296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Control Characters in ASCII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52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J.Saira Banu</a:t>
            </a:r>
          </a:p>
        </p:txBody>
      </p:sp>
      <p:pic>
        <p:nvPicPr>
          <p:cNvPr id="553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264" y="1528764"/>
            <a:ext cx="6975475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299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Problems 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2589212" y="1236372"/>
            <a:ext cx="8915400" cy="5621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/>
              <a:t>  1) What is the radix of the number hold by the equation 312/20 = 13.1? </a:t>
            </a:r>
          </a:p>
          <a:p>
            <a:pPr marL="0" indent="0">
              <a:buNone/>
            </a:pPr>
            <a:r>
              <a:rPr lang="en-US" altLang="en-US" sz="2000" dirty="0"/>
              <a:t>2) Convert (12)10 to Gray code </a:t>
            </a:r>
          </a:p>
          <a:p>
            <a:pPr marL="0" indent="0">
              <a:buNone/>
            </a:pPr>
            <a:r>
              <a:rPr lang="en-US" altLang="en-US" sz="2000" dirty="0"/>
              <a:t>3) Convert decimal 11001 to  BCD </a:t>
            </a:r>
          </a:p>
          <a:p>
            <a:pPr marL="0" indent="0">
              <a:buNone/>
            </a:pPr>
            <a:r>
              <a:rPr lang="en-US" altLang="en-US" sz="2000" dirty="0"/>
              <a:t>4) Convert this binary 11001 to  BCD </a:t>
            </a:r>
          </a:p>
          <a:p>
            <a:pPr marL="0" indent="0">
              <a:buNone/>
            </a:pPr>
            <a:r>
              <a:rPr lang="en-US" altLang="en-US" sz="2000" dirty="0"/>
              <a:t>5)</a:t>
            </a:r>
            <a:r>
              <a:rPr lang="it-IT" altLang="en-US" sz="2000" dirty="0"/>
              <a:t> Add in base 7:   153</a:t>
            </a:r>
            <a:r>
              <a:rPr lang="it-IT" altLang="en-US" sz="2000" baseline="-25000" dirty="0"/>
              <a:t>7</a:t>
            </a:r>
            <a:r>
              <a:rPr lang="it-IT" altLang="en-US" sz="2000" dirty="0"/>
              <a:t> + 216 </a:t>
            </a:r>
            <a:r>
              <a:rPr lang="it-IT" altLang="en-US" sz="2000" baseline="-25000" dirty="0"/>
              <a:t>7</a:t>
            </a:r>
          </a:p>
          <a:p>
            <a:pPr marL="0" indent="0">
              <a:buNone/>
            </a:pPr>
            <a:r>
              <a:rPr lang="it-IT" altLang="en-US" sz="2000" dirty="0"/>
              <a:t>6) Add in base 16: A28</a:t>
            </a:r>
            <a:r>
              <a:rPr lang="it-IT" altLang="en-US" sz="2000" baseline="-25000" dirty="0"/>
              <a:t>16</a:t>
            </a:r>
            <a:r>
              <a:rPr lang="it-IT" altLang="en-US" sz="2000" dirty="0"/>
              <a:t> + 739</a:t>
            </a:r>
            <a:r>
              <a:rPr lang="it-IT" altLang="en-US" sz="2000" baseline="-25000" dirty="0"/>
              <a:t>16</a:t>
            </a:r>
            <a:r>
              <a:rPr lang="it-IT" altLang="en-US" sz="2000" dirty="0"/>
              <a:t> . </a:t>
            </a:r>
          </a:p>
          <a:p>
            <a:pPr marL="0" indent="0">
              <a:buNone/>
            </a:pPr>
            <a:r>
              <a:rPr lang="it-IT" altLang="en-US" sz="2000" dirty="0"/>
              <a:t>7) </a:t>
            </a:r>
            <a:r>
              <a:rPr lang="en-US" altLang="en-US" sz="2000" dirty="0"/>
              <a:t>Subtract in base 7:    536</a:t>
            </a:r>
            <a:r>
              <a:rPr lang="en-US" altLang="en-US" sz="2000" baseline="-25000" dirty="0"/>
              <a:t>7</a:t>
            </a:r>
            <a:r>
              <a:rPr lang="en-US" altLang="en-US" sz="2000" dirty="0"/>
              <a:t> - 245</a:t>
            </a:r>
            <a:r>
              <a:rPr lang="en-US" altLang="en-US" sz="2000" baseline="-25000" dirty="0"/>
              <a:t>7</a:t>
            </a:r>
            <a:r>
              <a:rPr lang="en-US" altLang="en-US" sz="2000" dirty="0"/>
              <a:t> . </a:t>
            </a:r>
          </a:p>
          <a:p>
            <a:pPr marL="0" indent="0">
              <a:buNone/>
            </a:pPr>
            <a:r>
              <a:rPr lang="en-US" altLang="en-US" sz="2000" dirty="0"/>
              <a:t>8) Subtract in base 5:  1423</a:t>
            </a:r>
            <a:r>
              <a:rPr lang="en-US" altLang="en-US" sz="2000" baseline="-25000" dirty="0"/>
              <a:t>5</a:t>
            </a:r>
            <a:r>
              <a:rPr lang="en-US" altLang="en-US" sz="2000" dirty="0"/>
              <a:t> - 424</a:t>
            </a:r>
            <a:r>
              <a:rPr lang="en-US" altLang="en-US" sz="2000" baseline="-25000" dirty="0"/>
              <a:t>5</a:t>
            </a:r>
            <a:r>
              <a:rPr lang="en-US" altLang="en-US" sz="2000" dirty="0"/>
              <a:t>  . </a:t>
            </a:r>
          </a:p>
          <a:p>
            <a:pPr marL="0" indent="0">
              <a:buNone/>
            </a:pPr>
            <a:r>
              <a:rPr lang="en-US" altLang="en-US" sz="2000" dirty="0"/>
              <a:t>9) Multiply  32</a:t>
            </a:r>
            <a:r>
              <a:rPr lang="en-US" altLang="en-US" sz="2000" baseline="-25000" dirty="0"/>
              <a:t>8</a:t>
            </a:r>
            <a:r>
              <a:rPr lang="en-US" altLang="en-US" sz="2000" dirty="0"/>
              <a:t> x  5</a:t>
            </a:r>
            <a:r>
              <a:rPr lang="en-US" altLang="en-US" sz="2000" baseline="-25000" dirty="0"/>
              <a:t>8</a:t>
            </a:r>
            <a:r>
              <a:rPr lang="en-US" altLang="en-US" sz="2000" dirty="0"/>
              <a:t> </a:t>
            </a:r>
          </a:p>
          <a:p>
            <a:pPr marL="0" indent="0">
              <a:buNone/>
            </a:pPr>
            <a:r>
              <a:rPr lang="en-US" altLang="en-US" sz="2000" dirty="0"/>
              <a:t>10) Multiply 221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 x 2 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 . </a:t>
            </a:r>
            <a:endParaRPr lang="en-US" altLang="en-US" sz="2000" dirty="0" smtClean="0"/>
          </a:p>
          <a:p>
            <a:pPr marL="0" indent="0">
              <a:buNone/>
            </a:pPr>
            <a:r>
              <a:rPr lang="en-US" altLang="en-US" sz="2000" dirty="0"/>
              <a:t>11) </a:t>
            </a:r>
            <a:r>
              <a:rPr lang="en-US" altLang="en-US" sz="2000" dirty="0" smtClean="0"/>
              <a:t>43 </a:t>
            </a:r>
            <a:r>
              <a:rPr lang="en-US" altLang="en-US" sz="2000" baseline="-25000" dirty="0"/>
              <a:t>8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÷</a:t>
            </a:r>
            <a:r>
              <a:rPr lang="en-US" altLang="en-US" sz="2000" dirty="0" smtClean="0"/>
              <a:t> 7</a:t>
            </a:r>
            <a:r>
              <a:rPr lang="en-US" altLang="en-US" sz="2000" dirty="0"/>
              <a:t> </a:t>
            </a:r>
            <a:r>
              <a:rPr lang="en-US" altLang="en-US" sz="2000" baseline="-25000" dirty="0"/>
              <a:t>8</a:t>
            </a:r>
            <a:r>
              <a:rPr lang="en-US" altLang="en-US" sz="2000" dirty="0" smtClean="0"/>
              <a:t>. </a:t>
            </a:r>
          </a:p>
          <a:p>
            <a:pPr marL="0" indent="0">
              <a:buNone/>
            </a:pPr>
            <a:r>
              <a:rPr lang="en-US" altLang="en-US" sz="2000" dirty="0"/>
              <a:t>12) </a:t>
            </a:r>
            <a:r>
              <a:rPr lang="en-US" altLang="en-US" sz="2000" dirty="0" smtClean="0"/>
              <a:t>11</a:t>
            </a:r>
            <a:r>
              <a:rPr lang="en-US" altLang="en-US" sz="2000" baseline="-25000" dirty="0" smtClean="0"/>
              <a:t>3 </a:t>
            </a:r>
            <a:r>
              <a:rPr lang="en-US" altLang="en-US" sz="2000" dirty="0"/>
              <a:t>÷ </a:t>
            </a:r>
            <a:r>
              <a:rPr lang="en-US" altLang="en-US" sz="2000" dirty="0" smtClean="0"/>
              <a:t>2 </a:t>
            </a:r>
            <a:r>
              <a:rPr lang="en-US" altLang="en-US" sz="2000" baseline="-25000" dirty="0" smtClean="0"/>
              <a:t>3</a:t>
            </a:r>
            <a:r>
              <a:rPr lang="en-US" altLang="en-US" sz="2000" dirty="0" smtClean="0"/>
              <a:t>. </a:t>
            </a: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6223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Subtraction with (r-1)’s complement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/>
              <a:t>Steps:</a:t>
            </a:r>
          </a:p>
          <a:p>
            <a:pPr>
              <a:buFontTx/>
              <a:buNone/>
            </a:pPr>
            <a:r>
              <a:rPr lang="en-US" altLang="en-US" sz="2000"/>
              <a:t>   1. </a:t>
            </a:r>
            <a:r>
              <a:rPr lang="en-US" altLang="en-US" sz="2800"/>
              <a:t>Add the minuend M to (r-1)’s complement of the subtrahend N.</a:t>
            </a:r>
          </a:p>
          <a:p>
            <a:pPr>
              <a:buFontTx/>
              <a:buNone/>
            </a:pPr>
            <a:r>
              <a:rPr lang="en-US" altLang="en-US" sz="2800"/>
              <a:t>   2. Inspect the result obtained in step 1 for an end carry</a:t>
            </a:r>
          </a:p>
          <a:p>
            <a:pPr>
              <a:buFontTx/>
              <a:buNone/>
            </a:pPr>
            <a:r>
              <a:rPr lang="en-US" altLang="en-US" sz="2800"/>
              <a:t>        a) if end carry occurs add 1 to the least significant digit ( end-around carry.</a:t>
            </a:r>
          </a:p>
          <a:p>
            <a:pPr>
              <a:buFontTx/>
              <a:buNone/>
            </a:pPr>
            <a:r>
              <a:rPr lang="en-US" altLang="en-US" sz="2800"/>
              <a:t>        b) if no end carry, take (r-1)’s complement of the number obtained in step1 and place a negative sign in front.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J.Saira Banu</a:t>
            </a:r>
          </a:p>
        </p:txBody>
      </p:sp>
    </p:spTree>
    <p:extLst>
      <p:ext uri="{BB962C8B-B14F-4D97-AF65-F5344CB8AC3E}">
        <p14:creationId xmlns:p14="http://schemas.microsoft.com/office/powerpoint/2010/main" val="156752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717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J.Saira Banu</a:t>
            </a:r>
          </a:p>
        </p:txBody>
      </p:sp>
      <p:pic>
        <p:nvPicPr>
          <p:cNvPr id="717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3975" y="1600201"/>
            <a:ext cx="7004050" cy="4525963"/>
          </a:xfrm>
          <a:noFill/>
        </p:spPr>
      </p:pic>
    </p:spTree>
    <p:extLst>
      <p:ext uri="{BB962C8B-B14F-4D97-AF65-F5344CB8AC3E}">
        <p14:creationId xmlns:p14="http://schemas.microsoft.com/office/powerpoint/2010/main" val="329446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Subtraction with (r-1)’s complement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Using 9’s complement perform subtraction of 72532-3250.</a:t>
            </a:r>
          </a:p>
          <a:p>
            <a:r>
              <a:rPr lang="en-US" altLang="en-US" smtClean="0"/>
              <a:t>Using 9’s complement perform subtraction of 3250-72532</a:t>
            </a:r>
          </a:p>
          <a:p>
            <a:pPr>
              <a:buFontTx/>
              <a:buNone/>
            </a:pPr>
            <a:endParaRPr lang="en-US" altLang="en-US" smtClean="0"/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J.Saira Banu</a:t>
            </a:r>
          </a:p>
        </p:txBody>
      </p:sp>
    </p:spTree>
    <p:extLst>
      <p:ext uri="{BB962C8B-B14F-4D97-AF65-F5344CB8AC3E}">
        <p14:creationId xmlns:p14="http://schemas.microsoft.com/office/powerpoint/2010/main" val="57419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J.Saira Banu</a:t>
            </a:r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429000"/>
            <a:ext cx="7772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Content Placeholder 8"/>
          <p:cNvSpPr>
            <a:spLocks noGrp="1"/>
          </p:cNvSpPr>
          <p:nvPr>
            <p:ph idx="1"/>
          </p:nvPr>
        </p:nvSpPr>
        <p:spPr>
          <a:xfrm>
            <a:off x="1981200" y="3048001"/>
            <a:ext cx="8229600" cy="3078163"/>
          </a:xfrm>
        </p:spPr>
        <p:txBody>
          <a:bodyPr/>
          <a:lstStyle/>
          <a:p>
            <a:pPr>
              <a:buFontTx/>
              <a:buNone/>
            </a:pPr>
            <a:endParaRPr lang="en-US" altLang="en-US" smtClean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0"/>
            <a:ext cx="76676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911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Subtraction with (r)’s complement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/>
              <a:t>Steps:</a:t>
            </a:r>
          </a:p>
          <a:p>
            <a:pPr>
              <a:buFontTx/>
              <a:buNone/>
            </a:pPr>
            <a:r>
              <a:rPr lang="en-US" altLang="en-US" sz="2000"/>
              <a:t>   1. </a:t>
            </a:r>
            <a:r>
              <a:rPr lang="en-US" altLang="en-US" sz="2800"/>
              <a:t>Add the minuend M to (r)’s complement of the subtrahend N.</a:t>
            </a:r>
          </a:p>
          <a:p>
            <a:pPr>
              <a:buFontTx/>
              <a:buNone/>
            </a:pPr>
            <a:r>
              <a:rPr lang="en-US" altLang="en-US" sz="2800"/>
              <a:t>   2. Inspect the result obtained in step 1 for an end carry</a:t>
            </a:r>
          </a:p>
          <a:p>
            <a:pPr>
              <a:buFontTx/>
              <a:buNone/>
            </a:pPr>
            <a:r>
              <a:rPr lang="en-US" altLang="en-US" sz="2800"/>
              <a:t>        a) if end carry occurs discard it </a:t>
            </a:r>
          </a:p>
          <a:p>
            <a:pPr>
              <a:buFontTx/>
              <a:buNone/>
            </a:pPr>
            <a:r>
              <a:rPr lang="en-US" altLang="en-US" sz="2800"/>
              <a:t>       b) if no end carry, take (r)’s complement of the number obtained in step1 and place a negative sign in front.</a:t>
            </a:r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J.Saira Banu</a:t>
            </a:r>
          </a:p>
        </p:txBody>
      </p:sp>
    </p:spTree>
    <p:extLst>
      <p:ext uri="{BB962C8B-B14F-4D97-AF65-F5344CB8AC3E}">
        <p14:creationId xmlns:p14="http://schemas.microsoft.com/office/powerpoint/2010/main" val="79177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Problems 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1.3, 1.4, 1.5, 1.6, 1.7, 1.8, 1.9, 1.10 from the reference text book specified.</a:t>
            </a:r>
          </a:p>
        </p:txBody>
      </p:sp>
      <p:sp>
        <p:nvSpPr>
          <p:cNvPr id="573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J.Saira Banu</a:t>
            </a:r>
          </a:p>
        </p:txBody>
      </p:sp>
    </p:spTree>
    <p:extLst>
      <p:ext uri="{BB962C8B-B14F-4D97-AF65-F5344CB8AC3E}">
        <p14:creationId xmlns:p14="http://schemas.microsoft.com/office/powerpoint/2010/main" val="257443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1787" y="1146220"/>
            <a:ext cx="9362382" cy="5550794"/>
          </a:xfrm>
        </p:spPr>
        <p:txBody>
          <a:bodyPr>
            <a:normAutofit fontScale="70000" lnSpcReduction="20000"/>
          </a:bodyPr>
          <a:lstStyle/>
          <a:p>
            <a:endParaRPr lang="en-IN" dirty="0" smtClean="0"/>
          </a:p>
          <a:p>
            <a:r>
              <a:rPr lang="en-US" sz="2600" dirty="0"/>
              <a:t>Convert to base 6: 3BA.25</a:t>
            </a:r>
            <a:r>
              <a:rPr lang="en-US" sz="2600" baseline="-25000" dirty="0"/>
              <a:t>14</a:t>
            </a:r>
            <a:r>
              <a:rPr lang="en-US" sz="2600" dirty="0"/>
              <a:t> </a:t>
            </a:r>
            <a:endParaRPr lang="en-US" sz="2600" dirty="0" smtClean="0"/>
          </a:p>
          <a:p>
            <a:r>
              <a:rPr lang="en-IN" sz="2600" dirty="0"/>
              <a:t> (C012.25)</a:t>
            </a:r>
            <a:r>
              <a:rPr lang="en-IN" sz="2600" baseline="-25000" dirty="0"/>
              <a:t>H</a:t>
            </a:r>
            <a:r>
              <a:rPr lang="en-IN" sz="2600" dirty="0"/>
              <a:t> - (10111001110.101)</a:t>
            </a:r>
            <a:r>
              <a:rPr lang="en-IN" sz="2600" baseline="-25000" dirty="0"/>
              <a:t>B</a:t>
            </a:r>
            <a:r>
              <a:rPr lang="en-IN" sz="2600" dirty="0"/>
              <a:t> = ( ?)</a:t>
            </a:r>
            <a:r>
              <a:rPr lang="en-IN" sz="2600" baseline="-25000" dirty="0"/>
              <a:t>O </a:t>
            </a:r>
          </a:p>
          <a:p>
            <a:endParaRPr lang="en-IN" sz="2600" dirty="0" smtClean="0"/>
          </a:p>
          <a:p>
            <a:r>
              <a:rPr lang="en-IN" sz="2600" dirty="0" smtClean="0"/>
              <a:t>Subtract using r’s complement procedure:</a:t>
            </a:r>
          </a:p>
          <a:p>
            <a:pPr lvl="3"/>
            <a:r>
              <a:rPr lang="en-IN" sz="2900" dirty="0" smtClean="0"/>
              <a:t>27891</a:t>
            </a:r>
            <a:r>
              <a:rPr lang="en-IN" sz="2900" baseline="-25000" dirty="0" smtClean="0"/>
              <a:t>10</a:t>
            </a:r>
            <a:r>
              <a:rPr lang="en-IN" sz="2900" dirty="0" smtClean="0"/>
              <a:t> – 12923</a:t>
            </a:r>
            <a:r>
              <a:rPr lang="en-IN" sz="2900" baseline="-25000" dirty="0" smtClean="0"/>
              <a:t>10</a:t>
            </a:r>
          </a:p>
          <a:p>
            <a:pPr lvl="3"/>
            <a:r>
              <a:rPr lang="en-IN" sz="2900" dirty="0" smtClean="0"/>
              <a:t>76425</a:t>
            </a:r>
            <a:r>
              <a:rPr lang="en-IN" sz="2900" baseline="-25000" dirty="0" smtClean="0"/>
              <a:t>10</a:t>
            </a:r>
            <a:r>
              <a:rPr lang="en-IN" sz="2900" dirty="0" smtClean="0"/>
              <a:t>- 28321</a:t>
            </a:r>
            <a:r>
              <a:rPr lang="en-IN" sz="2900" baseline="-25000" dirty="0" smtClean="0"/>
              <a:t>10</a:t>
            </a:r>
          </a:p>
          <a:p>
            <a:pPr marL="1371600" lvl="3" indent="0">
              <a:buNone/>
            </a:pPr>
            <a:r>
              <a:rPr lang="en-IN" sz="2900" baseline="-25000" dirty="0"/>
              <a:t> </a:t>
            </a:r>
            <a:endParaRPr lang="en-IN" sz="2900" baseline="-25000" dirty="0" smtClean="0"/>
          </a:p>
          <a:p>
            <a:pPr marL="342900" lvl="3" indent="-342900"/>
            <a:r>
              <a:rPr lang="en-IN" sz="2600" dirty="0" smtClean="0"/>
              <a:t>Subtract </a:t>
            </a:r>
            <a:r>
              <a:rPr lang="en-IN" sz="2600" dirty="0"/>
              <a:t>using r-1 complement </a:t>
            </a:r>
            <a:r>
              <a:rPr lang="en-IN" sz="2600" dirty="0" smtClean="0"/>
              <a:t>method</a:t>
            </a:r>
          </a:p>
          <a:p>
            <a:pPr lvl="3"/>
            <a:r>
              <a:rPr lang="pl-PL" sz="2900" dirty="0"/>
              <a:t>(101010)</a:t>
            </a:r>
            <a:r>
              <a:rPr lang="pl-PL" sz="2900" baseline="-25000" dirty="0"/>
              <a:t>2</a:t>
            </a:r>
            <a:r>
              <a:rPr lang="pl-PL" sz="2900" dirty="0"/>
              <a:t>-(100010)</a:t>
            </a:r>
            <a:r>
              <a:rPr lang="pl-PL" sz="2900" baseline="-25000" dirty="0"/>
              <a:t>2</a:t>
            </a:r>
            <a:endParaRPr lang="en-IN" sz="2900" baseline="-25000" dirty="0"/>
          </a:p>
          <a:p>
            <a:pPr lvl="3"/>
            <a:r>
              <a:rPr lang="pl-PL" sz="2600" dirty="0" smtClean="0"/>
              <a:t> </a:t>
            </a:r>
            <a:r>
              <a:rPr lang="en-IN" sz="2600" dirty="0" smtClean="0"/>
              <a:t>(</a:t>
            </a:r>
            <a:r>
              <a:rPr lang="pl-PL" sz="2900" dirty="0" smtClean="0"/>
              <a:t>453)</a:t>
            </a:r>
            <a:r>
              <a:rPr lang="pl-PL" sz="2900" baseline="-25000" dirty="0" smtClean="0"/>
              <a:t>7</a:t>
            </a:r>
            <a:r>
              <a:rPr lang="pl-PL" sz="2900" dirty="0" smtClean="0"/>
              <a:t> </a:t>
            </a:r>
            <a:r>
              <a:rPr lang="pl-PL" sz="2900" dirty="0"/>
              <a:t>– (213)</a:t>
            </a:r>
            <a:r>
              <a:rPr lang="pl-PL" sz="2900" baseline="-25000" dirty="0"/>
              <a:t>7</a:t>
            </a:r>
            <a:r>
              <a:rPr lang="pl-PL" sz="2900" dirty="0"/>
              <a:t> </a:t>
            </a:r>
            <a:endParaRPr lang="en-IN" sz="2900" dirty="0" smtClean="0"/>
          </a:p>
          <a:p>
            <a:pPr marL="1371600" lvl="3" indent="0">
              <a:buNone/>
            </a:pPr>
            <a:endParaRPr lang="en-US" sz="2600" dirty="0" smtClean="0"/>
          </a:p>
          <a:p>
            <a:pPr marL="342900" lvl="3" indent="-342900"/>
            <a:r>
              <a:rPr lang="en-US" sz="2600" dirty="0"/>
              <a:t>How many bytes are needed to represent the decimal value 846569 in BCD, binary and Octal. </a:t>
            </a:r>
            <a:endParaRPr lang="en-US" sz="2600" dirty="0" smtClean="0"/>
          </a:p>
          <a:p>
            <a:pPr marL="342900" lvl="3" indent="-342900"/>
            <a:endParaRPr lang="en-IN" sz="2600" dirty="0"/>
          </a:p>
          <a:p>
            <a:pPr marL="342900" lvl="3" indent="-342900"/>
            <a:r>
              <a:rPr lang="en-US" sz="2600" dirty="0"/>
              <a:t>Write the following decimal weighted codes: a) 7 4 2 1 b) 5 2 1 </a:t>
            </a:r>
            <a:r>
              <a:rPr lang="en-US" sz="2300" dirty="0"/>
              <a:t>1 </a:t>
            </a:r>
            <a:r>
              <a:rPr lang="en-IN" sz="2300" dirty="0"/>
              <a:t>	</a:t>
            </a:r>
            <a:r>
              <a:rPr lang="en-IN" sz="18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83298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1787" y="1386626"/>
            <a:ext cx="8915400" cy="5471374"/>
          </a:xfrm>
        </p:spPr>
        <p:txBody>
          <a:bodyPr>
            <a:normAutofit fontScale="47500" lnSpcReduction="20000"/>
          </a:bodyPr>
          <a:lstStyle/>
          <a:p>
            <a:endParaRPr lang="en-IN" dirty="0"/>
          </a:p>
          <a:p>
            <a:r>
              <a:rPr lang="en-US" sz="2500" dirty="0"/>
              <a:t> </a:t>
            </a:r>
            <a:r>
              <a:rPr lang="en-US" sz="3600" dirty="0"/>
              <a:t>Determine the base b in (361)10 = (551)b </a:t>
            </a:r>
            <a:endParaRPr lang="en-IN" sz="3600" dirty="0"/>
          </a:p>
          <a:p>
            <a:endParaRPr lang="en-IN" sz="2500" dirty="0"/>
          </a:p>
          <a:p>
            <a:r>
              <a:rPr lang="en-US" sz="3600" dirty="0" smtClean="0"/>
              <a:t>The following calculation was performed by a particular breed of unusually intelligent chicken. If the radix r used by the chicken corresponds to its total number of toes, how many toes does the chicken have on each foot? </a:t>
            </a:r>
            <a:r>
              <a:rPr lang="en-IN" sz="3600" dirty="0" smtClean="0"/>
              <a:t>	</a:t>
            </a:r>
          </a:p>
          <a:p>
            <a:pPr marL="0" indent="0">
              <a:buNone/>
            </a:pPr>
            <a:r>
              <a:rPr lang="pt-BR" sz="3600" dirty="0" smtClean="0"/>
              <a:t>			(</a:t>
            </a:r>
            <a:r>
              <a:rPr lang="pt-BR" sz="3600" dirty="0"/>
              <a:t>35</a:t>
            </a:r>
            <a:r>
              <a:rPr lang="pt-BR" sz="3600" baseline="-25000" dirty="0"/>
              <a:t>r </a:t>
            </a:r>
            <a:r>
              <a:rPr lang="pt-BR" sz="3600" dirty="0"/>
              <a:t>+ 24</a:t>
            </a:r>
            <a:r>
              <a:rPr lang="pt-BR" sz="3600" baseline="-25000" dirty="0"/>
              <a:t>r</a:t>
            </a:r>
            <a:r>
              <a:rPr lang="pt-BR" sz="3600" dirty="0"/>
              <a:t>) x 21</a:t>
            </a:r>
            <a:r>
              <a:rPr lang="pt-BR" sz="3600" baseline="-25000" dirty="0"/>
              <a:t>r </a:t>
            </a:r>
            <a:r>
              <a:rPr lang="pt-BR" sz="3600" dirty="0"/>
              <a:t>= </a:t>
            </a:r>
            <a:r>
              <a:rPr lang="pt-BR" sz="3600" dirty="0" smtClean="0"/>
              <a:t>1501</a:t>
            </a:r>
            <a:r>
              <a:rPr lang="pt-BR" sz="3600" baseline="-25000" dirty="0" smtClean="0"/>
              <a:t>r</a:t>
            </a:r>
            <a:endParaRPr lang="pt-BR" sz="2500" baseline="-25000" dirty="0"/>
          </a:p>
          <a:p>
            <a:pPr marL="0" indent="0">
              <a:buNone/>
            </a:pPr>
            <a:endParaRPr lang="pt-BR" sz="3600" baseline="-25000" dirty="0" smtClean="0"/>
          </a:p>
          <a:p>
            <a:r>
              <a:rPr lang="en-US" sz="3600" dirty="0"/>
              <a:t>A typical PC uses 20-bit address code for its memory locations. a) How many hex digits are needed to represent a memory address? b) What is the range of addresses? c) What is the total number of memory locations? </a:t>
            </a:r>
          </a:p>
          <a:p>
            <a:endParaRPr lang="en-US" sz="3600" dirty="0"/>
          </a:p>
          <a:p>
            <a:r>
              <a:rPr lang="en-US" sz="3600" dirty="0"/>
              <a:t>Describe </a:t>
            </a:r>
            <a:r>
              <a:rPr lang="en-US" sz="3600" dirty="0"/>
              <a:t>a strategy to convert a base-4 value comprising both integer and fraction parts into its equivalent base-16 value.  Hence, convert 31322.32134 into base- 16. </a:t>
            </a:r>
          </a:p>
          <a:p>
            <a:r>
              <a:rPr lang="en-US" sz="3600" dirty="0"/>
              <a:t> Represent the decimal number 23.45 in BCD, Excess-3, Excess-5 and 6 3 1 1</a:t>
            </a:r>
            <a:endParaRPr lang="pt-BR" sz="3600" dirty="0"/>
          </a:p>
          <a:p>
            <a:pPr marL="0" indent="0">
              <a:buNone/>
            </a:pPr>
            <a:endParaRPr lang="en-IN" sz="1800" baseline="-25000" dirty="0"/>
          </a:p>
        </p:txBody>
      </p:sp>
    </p:spTree>
    <p:extLst>
      <p:ext uri="{BB962C8B-B14F-4D97-AF65-F5344CB8AC3E}">
        <p14:creationId xmlns:p14="http://schemas.microsoft.com/office/powerpoint/2010/main" val="51690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Unit-1 Introduction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47800"/>
            <a:ext cx="10112062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Digital logic is concerned with the interconnection of digital components and modules.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 term used to define the design and analysis of digital systems.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Examples of digital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Digital computer (discrete information system)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Telephone switching exchanges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Voltmeters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Frequency counters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Calculating machines</a:t>
            </a:r>
          </a:p>
        </p:txBody>
      </p:sp>
    </p:spTree>
    <p:extLst>
      <p:ext uri="{BB962C8B-B14F-4D97-AF65-F5344CB8AC3E}">
        <p14:creationId xmlns:p14="http://schemas.microsoft.com/office/powerpoint/2010/main" val="325248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References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mtClean="0"/>
              <a:t>M. Morris Mano – Digital Logic and Computer Design PHI – 5th Edition- 2004. pp. 6 – 12.</a:t>
            </a:r>
          </a:p>
          <a:p>
            <a:pPr marL="609600" indent="-609600">
              <a:buNone/>
            </a:pPr>
            <a:r>
              <a:rPr lang="en-US" altLang="en-US" smtClean="0"/>
              <a:t>	</a:t>
            </a:r>
          </a:p>
        </p:txBody>
      </p:sp>
      <p:sp>
        <p:nvSpPr>
          <p:cNvPr id="5837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J.Saira Banu</a:t>
            </a:r>
          </a:p>
        </p:txBody>
      </p:sp>
    </p:spTree>
    <p:extLst>
      <p:ext uri="{BB962C8B-B14F-4D97-AF65-F5344CB8AC3E}">
        <p14:creationId xmlns:p14="http://schemas.microsoft.com/office/powerpoint/2010/main" val="220068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Digital Logic Importance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9841606" cy="4876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To understand the function of a computer</a:t>
            </a:r>
          </a:p>
          <a:p>
            <a:pPr eaLnBrk="1" hangingPunct="1">
              <a:buFontTx/>
              <a:buNone/>
            </a:pPr>
            <a:r>
              <a:rPr lang="en-US" altLang="en-US" sz="3200" dirty="0" smtClean="0"/>
              <a:t>         - understand the operation of each digital module.</a:t>
            </a:r>
          </a:p>
          <a:p>
            <a:pPr eaLnBrk="1" hangingPunct="1"/>
            <a:r>
              <a:rPr lang="en-US" altLang="en-US" sz="3200" dirty="0" smtClean="0"/>
              <a:t>Basic knowledge of the digital system module and its functional behavior.</a:t>
            </a:r>
          </a:p>
          <a:p>
            <a:pPr eaLnBrk="1" hangingPunct="1"/>
            <a:r>
              <a:rPr lang="en-US" altLang="en-US" sz="3200" dirty="0" smtClean="0"/>
              <a:t>Study of basic concepts in design and analysis of digital systems ( from gate circuits to complex micro computer systems)</a:t>
            </a:r>
          </a:p>
        </p:txBody>
      </p:sp>
    </p:spTree>
    <p:extLst>
      <p:ext uri="{BB962C8B-B14F-4D97-AF65-F5344CB8AC3E}">
        <p14:creationId xmlns:p14="http://schemas.microsoft.com/office/powerpoint/2010/main" val="57287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1"/>
            <a:ext cx="8229600" cy="792163"/>
          </a:xfrm>
        </p:spPr>
        <p:txBody>
          <a:bodyPr/>
          <a:lstStyle/>
          <a:p>
            <a:pPr eaLnBrk="1" hangingPunct="1"/>
            <a:r>
              <a:rPr lang="en-US" altLang="en-US" smtClean="0"/>
              <a:t>Digital Computer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295400"/>
            <a:ext cx="4114800" cy="5105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000"/>
              <a:t>Memory unit – stores programs, input, output and intermediate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/>
              <a:t>Processor – performs arithmetic and data processing tasks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/>
              <a:t>Control unit – supervises the flow of information between various units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/>
              <a:t>Input device – means by which the program and data are transferred into the memory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/>
              <a:t>Output device – receives the results of the computations.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altLang="en-US" sz="200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1447801"/>
            <a:ext cx="4762500" cy="459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524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Number Systems</a:t>
            </a:r>
          </a:p>
        </p:txBody>
      </p:sp>
    </p:spTree>
    <p:extLst>
      <p:ext uri="{BB962C8B-B14F-4D97-AF65-F5344CB8AC3E}">
        <p14:creationId xmlns:p14="http://schemas.microsoft.com/office/powerpoint/2010/main" val="244689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2881</TotalTime>
  <Words>2784</Words>
  <Application>Microsoft Office PowerPoint</Application>
  <PresentationFormat>Widescreen</PresentationFormat>
  <Paragraphs>509</Paragraphs>
  <Slides>60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Century Gothic</vt:lpstr>
      <vt:lpstr>Times New Roman</vt:lpstr>
      <vt:lpstr>Wingdings 3</vt:lpstr>
      <vt:lpstr>Wisp</vt:lpstr>
      <vt:lpstr>Digital Logic and Design</vt:lpstr>
      <vt:lpstr>PowerPoint Presentation</vt:lpstr>
      <vt:lpstr>Syllabus</vt:lpstr>
      <vt:lpstr>PowerPoint Presentation</vt:lpstr>
      <vt:lpstr>PowerPoint Presentation</vt:lpstr>
      <vt:lpstr>Unit-1 Introduction</vt:lpstr>
      <vt:lpstr> Digital Logic Importance</vt:lpstr>
      <vt:lpstr>Digital Computer</vt:lpstr>
      <vt:lpstr>Number Systems</vt:lpstr>
      <vt:lpstr>Number Systems</vt:lpstr>
      <vt:lpstr>Number Systems</vt:lpstr>
      <vt:lpstr>PowerPoint Presentation</vt:lpstr>
      <vt:lpstr>Number Base Conversions</vt:lpstr>
      <vt:lpstr>Base Conversion</vt:lpstr>
      <vt:lpstr>Conversion from base – r to decimal</vt:lpstr>
      <vt:lpstr>1. Conversion from base – r to decimal</vt:lpstr>
      <vt:lpstr>Number base conversion</vt:lpstr>
      <vt:lpstr>Conversion of a number from decimal to base – r</vt:lpstr>
      <vt:lpstr>Conversion of fractions from decimal to base - r</vt:lpstr>
      <vt:lpstr>PowerPoint Presentation</vt:lpstr>
      <vt:lpstr>Number Base Conversions</vt:lpstr>
      <vt:lpstr>PowerPoint Presentation</vt:lpstr>
      <vt:lpstr>From any base to any other base-with relation</vt:lpstr>
      <vt:lpstr>Conversion from octal to binary</vt:lpstr>
      <vt:lpstr>Conversion from binary to octal</vt:lpstr>
      <vt:lpstr>Conversion between Hexadecimal and Binary</vt:lpstr>
      <vt:lpstr>Base Conversions</vt:lpstr>
      <vt:lpstr>Base Conversions</vt:lpstr>
      <vt:lpstr>Number base conversion</vt:lpstr>
      <vt:lpstr>From any base to any other base-without relation</vt:lpstr>
      <vt:lpstr>From any base to any other base-without relation</vt:lpstr>
      <vt:lpstr>Complements </vt:lpstr>
      <vt:lpstr>Diminished Radix Complement (r-1)’s complement </vt:lpstr>
      <vt:lpstr>(r-1)’s Complement</vt:lpstr>
      <vt:lpstr>r’s complement</vt:lpstr>
      <vt:lpstr>Note</vt:lpstr>
      <vt:lpstr>Problems</vt:lpstr>
      <vt:lpstr>Binary Codes</vt:lpstr>
      <vt:lpstr>Binary Codes</vt:lpstr>
      <vt:lpstr>BCD</vt:lpstr>
      <vt:lpstr>Weighted code</vt:lpstr>
      <vt:lpstr>Biquinary code</vt:lpstr>
      <vt:lpstr>Self Complementary Code</vt:lpstr>
      <vt:lpstr>Excess - 3</vt:lpstr>
      <vt:lpstr>Error detection codes</vt:lpstr>
      <vt:lpstr>Parity bit generation</vt:lpstr>
      <vt:lpstr>Reflected code</vt:lpstr>
      <vt:lpstr>Alphanumeric Code</vt:lpstr>
      <vt:lpstr>ASCII Code</vt:lpstr>
      <vt:lpstr>Control Characters in ASCII</vt:lpstr>
      <vt:lpstr>Problems </vt:lpstr>
      <vt:lpstr>Subtraction with (r-1)’s complement</vt:lpstr>
      <vt:lpstr>Example</vt:lpstr>
      <vt:lpstr>Subtraction with (r-1)’s complement</vt:lpstr>
      <vt:lpstr>PowerPoint Presentation</vt:lpstr>
      <vt:lpstr>Subtraction with (r)’s complement</vt:lpstr>
      <vt:lpstr>Problems </vt:lpstr>
      <vt:lpstr>Problems</vt:lpstr>
      <vt:lpstr>Problems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and Design</dc:title>
  <dc:creator>Admin</dc:creator>
  <cp:lastModifiedBy>Admin</cp:lastModifiedBy>
  <cp:revision>21</cp:revision>
  <dcterms:created xsi:type="dcterms:W3CDTF">2019-12-02T16:02:51Z</dcterms:created>
  <dcterms:modified xsi:type="dcterms:W3CDTF">2019-12-19T10:11:38Z</dcterms:modified>
</cp:coreProperties>
</file>