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5"/>
  </p:notesMasterIdLst>
  <p:handoutMasterIdLst>
    <p:handoutMasterId r:id="rId46"/>
  </p:handoutMasterIdLst>
  <p:sldIdLst>
    <p:sldId id="299" r:id="rId2"/>
    <p:sldId id="257" r:id="rId3"/>
    <p:sldId id="259" r:id="rId4"/>
    <p:sldId id="261" r:id="rId5"/>
    <p:sldId id="316" r:id="rId6"/>
    <p:sldId id="319" r:id="rId7"/>
    <p:sldId id="262" r:id="rId8"/>
    <p:sldId id="263" r:id="rId9"/>
    <p:sldId id="264" r:id="rId10"/>
    <p:sldId id="267" r:id="rId11"/>
    <p:sldId id="260" r:id="rId12"/>
    <p:sldId id="268" r:id="rId13"/>
    <p:sldId id="321" r:id="rId14"/>
    <p:sldId id="320" r:id="rId15"/>
    <p:sldId id="270" r:id="rId16"/>
    <p:sldId id="317" r:id="rId17"/>
    <p:sldId id="271" r:id="rId18"/>
    <p:sldId id="315" r:id="rId19"/>
    <p:sldId id="273" r:id="rId20"/>
    <p:sldId id="318" r:id="rId21"/>
    <p:sldId id="328" r:id="rId22"/>
    <p:sldId id="275" r:id="rId23"/>
    <p:sldId id="276" r:id="rId24"/>
    <p:sldId id="277" r:id="rId25"/>
    <p:sldId id="278" r:id="rId26"/>
    <p:sldId id="279" r:id="rId27"/>
    <p:sldId id="280" r:id="rId28"/>
    <p:sldId id="325" r:id="rId29"/>
    <p:sldId id="282" r:id="rId30"/>
    <p:sldId id="283" r:id="rId31"/>
    <p:sldId id="284" r:id="rId32"/>
    <p:sldId id="285" r:id="rId33"/>
    <p:sldId id="326" r:id="rId34"/>
    <p:sldId id="327" r:id="rId35"/>
    <p:sldId id="289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314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88">
          <p15:clr>
            <a:srgbClr val="A4A3A4"/>
          </p15:clr>
        </p15:guide>
        <p15:guide id="2" pos="5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1242" y="-48"/>
      </p:cViewPr>
      <p:guideLst>
        <p:guide orient="horz" pos="788"/>
        <p:guide pos="5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xmlns="" id="{735A9A38-DE15-4F2D-BC94-664E8B09B5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xmlns="" id="{B5BE9A9B-06E1-42BA-ACDB-8AA07DF9C80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xmlns="" id="{A63FE874-8A81-49BE-9AC9-3EF208693C8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xmlns="" id="{9D2A509D-B34B-4A24-B554-CE9E874259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1FFF480-7E66-4101-A47C-E6131EDC1A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29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xmlns="" id="{31B98FB9-73AC-40FC-9D8B-A470E60500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xmlns="" id="{29E4B636-7DF4-41BF-86D5-0D9E80FB6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2F7A02D2-7010-40C4-A449-90FA382C603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xmlns="" id="{08AAC6F2-D374-43B5-8522-0EF6425828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9112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xmlns="" id="{B258F406-0E13-4260-B07F-CE632DA3888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xmlns="" id="{19300492-8891-464F-A699-73C66BFA9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78AFE39E-2D58-4A31-AACD-1D42310015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00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6E7CF920-488B-42E0-9440-9A11B7D93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9A8748-23BD-4604-ABD1-36CC9D1DFE60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7FDAFEDA-D70D-4C20-A7EA-D2F3B7BEB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89C75285-E37E-4014-8E71-F896080F15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xmlns="" id="{4874DE05-8D7E-4071-94C0-99D5B53A1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D6D5B-AC78-4527-B106-10E3B86FB87E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xmlns="" id="{16A9DAD7-0014-4C1F-B6BC-383369EB97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xmlns="" id="{E2041AF8-40BC-4BD4-AE4B-9C3610199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C186DCFD-D70B-4812-BD91-F434C524AC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05CEC3-A068-4B76-B054-2088C316CEBC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7FF909BF-E68B-4257-B1C7-493C40FF3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0362F85C-BCFE-4811-B73A-397FF5353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4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6AE9770D-EE50-408A-B9AC-65DFB5BE3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E7FED8-4114-426E-AFA1-DD1BFBB9DE8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AAC9FE28-57EF-4166-9357-71412318ED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CDD2402A-E21D-4607-BC3D-9DCDE79B4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12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xmlns="" id="{3E677670-B990-468F-88FF-26B7FC7BD5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80DDC2-7258-4C00-8EA4-9619F7961C1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921CCBBF-AE47-4C42-9F23-4441D00AC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xmlns="" id="{A5AB92E4-F8DF-4E77-B593-3CB68DA74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xmlns="" id="{4B0E816B-8497-42ED-AAFC-698C4827A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6A1499-5760-4D5F-9D28-0D4A9225FA8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5BF9D266-E370-4558-9DA3-DB2CB8BCE7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xmlns="" id="{BAC30B81-DF9B-4FFE-82D2-095784B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B47DE476-F064-4BC2-BB84-DF70684A9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F1983C-71EA-4E9A-B879-3FD6451350F8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85A80A8B-978B-4040-92E8-87614818B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372A5C9A-C2D4-406C-B882-A44011AC5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xmlns="" id="{1BE9D2E7-A188-4C48-B7D8-38E97A5274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2D633A0-AF10-46AA-AA57-D16228C66F2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7D7DBCA2-1119-49FA-A8B4-3F1D579AF2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28D001FF-7B49-4C26-944F-85DCA2A4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xmlns="" id="{5C8088C5-0DFE-48E9-8572-71C01C774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CF6AAC-0F1E-453E-AE62-9CAB6B6C9CA6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F33FF4D5-C9B7-4283-9B61-7DBAC8022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E71F976C-CDCE-490A-9362-BFFE6D3CC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xmlns="" id="{829D8A9A-C80E-4EFF-9BBF-F99485B097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74C7E9-F040-43A5-A02B-7B3564DE1EB4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E1B05469-F229-496A-9100-5080C50BF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AD6AA1F7-2174-4613-889A-2E4CE3097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xmlns="" id="{974D2720-3E47-4333-ADBA-198A535A13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A0DA-B95D-4575-B714-06F259E39FF6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606D1D41-43C1-4759-958F-F561B41379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229881FC-29EC-42CE-BA72-B7588D68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954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D97F732C-F89E-47E2-B59C-A12FFB782F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3D637-BCE5-4E5D-9874-9EFBFE9D9D08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5E4F0DE8-E8B5-4C7D-B055-95C406BC3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06954C32-A2A8-47D3-9E0F-1137C1B68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EC461AAA-CFEF-42EE-8AF1-5A6128228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89A6CA-A27A-48DC-A193-6688F0032372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7267D01B-0B18-468C-84E3-0EC1B30BF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CE469E36-4F41-4F57-B693-9C7C11FBA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C2E8DE37-7674-4FDC-BDA6-36D02C25C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4F0040-1B98-4F0E-BD49-DF658C3D7C95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FE40D393-2DEC-49FB-B799-1F946CFFA9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148EB59F-476B-4E98-B58A-D56625568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94970420-6BEE-4A26-A5B6-1CBF978BE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02A2EC-CEA9-4304-B5CE-E4AECC76827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829884F7-6903-412F-8748-6D35529EB7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B6143852-93F3-4D3F-AFF6-82478CE0C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88D94CA6-A8CB-4B96-A231-B80C7BBA1F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0EE775A-D9F7-4A95-B333-F891C5D4DA5D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BF1B1340-F7F3-4773-999D-DAC5CDB94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1A0AD820-C113-4453-9FD3-41D1AB4BB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ECF728F6-4B22-4267-9579-CCEEDC9025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C755C-E180-4143-AF1A-F73ED5866C45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23FCC249-E8E6-4323-B6CE-8971F8C519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4B3997E9-AE12-49F5-9D99-66B4E0477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FCE873E5-E47B-4999-A1BB-AFE04322D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BC784-645F-4333-A257-6F0A6CD37719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E188AC23-0335-4DE4-95C6-A4ECDAF6A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CBEB557A-1930-49B0-AB43-C3944239C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36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B11D5468-5ACE-4DA5-A8B3-8976C1D5A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ED4EAF-AB70-4F97-88AE-0E564E534DC9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DC303E0B-E9C9-4AFB-88A2-B0CBA1A007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ABA8AF9E-F66F-45D5-B27C-7473154DB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xmlns="" id="{F5D8EF20-2B33-42A0-BE9B-7019395EC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908165-D958-4DDB-9065-BCEC095E6272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435883FA-9470-47C6-B1C9-F4922A905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xmlns="" id="{542B7158-1EFC-46BC-9606-F2841363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681E090F-6E9F-41B7-B8FC-51E19263B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C88994-3A7F-4528-A778-185C8514683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D84D11C4-FDED-490D-B439-4268CDBFB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EF7021B9-2DCA-441F-AAA2-93E810255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3158D98A-1AE4-4B3D-8A07-80E14B6E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79595F-FC7F-49B8-8036-A16B10273444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A74E424E-18A6-43CE-9BD1-8E7E19755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D392E193-B823-4104-BDD1-C6DCA2DFB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251E72B0-690D-4FD8-82C7-9EC11450EA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524D4E-20DC-4D93-8DCD-E293153F4EF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EFA9456E-7149-400D-B992-98BC42EE6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5FC56900-FBAB-4660-B386-7F531319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505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79EBDC77-D8A3-4EB0-8548-36C4BC342A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87810A-9C2F-4902-9BF7-79591E91BD0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2CDB460B-C8AF-4A56-AFB5-1A73507E38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BA2418F1-6314-4E11-BA4B-DBDCB8E77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0335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861D5B23-CEE4-4445-8DFE-F6B28D490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C7D5AA-39BA-4F8F-A890-B1F5B49DA56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A81AFF8A-EE99-412E-BAD9-AC0C1A4DF8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BCC42746-95B0-4B2C-9607-C309DB883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E6D25FEF-5E4D-4C99-98F8-EEB99972E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C9DF329-54E3-44C3-9177-165975EE810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8E9452DC-CDDE-4207-8575-299144681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17146AC7-CFEF-436F-9271-076805FA2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F9EFFAE8-459B-42BF-989C-FFFC83D26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37E0E7C-2EF1-496F-88C2-FF194D57422F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259502CA-F571-4B96-B93B-172BF8B3C9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7CED7753-66EC-439D-BE92-D2FDBE5C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0FB84201-488B-44E7-BCA5-D0E698DD3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DA2EBE-3DDB-44F1-882B-C6691F7E9CFB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F9126CFF-6621-4C48-94C3-114A2C8226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3D835582-87B9-40D2-A8FE-08C607A2D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xmlns="" id="{9C1148F4-4F7F-4260-8B6E-87505DA2D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FA784DC-949B-4BF3-B1F2-10FEF9DEDAD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DF05173A-578A-4DA8-9CB6-428F8B5CA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55EDC5B3-11F6-45E3-8BF5-793B62555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CB9BEDC9-DDB7-4C3C-B40A-C8652229F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C65E7B-61F4-475C-84B4-05AD95DE5E9F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1C36A8BF-4187-41C0-9B41-F46AF5CB1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3AEB5067-E056-414F-A796-10B6C2F10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A33D151D-6DE0-42D5-BDBB-75D3552AC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3C6E41-7C41-477A-A042-BB5743EEB66C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C856F83E-1078-46D8-971F-88F38709C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06AB2421-AE25-4CC7-866A-D96F9CA46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2CC0B1F1-4027-4F0F-84D3-CDBE772BF9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347DC2-786D-435A-BEA1-8D182729303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A7A0605C-56F8-4CC7-8D92-C691C245A5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DFACDC2C-C783-4142-8BEB-94AF9BF86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130FC767-B009-47BF-8836-F0D0ADBED2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A89EB48-38D6-412A-A9D2-02EC89F1D3FB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15B628E2-0FB0-4C7E-B358-0771799475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3624952B-D60E-4C01-B858-312B41210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xmlns="" id="{13E72F64-5CD8-4B71-A59F-8663532E75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82236F-6024-461D-95C0-A8C6844DD1F5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xmlns="" id="{2FCDA589-3737-4601-8B1E-7EE93F3B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xmlns="" id="{83E0CDBE-0D2F-4E79-86F1-62A72CE4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xmlns="" id="{B6267618-D325-4D6F-B4DC-A5CC575208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692990-6E56-4D35-BD90-190416A81C7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6E6CCDBC-0080-4C1B-ACAA-2F709F28A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227791CD-C623-4BAA-AB0B-E183BE12E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xmlns="" id="{C3FE16A3-2607-4ABA-872C-8A431BF22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0614397-364B-4882-8C56-416B97B7CD7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825277C5-6FF6-472B-B1B2-A162AC929A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xmlns="" id="{EEE28775-1141-4618-8163-256EE66CF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474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xmlns="" id="{47090E75-20C9-492E-A8E1-CA46BD6FC7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5418E6-809C-4662-89DF-BEF89E899F00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xmlns="" id="{B65CDCB2-F76A-4019-900A-C03B6A3A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xmlns="" id="{26B99814-4B6A-4EEF-9FAD-83D73A5AE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xmlns="" id="{5224D5E7-E3EB-41B1-9826-418BB7E56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24DE445-2236-4A35-B82B-A5220EEE4671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xmlns="" id="{DC336EF1-6542-40D6-A1D9-C69DACB2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xmlns="" id="{D23A2B31-DB3C-4DB5-894A-BEAD12DDE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23FF0752-631B-4837-8997-5DCFD4664B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63F8E3-1A48-4BB3-A5CF-D0A947C89F04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892DA693-929A-4C16-927D-FBB8F82E2E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1C9BAE9D-E811-4111-992F-4347461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122E308-18CE-4F9F-B836-96CA5DD8A7D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FEBF8FB9-293C-4E06-9F14-827AF8A4E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47608319-A6E2-4B44-BDE1-C5648C734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EECD1B7F-D93C-4540-9890-468DDCC55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itchFamily="34" charset="0"/>
                  <a:ea typeface="ＭＳ Ｐゴシック" pitchFamily="-84" charset="-128"/>
                </a:defRPr>
              </a:lvl9pPr>
            </a:lstStyle>
            <a:p>
              <a:pPr>
                <a:defRPr/>
              </a:pPr>
              <a:endParaRPr lang="en-US" altLang="en-US" sz="1800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E86D527C-6DA8-45DF-A4B8-2A4E2EE9A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46B2C368-44CA-42DA-9DE3-097E64D04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DBE209F0-3A18-4517-9977-1102D32F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77164B0B-5652-4DA2-86BC-E7AD4B581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 sz="180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14896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690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236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223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62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901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94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11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369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93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567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2EFE563C-EABD-4EA3-9F13-CE968F5EA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58BA1FB-BAAA-4100-8030-DC1FF95AC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42645"/>
            <a:ext cx="7848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B679371C-3C48-444A-9941-57EA03F1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6476" y="1178047"/>
            <a:ext cx="770792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0F98953-0258-4230-8B80-65789540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A45B3075-DB64-44C4-B133-1859E0624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152709A8-59EC-4925-B399-9DDED21BE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5EAF4CD6-3F0F-4647-AF55-29FF2BEB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latin typeface="Times New Roman" pitchFamily="18" charset="0"/>
            </a:endParaRPr>
          </a:p>
        </p:txBody>
      </p:sp>
      <p:sp>
        <p:nvSpPr>
          <p:cNvPr id="132105" name="Text Box 9">
            <a:extLst>
              <a:ext uri="{FF2B5EF4-FFF2-40B4-BE49-F238E27FC236}">
                <a16:creationId xmlns:a16="http://schemas.microsoft.com/office/drawing/2014/main" xmlns="" id="{1CCE5384-E769-4660-BBFA-B411E6C3B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13.</a:t>
            </a:r>
            <a:fld id="{91D2707A-55F1-49EC-982A-F2380BEADACC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32106" name="Text Box 10">
            <a:extLst>
              <a:ext uri="{FF2B5EF4-FFF2-40B4-BE49-F238E27FC236}">
                <a16:creationId xmlns:a16="http://schemas.microsoft.com/office/drawing/2014/main" xmlns="" id="{B365BA2C-FA86-461B-BD8F-6EAD459FD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32107" name="Text Box 11">
            <a:extLst>
              <a:ext uri="{FF2B5EF4-FFF2-40B4-BE49-F238E27FC236}">
                <a16:creationId xmlns:a16="http://schemas.microsoft.com/office/drawing/2014/main" xmlns="" id="{5A99A60A-E2EA-41BE-BA53-227EF9F3A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-8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E3098340-F3D5-4D7C-8D74-B849DDC49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BE30A934-7B5E-4C49-8AA9-85E72C0A93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File-System Interface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7BFEF62F-36CA-480D-96CA-04164C066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234" y="182598"/>
            <a:ext cx="78184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Types – Name, Extension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xmlns="" id="{A90912BD-4CE8-4822-BF75-08C317874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498725" y="1209675"/>
            <a:ext cx="4337050" cy="463232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B9962686-EB10-476C-A6AC-E3D304176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339" y="154782"/>
            <a:ext cx="77771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Structure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99E21934-9FD8-4F70-8E28-C941EF28E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74999"/>
            <a:ext cx="6774497" cy="4319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None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Relocatable load file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simulate last two with first method by inserting appropriate control characters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Who decides: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Access Methods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Sequential Access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</a:rPr>
              <a:t>Direct Access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5840" y="155576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Sequential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211263"/>
            <a:ext cx="7848599" cy="4529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/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no read after last write  (rewrite)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3203575" algn="l"/>
                <a:tab pos="4056063" algn="l"/>
              </a:tabLst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Figure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18FD60E2-26B2-468E-9ADA-D8D4695E2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080" y="3390789"/>
            <a:ext cx="4311015" cy="137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9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68D8E146-01B9-415C-A11A-1C26DC61C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520" y="128345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Access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1397E407-429D-4692-9976-AF8F08D3D9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365" y="1096963"/>
            <a:ext cx="5595585" cy="451516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file is fixed length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records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Operations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to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next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 next </a:t>
            </a:r>
          </a:p>
          <a:p>
            <a:pPr lvl="2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rewrite </a:t>
            </a:r>
            <a:r>
              <a:rPr lang="en-US" alt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dirty="0"/>
              <a:t>	     </a:t>
            </a:r>
            <a:r>
              <a:rPr lang="en-US" altLang="en-US" i="1" dirty="0"/>
              <a:t>n</a:t>
            </a:r>
            <a:r>
              <a:rPr lang="en-US" altLang="en-US" dirty="0"/>
              <a:t> =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relative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0033CC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800" dirty="0">
                <a:solidFill>
                  <a:srgbClr val="0033CC"/>
                </a:solidFill>
              </a:rPr>
              <a:t> </a:t>
            </a:r>
            <a:endParaRPr lang="en-US" altLang="en-US" sz="800" dirty="0"/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/>
              <a:t>Relative block numbers allow OS to decide where file should be placed</a:t>
            </a:r>
          </a:p>
        </p:txBody>
      </p:sp>
    </p:spTree>
    <p:extLst>
      <p:ext uri="{BB962C8B-B14F-4D97-AF65-F5344CB8AC3E}">
        <p14:creationId xmlns:p14="http://schemas.microsoft.com/office/powerpoint/2010/main" val="223155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52463F32-CDB2-434F-B9CC-6B383438A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4668" y="209917"/>
            <a:ext cx="8301038" cy="43815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Simulation of Sequential Access on Direct-access File</a:t>
            </a:r>
          </a:p>
        </p:txBody>
      </p:sp>
      <p:pic>
        <p:nvPicPr>
          <p:cNvPr id="18435" name="Picture 6">
            <a:extLst>
              <a:ext uri="{FF2B5EF4-FFF2-40B4-BE49-F238E27FC236}">
                <a16:creationId xmlns:a16="http://schemas.microsoft.com/office/drawing/2014/main" xmlns="" id="{C4D66CB0-A45C-4791-8BFA-DE87616E2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20" y="1289050"/>
            <a:ext cx="6129338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3700664A-68A2-4820-AA5D-34D6B0576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3324" y="124864"/>
            <a:ext cx="7903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Other Access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6C0EAA8-FD35-4A48-B21B-F54F29B77C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96975"/>
            <a:ext cx="6323648" cy="416369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Can be built on top of base methods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General involve creation of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dirty="0">
                <a:solidFill>
                  <a:srgbClr val="000000"/>
                </a:solidFill>
              </a:rPr>
              <a:t> for the file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Keep index in memory for fast determination of location of data to be operated on (consider Universal Produce Code (UPC code) plus record of data about that item)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If too large, index (in memory) of the index (on disk)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IBM indexed sequential-access method (ISAM)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Small master index, points to disk blocks of secondary index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File kept sorted on a defined key</a:t>
            </a:r>
          </a:p>
          <a:p>
            <a:pPr lvl="1"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All done by the OS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dirty="0">
                <a:solidFill>
                  <a:srgbClr val="000000"/>
                </a:solidFill>
              </a:rPr>
              <a:t>VMS operating system provides index and relative files as another example (see next slide)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2A42A939-E00C-46BC-837A-EEE742FD0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8514" y="18907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 and Relative Files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xmlns="" id="{7D43C653-7851-47FA-A2BF-AAF5D7D3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>
            <a:extLst>
              <a:ext uri="{FF2B5EF4-FFF2-40B4-BE49-F238E27FC236}">
                <a16:creationId xmlns:a16="http://schemas.microsoft.com/office/drawing/2014/main" xmlns="" id="{25BE7AEC-07DA-4065-A39B-D62187306F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4562" y="18755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Disk Structure</a:t>
            </a:r>
          </a:p>
        </p:txBody>
      </p:sp>
      <p:sp>
        <p:nvSpPr>
          <p:cNvPr id="22531" name="Content Placeholder 3">
            <a:extLst>
              <a:ext uri="{FF2B5EF4-FFF2-40B4-BE49-F238E27FC236}">
                <a16:creationId xmlns:a16="http://schemas.microsoft.com/office/drawing/2014/main" xmlns="" id="{DD9C32BF-30B5-4B23-8669-58D6AE49D8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67747" y="1173324"/>
            <a:ext cx="7121823" cy="4358796"/>
          </a:xfrm>
        </p:spPr>
        <p:txBody>
          <a:bodyPr/>
          <a:lstStyle/>
          <a:p>
            <a:r>
              <a:rPr lang="en-US" altLang="en-US" dirty="0"/>
              <a:t>Disk can be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</a:p>
          <a:p>
            <a:r>
              <a:rPr lang="en-US" altLang="en-US" dirty="0"/>
              <a:t>Disks or partitions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RAID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protected against failure</a:t>
            </a:r>
          </a:p>
          <a:p>
            <a:r>
              <a:rPr lang="en-US" altLang="en-US" dirty="0"/>
              <a:t>Disk or partition can be used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without a file system,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formatted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with a file system</a:t>
            </a:r>
          </a:p>
          <a:p>
            <a:r>
              <a:rPr lang="en-US" altLang="en-US" dirty="0"/>
              <a:t>Partitions also known as minidisks, slices</a:t>
            </a:r>
          </a:p>
          <a:p>
            <a:r>
              <a:rPr lang="en-US" altLang="en-US" dirty="0"/>
              <a:t>Entity containing file system is known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</a:p>
          <a:p>
            <a:r>
              <a:rPr lang="en-US" altLang="en-US" dirty="0"/>
              <a:t>Each volume containing a file system also tracks that file system’</a:t>
            </a:r>
            <a:r>
              <a:rPr lang="en-US" altLang="ja-JP" dirty="0"/>
              <a:t>s info in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ja-JP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of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contents</a:t>
            </a:r>
          </a:p>
          <a:p>
            <a:r>
              <a:rPr lang="en-US" altLang="en-US" dirty="0"/>
              <a:t>In addition 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general-purpose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there are many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special-purpose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dirty="0"/>
              <a:t>, frequently all within the same operating system or computer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3A0EE9D2-5A50-485B-995D-057614792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810" y="1553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Typical File-system Organization</a:t>
            </a:r>
          </a:p>
        </p:txBody>
      </p:sp>
      <p:pic>
        <p:nvPicPr>
          <p:cNvPr id="23555" name="Picture 6" descr="10">
            <a:extLst>
              <a:ext uri="{FF2B5EF4-FFF2-40B4-BE49-F238E27FC236}">
                <a16:creationId xmlns:a16="http://schemas.microsoft.com/office/drawing/2014/main" xmlns="" id="{11F23387-FC88-4FE8-879E-C7AACF679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D23F8973-D50F-4DF1-AD92-3DC692F2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061" y="240330"/>
            <a:ext cx="79295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8AC2A110-A4D8-43F4-9C09-95BEEA7D7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060" y="1233488"/>
            <a:ext cx="7718425" cy="3494087"/>
          </a:xfrm>
        </p:spPr>
        <p:txBody>
          <a:bodyPr/>
          <a:lstStyle/>
          <a:p>
            <a:r>
              <a:rPr lang="en-US" altLang="en-US" dirty="0"/>
              <a:t>File Concept</a:t>
            </a:r>
          </a:p>
          <a:p>
            <a:r>
              <a:rPr lang="en-US" altLang="en-US" dirty="0"/>
              <a:t>Access Methods</a:t>
            </a:r>
          </a:p>
          <a:p>
            <a:r>
              <a:rPr lang="en-US" altLang="en-US" dirty="0"/>
              <a:t>Disk and Directory Structure</a:t>
            </a:r>
          </a:p>
          <a:p>
            <a:r>
              <a:rPr lang="en-US" altLang="en-US" dirty="0"/>
              <a:t>File-System Mounting</a:t>
            </a:r>
          </a:p>
          <a:p>
            <a:r>
              <a:rPr lang="en-US" altLang="en-US" dirty="0"/>
              <a:t>File Sharing</a:t>
            </a:r>
          </a:p>
          <a:p>
            <a:r>
              <a:rPr lang="en-US" alt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2">
            <a:extLst>
              <a:ext uri="{FF2B5EF4-FFF2-40B4-BE49-F238E27FC236}">
                <a16:creationId xmlns:a16="http://schemas.microsoft.com/office/drawing/2014/main" xmlns="" id="{C8058584-11C1-41DB-99D5-09F204749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68580"/>
            <a:ext cx="8229600" cy="663046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File Systems</a:t>
            </a:r>
          </a:p>
        </p:txBody>
      </p:sp>
      <p:sp>
        <p:nvSpPr>
          <p:cNvPr id="24579" name="Content Placeholder 3">
            <a:extLst>
              <a:ext uri="{FF2B5EF4-FFF2-40B4-BE49-F238E27FC236}">
                <a16:creationId xmlns:a16="http://schemas.microsoft.com/office/drawing/2014/main" xmlns="" id="{AD147D40-244B-495A-95A4-1E30381E816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6410" y="1135763"/>
            <a:ext cx="7688423" cy="4530725"/>
          </a:xfrm>
        </p:spPr>
        <p:txBody>
          <a:bodyPr/>
          <a:lstStyle/>
          <a:p>
            <a:r>
              <a:rPr lang="en-US" altLang="en-US" dirty="0"/>
              <a:t>We mostly talk of general-purpose file systems</a:t>
            </a:r>
          </a:p>
          <a:p>
            <a:r>
              <a:rPr lang="en-US" altLang="en-US" dirty="0"/>
              <a:t>But systems frequently have may file systems, some general- and some special- purpose</a:t>
            </a:r>
          </a:p>
          <a:p>
            <a:r>
              <a:rPr lang="en-US" altLang="en-US" dirty="0"/>
              <a:t>Consider Solaris has</a:t>
            </a:r>
          </a:p>
          <a:p>
            <a:pPr lvl="1"/>
            <a:r>
              <a:rPr lang="en-US" altLang="en-US" dirty="0" err="1"/>
              <a:t>tmpfs</a:t>
            </a:r>
            <a:r>
              <a:rPr lang="en-US" altLang="en-US" dirty="0"/>
              <a:t> – memory-based volatile FS for fast, temporary I/O</a:t>
            </a:r>
          </a:p>
          <a:p>
            <a:pPr lvl="1"/>
            <a:r>
              <a:rPr lang="en-US" altLang="en-US" dirty="0" err="1"/>
              <a:t>objfs</a:t>
            </a:r>
            <a:r>
              <a:rPr lang="en-US" altLang="en-US" dirty="0"/>
              <a:t> – interface into kernel memory to get kernel symbols for debugging</a:t>
            </a:r>
          </a:p>
          <a:p>
            <a:pPr lvl="1"/>
            <a:r>
              <a:rPr lang="en-US" altLang="en-US" dirty="0" err="1"/>
              <a:t>ctfs</a:t>
            </a:r>
            <a:r>
              <a:rPr lang="en-US" altLang="en-US" dirty="0"/>
              <a:t> – contract file system for managing daemons </a:t>
            </a:r>
          </a:p>
          <a:p>
            <a:pPr lvl="1"/>
            <a:r>
              <a:rPr lang="en-US" altLang="en-US" dirty="0" err="1"/>
              <a:t>lofs</a:t>
            </a:r>
            <a:r>
              <a:rPr lang="en-US" altLang="en-US" dirty="0"/>
              <a:t> – loopback file system allows one FS to be accessed in place of another</a:t>
            </a:r>
          </a:p>
          <a:p>
            <a:pPr lvl="1"/>
            <a:r>
              <a:rPr lang="en-US" altLang="en-US" dirty="0" err="1"/>
              <a:t>procfs</a:t>
            </a:r>
            <a:r>
              <a:rPr lang="en-US" altLang="en-US" dirty="0"/>
              <a:t> – kernel interface to process structures</a:t>
            </a:r>
          </a:p>
          <a:p>
            <a:pPr lvl="1"/>
            <a:r>
              <a:rPr lang="en-US" altLang="en-US" dirty="0" err="1"/>
              <a:t>ufs</a:t>
            </a:r>
            <a:r>
              <a:rPr lang="en-US" altLang="en-US" dirty="0"/>
              <a:t>, </a:t>
            </a:r>
            <a:r>
              <a:rPr lang="en-US" altLang="en-US" dirty="0" err="1"/>
              <a:t>zfs</a:t>
            </a:r>
            <a:r>
              <a:rPr lang="en-US" altLang="en-US" dirty="0"/>
              <a:t> – general purpose file systems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403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123315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EFA0E160-EA21-4EED-AEA0-5382DEE31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700" y="1706880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xmlns="" id="{EFA0E160-EA21-4EED-AEA0-5382DEE31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706880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97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0ACF19F4-426B-4C1D-B08A-FA62E4E6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9613" y="12982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Operations Performed on Directory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DB69FBC2-80F7-43A8-A6AB-561417C6C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03" y="1278809"/>
            <a:ext cx="7678899" cy="4530725"/>
          </a:xfrm>
        </p:spPr>
        <p:txBody>
          <a:bodyPr/>
          <a:lstStyle/>
          <a:p>
            <a:r>
              <a:rPr lang="en-US" altLang="en-US" dirty="0"/>
              <a:t>Search for a file</a:t>
            </a:r>
          </a:p>
          <a:p>
            <a:endParaRPr lang="en-US" altLang="en-US" sz="800" dirty="0"/>
          </a:p>
          <a:p>
            <a:r>
              <a:rPr lang="en-US" altLang="en-US" dirty="0"/>
              <a:t>Create a file</a:t>
            </a:r>
          </a:p>
          <a:p>
            <a:endParaRPr lang="en-US" altLang="en-US" sz="800" dirty="0"/>
          </a:p>
          <a:p>
            <a:r>
              <a:rPr lang="en-US" altLang="en-US" dirty="0"/>
              <a:t>Delete a file</a:t>
            </a:r>
          </a:p>
          <a:p>
            <a:endParaRPr lang="en-US" altLang="en-US" sz="800" dirty="0"/>
          </a:p>
          <a:p>
            <a:r>
              <a:rPr lang="en-US" altLang="en-US" dirty="0"/>
              <a:t>List a directory</a:t>
            </a:r>
          </a:p>
          <a:p>
            <a:endParaRPr lang="en-US" altLang="en-US" sz="800" dirty="0"/>
          </a:p>
          <a:p>
            <a:r>
              <a:rPr lang="en-US" altLang="en-US" dirty="0"/>
              <a:t>Rename a file</a:t>
            </a:r>
          </a:p>
          <a:p>
            <a:endParaRPr lang="en-US" altLang="en-US" sz="800" dirty="0"/>
          </a:p>
          <a:p>
            <a:r>
              <a:rPr lang="en-US" altLang="en-US" dirty="0"/>
              <a:t>Traverse the file system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47414293-0AF3-4A9F-BE3B-DCA02E9A7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8295" y="252500"/>
            <a:ext cx="7743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Organization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F79B2879-15AF-4085-9167-1D59489A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0149" y="1554480"/>
            <a:ext cx="6617971" cy="4527987"/>
          </a:xfrm>
        </p:spPr>
        <p:txBody>
          <a:bodyPr/>
          <a:lstStyle/>
          <a:p>
            <a:r>
              <a:rPr lang="en-US" altLang="en-US" dirty="0"/>
              <a:t>Efficiency – locating a file quickly</a:t>
            </a:r>
          </a:p>
          <a:p>
            <a:r>
              <a:rPr lang="en-US" altLang="en-US" dirty="0"/>
              <a:t>Naming – convenient to users</a:t>
            </a:r>
          </a:p>
          <a:p>
            <a:pPr lvl="1"/>
            <a:r>
              <a:rPr lang="en-US" altLang="en-US" dirty="0"/>
              <a:t>Two users can have same name for different files</a:t>
            </a:r>
          </a:p>
          <a:p>
            <a:pPr lvl="1"/>
            <a:r>
              <a:rPr lang="en-US" altLang="en-US" dirty="0"/>
              <a:t>The same file can have several different names</a:t>
            </a:r>
          </a:p>
          <a:p>
            <a:r>
              <a:rPr lang="en-US" altLang="en-US" dirty="0"/>
              <a:t>Grouping – logical grouping of files by properties, (e.g., all Java programs, all games, …)</a:t>
            </a: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9B43EDD4-1D08-4BC5-8A60-7A07B4E8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073904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anose="020B0604020202020204" pitchFamily="34" charset="0"/>
              </a:rPr>
              <a:t>The directory is organized logically to obtain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65A99D68-2D0E-4041-A56C-2E8506F0E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Single-Level Directory</a:t>
            </a:r>
            <a:endParaRPr lang="en-US" altLang="en-US" sz="2400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A6992309-99B3-429C-97D5-9162A2154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42527"/>
            <a:ext cx="7275512" cy="4130675"/>
          </a:xfrm>
        </p:spPr>
        <p:txBody>
          <a:bodyPr/>
          <a:lstStyle/>
          <a:p>
            <a:r>
              <a:rPr lang="en-US" altLang="en-US" dirty="0"/>
              <a:t>A single directory for all users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Naming problem</a:t>
            </a:r>
          </a:p>
          <a:p>
            <a:r>
              <a:rPr lang="en-US" altLang="en-US" dirty="0"/>
              <a:t>Grouping problem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xmlns="" id="{A485EA9C-1F05-4BCE-9C7C-9A04E7B2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>
              <a:latin typeface="Helvetica" panose="020B0604020202020204" pitchFamily="34" charset="0"/>
            </a:endParaRPr>
          </a:p>
        </p:txBody>
      </p:sp>
      <p:pic>
        <p:nvPicPr>
          <p:cNvPr id="27653" name="Picture 7">
            <a:extLst>
              <a:ext uri="{FF2B5EF4-FFF2-40B4-BE49-F238E27FC236}">
                <a16:creationId xmlns:a16="http://schemas.microsoft.com/office/drawing/2014/main" xmlns="" id="{76218F22-7939-4544-9D7D-2F1E4045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829902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BB8D356E-9517-4510-B89B-830CEC942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207" y="2447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Two-Level Directory</a:t>
            </a:r>
            <a:endParaRPr lang="en-US" altLang="en-US" sz="2400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ECB33359-9268-4EDE-93A3-90B81EE48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/>
          <a:lstStyle/>
          <a:p>
            <a:r>
              <a:rPr lang="en-US" altLang="en-US" dirty="0"/>
              <a:t>Separate directory for each user</a:t>
            </a: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xmlns="" id="{E1D5DF09-0166-4795-A39B-12D29BA64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Path name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Can have the same file name for different user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Efficient searching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grouping capability</a:t>
            </a:r>
          </a:p>
        </p:txBody>
      </p:sp>
      <p:pic>
        <p:nvPicPr>
          <p:cNvPr id="28677" name="Picture 8">
            <a:extLst>
              <a:ext uri="{FF2B5EF4-FFF2-40B4-BE49-F238E27FC236}">
                <a16:creationId xmlns:a16="http://schemas.microsoft.com/office/drawing/2014/main" xmlns="" id="{67867623-FB52-4C18-9523-A6343747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08349A3E-B928-493E-B782-F5B3F0006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193" y="2447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Tree-Structured Directories</a:t>
            </a:r>
          </a:p>
        </p:txBody>
      </p:sp>
      <p:pic>
        <p:nvPicPr>
          <p:cNvPr id="29699" name="Picture 6">
            <a:extLst>
              <a:ext uri="{FF2B5EF4-FFF2-40B4-BE49-F238E27FC236}">
                <a16:creationId xmlns:a16="http://schemas.microsoft.com/office/drawing/2014/main" xmlns="" id="{B50CD35F-5849-418A-BDA3-1E2065B42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239838"/>
            <a:ext cx="691515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066805D3-99ED-4624-97B7-43C1CC895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284" y="135361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4F7E9DC7-71FD-479D-8624-1A9927453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3" y="1131570"/>
            <a:ext cx="7613781" cy="4577793"/>
          </a:xfrm>
        </p:spPr>
        <p:txBody>
          <a:bodyPr/>
          <a:lstStyle/>
          <a:p>
            <a:r>
              <a:rPr lang="en-US" altLang="en-US" dirty="0"/>
              <a:t>Current directory (working directory)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/spell/mail/prog</a:t>
            </a:r>
          </a:p>
          <a:p>
            <a:pPr lvl="1"/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27BDE1F1-2505-4238-9EC4-F1264D6FD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877" y="1641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Current Directory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B4225E8E-BF7D-4B18-8AFA-C46913204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737" y="1175703"/>
            <a:ext cx="7560310" cy="4978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Creating and deleting a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Example of creating a new file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If in current directory  is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/mail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The command </a:t>
            </a:r>
          </a:p>
          <a:p>
            <a:pPr marL="0" indent="0">
              <a:lnSpc>
                <a:spcPct val="90000"/>
              </a:lnSpc>
              <a:buNone/>
              <a:tabLst>
                <a:tab pos="2857500" algn="ctr"/>
              </a:tabLst>
            </a:pPr>
            <a:r>
              <a:rPr lang="en-US" altLang="en-US" dirty="0"/>
              <a:t>                  </a:t>
            </a:r>
            <a:r>
              <a:rPr lang="en-US" altLang="en-US" b="1" dirty="0" err="1"/>
              <a:t>mkdir</a:t>
            </a:r>
            <a:r>
              <a:rPr lang="en-US" altLang="en-US" b="1" dirty="0"/>
              <a:t> &lt;</a:t>
            </a:r>
            <a:r>
              <a:rPr lang="en-US" altLang="en-US" b="1" dirty="0" err="1"/>
              <a:t>dir</a:t>
            </a:r>
            <a:r>
              <a:rPr lang="en-US" altLang="en-US" b="1" dirty="0"/>
              <a:t>-name&gt;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/>
              <a:t>Results in:</a:t>
            </a:r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dirty="0">
                <a:latin typeface="Helvetica" panose="020B0604020202020204" pitchFamily="34" charset="0"/>
              </a:rPr>
              <a:t>Deleting </a:t>
            </a:r>
            <a:r>
              <a:rPr lang="ja-JP" altLang="en-US" dirty="0">
                <a:latin typeface="Helvetica" panose="020B0604020202020204" pitchFamily="34" charset="0"/>
              </a:rPr>
              <a:t>“</a:t>
            </a:r>
            <a:r>
              <a:rPr lang="en-US" altLang="ja-JP" dirty="0">
                <a:latin typeface="Helvetica" panose="020B0604020202020204" pitchFamily="34" charset="0"/>
              </a:rPr>
              <a:t>mail</a:t>
            </a:r>
            <a:r>
              <a:rPr lang="ja-JP" altLang="en-US" dirty="0">
                <a:latin typeface="Helvetica" panose="020B0604020202020204" pitchFamily="34" charset="0"/>
              </a:rPr>
              <a:t>”</a:t>
            </a:r>
            <a:r>
              <a:rPr lang="en-US" altLang="ja-JP" dirty="0">
                <a:latin typeface="Helvetica" panose="020B0604020202020204" pitchFamily="34" charset="0"/>
              </a:rPr>
              <a:t> 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 deleting the entire subtree rooted by 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“</a:t>
            </a:r>
            <a:r>
              <a:rPr lang="en-US" altLang="ja-JP" dirty="0">
                <a:latin typeface="Helvetica" panose="020B0604020202020204" pitchFamily="34" charset="0"/>
                <a:sym typeface="Symbol" panose="05050102010706020507" pitchFamily="18" charset="2"/>
              </a:rPr>
              <a:t>mail</a:t>
            </a:r>
            <a:r>
              <a:rPr lang="ja-JP" altLang="en-US" dirty="0">
                <a:latin typeface="Helvetica" panose="020B0604020202020204" pitchFamily="34" charset="0"/>
                <a:sym typeface="Symbol" panose="05050102010706020507" pitchFamily="18" charset="2"/>
              </a:rPr>
              <a:t>”</a:t>
            </a:r>
            <a:endParaRPr lang="en-US" altLang="en-US" dirty="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endParaRPr lang="en-US" altLang="en-US" dirty="0"/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31748" name="Rectangle 11">
            <a:extLst>
              <a:ext uri="{FF2B5EF4-FFF2-40B4-BE49-F238E27FC236}">
                <a16:creationId xmlns:a16="http://schemas.microsoft.com/office/drawing/2014/main" xmlns="" id="{C4796BEF-77B3-4BDD-A44D-A76EC074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5109210"/>
            <a:ext cx="7423150" cy="786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ctr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2000" dirty="0">
              <a:latin typeface="Helvetica" panose="020B0604020202020204" pitchFamily="34" charset="0"/>
            </a:endParaRP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xmlns="" id="{FC81682E-CF05-4DC4-841B-08EC50EA1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8" y="3303270"/>
            <a:ext cx="2779772" cy="991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60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CE8C4438-D35F-4569-A192-4F79B30714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3186" y="14125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</a:t>
            </a:r>
            <a:endParaRPr lang="en-US" altLang="en-US" sz="2400" dirty="0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7F1500EF-5192-4078-8D70-C47011CA42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867" y="1093788"/>
            <a:ext cx="7029450" cy="522287"/>
          </a:xfrm>
        </p:spPr>
        <p:txBody>
          <a:bodyPr/>
          <a:lstStyle/>
          <a:p>
            <a:r>
              <a:rPr lang="en-US" altLang="en-US" dirty="0"/>
              <a:t>Have shared subdirectories and files</a:t>
            </a:r>
          </a:p>
        </p:txBody>
      </p:sp>
      <p:pic>
        <p:nvPicPr>
          <p:cNvPr id="32772" name="Picture 7" descr="10">
            <a:extLst>
              <a:ext uri="{FF2B5EF4-FFF2-40B4-BE49-F238E27FC236}">
                <a16:creationId xmlns:a16="http://schemas.microsoft.com/office/drawing/2014/main" xmlns="" id="{19C737FE-E339-4EEE-A6C3-70AEB5A3B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1760545"/>
            <a:ext cx="4420235" cy="35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A87311EE-EAAE-42C5-87B1-E2BA40562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559" y="24033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37B7C5E7-8176-4731-B84D-C09548172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591" y="1242072"/>
            <a:ext cx="7648575" cy="4530725"/>
          </a:xfrm>
        </p:spPr>
        <p:txBody>
          <a:bodyPr/>
          <a:lstStyle/>
          <a:p>
            <a:r>
              <a:rPr lang="en-US" altLang="en-US" dirty="0"/>
              <a:t>Contiguous logical address space</a:t>
            </a:r>
          </a:p>
          <a:p>
            <a:r>
              <a:rPr lang="en-US" altLang="en-US" dirty="0"/>
              <a:t>Types: </a:t>
            </a:r>
          </a:p>
          <a:p>
            <a:pPr lvl="1"/>
            <a:r>
              <a:rPr lang="en-US" altLang="en-US" dirty="0"/>
              <a:t>Data</a:t>
            </a:r>
          </a:p>
          <a:p>
            <a:pPr lvl="2"/>
            <a:r>
              <a:rPr lang="en-US" altLang="en-US" dirty="0"/>
              <a:t>Numeric</a:t>
            </a:r>
          </a:p>
          <a:p>
            <a:pPr lvl="2"/>
            <a:r>
              <a:rPr lang="en-US" altLang="en-US" dirty="0"/>
              <a:t>Character</a:t>
            </a:r>
          </a:p>
          <a:p>
            <a:pPr lvl="2"/>
            <a:r>
              <a:rPr lang="en-US" altLang="en-US" dirty="0"/>
              <a:t>Binary</a:t>
            </a:r>
          </a:p>
          <a:p>
            <a:pPr lvl="1"/>
            <a:r>
              <a:rPr lang="en-US" altLang="en-US" dirty="0"/>
              <a:t>Program</a:t>
            </a:r>
          </a:p>
          <a:p>
            <a:r>
              <a:rPr lang="en-US" altLang="en-US" dirty="0"/>
              <a:t>Contents defined by file’s creator</a:t>
            </a:r>
          </a:p>
          <a:p>
            <a:pPr lvl="1"/>
            <a:r>
              <a:rPr lang="en-US" altLang="en-US" dirty="0"/>
              <a:t>Many types</a:t>
            </a:r>
          </a:p>
          <a:p>
            <a:pPr lvl="2"/>
            <a:r>
              <a:rPr lang="en-US" altLang="en-US" dirty="0"/>
              <a:t>Consider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source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116B4625-FB4C-47D0-8A30-A6CC09CC3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1238" y="189247"/>
            <a:ext cx="7718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Acyclic-Graph Directories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5CBDBADA-C34E-4024-A3E9-3C106235E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264" y="1120775"/>
            <a:ext cx="7564437" cy="4530725"/>
          </a:xfrm>
        </p:spPr>
        <p:txBody>
          <a:bodyPr/>
          <a:lstStyle/>
          <a:p>
            <a:r>
              <a:rPr lang="en-US" altLang="en-US" dirty="0"/>
              <a:t>Two different names (aliasing)</a:t>
            </a:r>
          </a:p>
          <a:p>
            <a:r>
              <a:rPr lang="en-US" altLang="en-US" dirty="0"/>
              <a:t>If </a:t>
            </a:r>
            <a:r>
              <a:rPr lang="en-US" altLang="en-US" b="1" i="1" dirty="0" err="1"/>
              <a:t>dict</a:t>
            </a:r>
            <a:r>
              <a:rPr lang="en-US" altLang="en-US" dirty="0"/>
              <a:t> deletes </a:t>
            </a:r>
            <a:r>
              <a:rPr lang="en-US" altLang="en-US" b="1" dirty="0"/>
              <a:t>w</a:t>
            </a:r>
            <a:r>
              <a:rPr lang="en-US" altLang="en-US" dirty="0"/>
              <a:t>/</a:t>
            </a:r>
            <a:r>
              <a:rPr lang="en-US" altLang="en-US" b="1" i="1" dirty="0"/>
              <a:t>list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dangling pointer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Solutions: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, so we can delete all pointers.</a:t>
            </a:r>
          </a:p>
          <a:p>
            <a:pPr lvl="2"/>
            <a:r>
              <a:rPr lang="en-US" altLang="en-US" dirty="0"/>
              <a:t>Variable size records a problem</a:t>
            </a:r>
          </a:p>
          <a:p>
            <a:pPr lvl="1"/>
            <a:r>
              <a:rPr lang="en-US" altLang="en-US" dirty="0" err="1"/>
              <a:t>Backpointers</a:t>
            </a:r>
            <a:r>
              <a:rPr lang="en-US" altLang="en-US" dirty="0"/>
              <a:t> using a daisy chain organization</a:t>
            </a:r>
          </a:p>
          <a:p>
            <a:pPr lvl="1"/>
            <a:r>
              <a:rPr lang="en-US" altLang="en-US" dirty="0"/>
              <a:t>Entry-hold-count solution</a:t>
            </a:r>
          </a:p>
          <a:p>
            <a:r>
              <a:rPr lang="en-US" altLang="en-US" dirty="0"/>
              <a:t>New directory entry type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dirty="0"/>
              <a:t> – another name (pointer) to an existing file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Resolve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follow pointer to locate the file</a:t>
            </a: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B687856A-A35F-4694-BA79-E5E5FE171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302" y="244705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</a:t>
            </a:r>
            <a:endParaRPr lang="en-US" altLang="en-US" sz="2400" dirty="0"/>
          </a:p>
        </p:txBody>
      </p:sp>
      <p:pic>
        <p:nvPicPr>
          <p:cNvPr id="34819" name="Picture 6" descr="10">
            <a:extLst>
              <a:ext uri="{FF2B5EF4-FFF2-40B4-BE49-F238E27FC236}">
                <a16:creationId xmlns:a16="http://schemas.microsoft.com/office/drawing/2014/main" xmlns="" id="{76295A14-2EB3-45D4-833C-55974337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100" y="1331913"/>
            <a:ext cx="6616700" cy="391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03EA828D-CDA3-431E-9172-1C1FFB143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401" y="244705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General Graph Directory (Cont.)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4136FF0A-B503-40C8-B55A-E2550A346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0675" y="1191049"/>
            <a:ext cx="7707312" cy="4530725"/>
          </a:xfrm>
        </p:spPr>
        <p:txBody>
          <a:bodyPr/>
          <a:lstStyle/>
          <a:p>
            <a:r>
              <a:rPr lang="en-US" altLang="en-US" dirty="0"/>
              <a:t>How do we guarantee no cycles?</a:t>
            </a:r>
          </a:p>
          <a:p>
            <a:pPr lvl="1"/>
            <a:r>
              <a:rPr lang="en-US" altLang="en-US" dirty="0"/>
              <a:t>Allow only links to file not subdirectories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Garbage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collection</a:t>
            </a:r>
          </a:p>
          <a:p>
            <a:pPr lvl="1"/>
            <a:r>
              <a:rPr lang="en-US" altLang="en-US" dirty="0"/>
              <a:t>Every time a new link is added use a cycle detection algorithm to determine whether it is 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137160"/>
            <a:ext cx="7718425" cy="586829"/>
          </a:xfrm>
        </p:spPr>
        <p:txBody>
          <a:bodyPr/>
          <a:lstStyle/>
          <a:p>
            <a:pPr eaLnBrk="1" hangingPunct="1"/>
            <a:r>
              <a:rPr lang="en-US" altLang="en-US" dirty="0"/>
              <a:t>File System Mounting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28700"/>
            <a:ext cx="6491287" cy="2818130"/>
          </a:xfrm>
        </p:spPr>
        <p:txBody>
          <a:bodyPr/>
          <a:lstStyle/>
          <a:p>
            <a:r>
              <a:rPr lang="en-US" altLang="en-US" dirty="0"/>
              <a:t>A file system 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mounted</a:t>
            </a:r>
            <a:r>
              <a:rPr lang="en-US" altLang="en-US" dirty="0"/>
              <a:t> before it can be accessed</a:t>
            </a:r>
          </a:p>
          <a:p>
            <a:r>
              <a:rPr lang="en-US" altLang="en-US" dirty="0"/>
              <a:t>Fig  (a) is a mounted file system that can be accessed by users.</a:t>
            </a:r>
          </a:p>
          <a:p>
            <a:r>
              <a:rPr lang="en-US" altLang="en-US" dirty="0"/>
              <a:t>Fig. (b) is  an unmounted  files system that cannot be accessed by users 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xmlns="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2891789"/>
            <a:ext cx="4607560" cy="262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5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7FD060D-2C73-48CF-8942-3DBD292EF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8375" y="137160"/>
            <a:ext cx="7718425" cy="586829"/>
          </a:xfrm>
        </p:spPr>
        <p:txBody>
          <a:bodyPr/>
          <a:lstStyle/>
          <a:p>
            <a:pPr eaLnBrk="1" hangingPunct="1"/>
            <a:r>
              <a:rPr lang="en-US" altLang="en-US" dirty="0"/>
              <a:t>Mount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5D98F2EB-9860-4B19-BCC6-B743A43CE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028700"/>
            <a:ext cx="6491287" cy="2818130"/>
          </a:xfrm>
        </p:spPr>
        <p:txBody>
          <a:bodyPr/>
          <a:lstStyle/>
          <a:p>
            <a:r>
              <a:rPr lang="en-US" altLang="en-US" dirty="0"/>
              <a:t>Consider the file system of previous slide: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Mounting (b) over “users” results in </a:t>
            </a:r>
          </a:p>
        </p:txBody>
      </p:sp>
      <p:pic>
        <p:nvPicPr>
          <p:cNvPr id="36868" name="Picture 1" descr="11_14.pdf">
            <a:extLst>
              <a:ext uri="{FF2B5EF4-FFF2-40B4-BE49-F238E27FC236}">
                <a16:creationId xmlns:a16="http://schemas.microsoft.com/office/drawing/2014/main" xmlns="" id="{12833ED3-05B0-48A4-8BD9-7A1D4F02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77652"/>
            <a:ext cx="2743200" cy="159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7D6C7C2-F70F-401A-8307-CEEF88DF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803439"/>
            <a:ext cx="1958658" cy="2246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5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33981EA3-EBBE-4F74-A2A2-066B1C4C4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16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F4BD1919-9017-4557-8F58-2364EF506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2348" y="1013884"/>
            <a:ext cx="7646501" cy="4530725"/>
          </a:xfrm>
        </p:spPr>
        <p:txBody>
          <a:bodyPr/>
          <a:lstStyle/>
          <a:p>
            <a:r>
              <a:rPr lang="en-US" altLang="en-US" dirty="0"/>
              <a:t>Sharing of files on multi-user systems is desirable</a:t>
            </a:r>
          </a:p>
          <a:p>
            <a:r>
              <a:rPr lang="en-US" altLang="en-US" dirty="0"/>
              <a:t>Sharing may be done through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protection</a:t>
            </a:r>
            <a:r>
              <a:rPr lang="en-US" altLang="en-US" dirty="0"/>
              <a:t> scheme</a:t>
            </a:r>
          </a:p>
          <a:p>
            <a:r>
              <a:rPr lang="en-US" altLang="en-US" dirty="0"/>
              <a:t>On distributed systems, files may be shared across a network</a:t>
            </a:r>
          </a:p>
          <a:p>
            <a:r>
              <a:rPr lang="en-US" altLang="en-US" dirty="0"/>
              <a:t>Network File System (NFS) is a common distributed file-sharing method</a:t>
            </a:r>
          </a:p>
          <a:p>
            <a:r>
              <a:rPr lang="en-US" altLang="en-US" dirty="0"/>
              <a:t>If multi-user system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identify users, allowing permissions and protections to be per-user</a:t>
            </a:r>
            <a:br>
              <a:rPr lang="en-US" altLang="en-US" dirty="0"/>
            </a:b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Group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allow users to be in groups, permitting group access rights</a:t>
            </a:r>
          </a:p>
          <a:p>
            <a:pPr lvl="1"/>
            <a:r>
              <a:rPr lang="en-US" altLang="en-US" dirty="0"/>
              <a:t>Owner of a file / directory</a:t>
            </a:r>
          </a:p>
          <a:p>
            <a:pPr lvl="1"/>
            <a:r>
              <a:rPr lang="en-US" altLang="en-US" dirty="0"/>
              <a:t>Group of a file / directory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9F2C238A-497B-4E5A-9FD1-79E4B2026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2086" y="199567"/>
            <a:ext cx="710694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Remote File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DF0B30E2-5967-410F-A73B-3B2080B57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3" y="1095375"/>
            <a:ext cx="7725131" cy="5275263"/>
          </a:xfrm>
        </p:spPr>
        <p:txBody>
          <a:bodyPr/>
          <a:lstStyle/>
          <a:p>
            <a:r>
              <a:rPr lang="en-US" altLang="en-US" dirty="0"/>
              <a:t>Uses networking to allow file system access between systems</a:t>
            </a:r>
          </a:p>
          <a:p>
            <a:pPr lvl="1"/>
            <a:r>
              <a:rPr lang="en-US" altLang="en-US" dirty="0"/>
              <a:t>Manually via programs like FTP</a:t>
            </a:r>
          </a:p>
          <a:p>
            <a:pPr lvl="1"/>
            <a:r>
              <a:rPr lang="en-US" altLang="en-US" dirty="0"/>
              <a:t>Automatically, seamlessly using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systems</a:t>
            </a:r>
          </a:p>
          <a:p>
            <a:pPr lvl="1"/>
            <a:r>
              <a:rPr lang="en-US" altLang="en-US" dirty="0"/>
              <a:t>Semi automatically via 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Client-server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model allows clients to mount remote file systems from servers</a:t>
            </a:r>
          </a:p>
          <a:p>
            <a:pPr lvl="1"/>
            <a:r>
              <a:rPr lang="en-US" altLang="en-US" dirty="0"/>
              <a:t>Server can serve multiple clients</a:t>
            </a:r>
          </a:p>
          <a:p>
            <a:pPr lvl="1"/>
            <a:r>
              <a:rPr lang="en-US" altLang="en-US" dirty="0"/>
              <a:t>Client and user-on-client identification is insecure or complicated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NFS</a:t>
            </a:r>
            <a:r>
              <a:rPr lang="en-US" altLang="en-US" dirty="0"/>
              <a:t> is standard UNIX client-server file sharing protocol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dirty="0"/>
              <a:t> is standard Windows protocol</a:t>
            </a:r>
          </a:p>
          <a:p>
            <a:pPr lvl="1"/>
            <a:r>
              <a:rPr lang="en-US" altLang="en-US" dirty="0"/>
              <a:t>Standard operating system file calls are translated into remote calls</a:t>
            </a:r>
          </a:p>
          <a:p>
            <a:r>
              <a:rPr lang="en-US" altLang="en-US" dirty="0"/>
              <a:t>Distributed Information Systems </a:t>
            </a:r>
            <a:r>
              <a:rPr lang="en-US" altLang="en-US" b="1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b="1" dirty="0"/>
              <a:t>)</a:t>
            </a:r>
            <a:r>
              <a:rPr lang="en-US" altLang="en-US" dirty="0"/>
              <a:t> such as LDAP, DNS, NIS, Active Directory implement unified access to information needed for remote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9151201-6E2A-43FF-B406-78BBCE333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8428" y="113436"/>
            <a:ext cx="78882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Failure Modes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E6780D44-5EE4-4DD3-A642-398A5E3AD9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306" y="1120775"/>
            <a:ext cx="7688197" cy="4429125"/>
          </a:xfrm>
        </p:spPr>
        <p:txBody>
          <a:bodyPr/>
          <a:lstStyle/>
          <a:p>
            <a:r>
              <a:rPr lang="en-US" altLang="en-US" dirty="0"/>
              <a:t>All file systems have failure modes</a:t>
            </a:r>
          </a:p>
          <a:p>
            <a:pPr lvl="1"/>
            <a:r>
              <a:rPr lang="en-US" altLang="en-US" dirty="0"/>
              <a:t>For example corruption of directory structures or other non-user data,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metadata</a:t>
            </a:r>
          </a:p>
          <a:p>
            <a:r>
              <a:rPr lang="en-US" altLang="en-US" dirty="0"/>
              <a:t>Remote file systems add new failure modes, due to network failure, server failure</a:t>
            </a:r>
          </a:p>
          <a:p>
            <a:r>
              <a:rPr lang="en-US" altLang="en-US" dirty="0"/>
              <a:t>Recovery from failure can involve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about status of each remote request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Stateless</a:t>
            </a:r>
            <a:r>
              <a:rPr lang="en-US" altLang="en-US" dirty="0"/>
              <a:t> protocols such as NFS v3 include all information in each request, allowing easy recovery but less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F77A40FF-C3D7-4ADF-BFAF-1EB84F193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9390" y="197589"/>
            <a:ext cx="85010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Sharing – Consistency Semantics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E819AE64-1987-409C-A19E-39FD48077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637" y="1171715"/>
            <a:ext cx="7660204" cy="5003800"/>
          </a:xfrm>
        </p:spPr>
        <p:txBody>
          <a:bodyPr/>
          <a:lstStyle/>
          <a:p>
            <a:r>
              <a:rPr lang="en-US" altLang="en-US" dirty="0"/>
              <a:t>Specify how multiple users are to access a shared file simultaneously</a:t>
            </a:r>
          </a:p>
          <a:p>
            <a:pPr lvl="1"/>
            <a:r>
              <a:rPr lang="en-US" altLang="en-US" dirty="0"/>
              <a:t>Similar to Ch 5 process synchronization algorithms</a:t>
            </a:r>
          </a:p>
          <a:p>
            <a:pPr lvl="2"/>
            <a:r>
              <a:rPr lang="en-US" altLang="en-US" dirty="0"/>
              <a:t>Tend to be less complex due to disk I/O and network latency (for remote file systems</a:t>
            </a:r>
          </a:p>
          <a:p>
            <a:pPr lvl="1"/>
            <a:r>
              <a:rPr lang="en-US" altLang="en-US" dirty="0"/>
              <a:t>Andrew File System (AFS) implemented complex remote file sharing semantics</a:t>
            </a:r>
          </a:p>
          <a:p>
            <a:pPr lvl="1"/>
            <a:r>
              <a:rPr lang="en-US" altLang="en-US" dirty="0"/>
              <a:t>Unix file system (UFS) implements:</a:t>
            </a:r>
          </a:p>
          <a:p>
            <a:pPr lvl="2"/>
            <a:r>
              <a:rPr lang="en-US" altLang="en-US" dirty="0"/>
              <a:t>Writes to an open file visible immediately to other users of the same open file</a:t>
            </a:r>
          </a:p>
          <a:p>
            <a:pPr lvl="2"/>
            <a:r>
              <a:rPr lang="en-US" altLang="en-US" dirty="0"/>
              <a:t>Sharing file pointer to allow multiple users to read and write concurrently</a:t>
            </a:r>
          </a:p>
          <a:p>
            <a:pPr lvl="1"/>
            <a:r>
              <a:rPr lang="en-US" altLang="en-US" dirty="0"/>
              <a:t>AFS has session semantics</a:t>
            </a:r>
          </a:p>
          <a:p>
            <a:pPr lvl="2"/>
            <a:r>
              <a:rPr lang="en-US" altLang="en-US" dirty="0"/>
              <a:t>Writes only visible to sessions starting after the file is closed</a:t>
            </a:r>
          </a:p>
          <a:p>
            <a:pPr lvl="2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31061B50-56DF-4E7B-AC66-6978CD373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3221" y="1347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7007C22D-387E-4D4B-BBFE-5663BA7F2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451725" cy="4530725"/>
          </a:xfrm>
        </p:spPr>
        <p:txBody>
          <a:bodyPr/>
          <a:lstStyle/>
          <a:p>
            <a:r>
              <a:rPr lang="en-US" altLang="en-US" dirty="0"/>
              <a:t>File owner/creator should be able to control:</a:t>
            </a:r>
          </a:p>
          <a:p>
            <a:pPr lvl="1"/>
            <a:r>
              <a:rPr lang="en-US" altLang="en-US" dirty="0"/>
              <a:t>what can be done</a:t>
            </a:r>
          </a:p>
          <a:p>
            <a:pPr lvl="1"/>
            <a:r>
              <a:rPr lang="en-US" altLang="en-US" dirty="0"/>
              <a:t>by whom</a:t>
            </a:r>
          </a:p>
          <a:p>
            <a:r>
              <a:rPr lang="en-US" altLang="en-US" dirty="0"/>
              <a:t>Types of access</a:t>
            </a:r>
          </a:p>
          <a:p>
            <a:pPr lvl="1"/>
            <a:r>
              <a:rPr lang="en-US" altLang="en-US" b="1" dirty="0"/>
              <a:t>Read</a:t>
            </a:r>
          </a:p>
          <a:p>
            <a:pPr lvl="1"/>
            <a:r>
              <a:rPr lang="en-US" altLang="en-US" b="1" dirty="0"/>
              <a:t>Write</a:t>
            </a:r>
          </a:p>
          <a:p>
            <a:pPr lvl="1"/>
            <a:r>
              <a:rPr lang="en-US" altLang="en-US" b="1" dirty="0"/>
              <a:t>Execute</a:t>
            </a:r>
          </a:p>
          <a:p>
            <a:pPr lvl="1"/>
            <a:r>
              <a:rPr lang="en-US" altLang="en-US" b="1" dirty="0"/>
              <a:t>Append</a:t>
            </a:r>
          </a:p>
          <a:p>
            <a:pPr lvl="1"/>
            <a:r>
              <a:rPr lang="en-US" altLang="en-US" b="1" dirty="0"/>
              <a:t>Delete</a:t>
            </a:r>
          </a:p>
          <a:p>
            <a:pPr lvl="1"/>
            <a:r>
              <a:rPr lang="en-US" altLang="en-US" b="1" dirty="0"/>
              <a:t>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C822FA0E-4125-4F49-9BE5-C72BAB457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3" y="155946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Attributes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C780046D-9741-40EC-933F-FFEA08E52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5067" y="1071620"/>
            <a:ext cx="7493389" cy="4363292"/>
          </a:xfrm>
        </p:spPr>
        <p:txBody>
          <a:bodyPr/>
          <a:lstStyle/>
          <a:p>
            <a:r>
              <a:rPr lang="en-US" altLang="en-US" b="1" dirty="0"/>
              <a:t>Name</a:t>
            </a:r>
            <a:r>
              <a:rPr lang="en-US" altLang="en-US" dirty="0"/>
              <a:t> – only information kept in human-readable form</a:t>
            </a:r>
          </a:p>
          <a:p>
            <a:r>
              <a:rPr lang="en-US" altLang="en-US" b="1" dirty="0"/>
              <a:t>Identifier</a:t>
            </a:r>
            <a:r>
              <a:rPr lang="en-US" altLang="en-US" dirty="0"/>
              <a:t> – unique tag (number) identifies file within file system</a:t>
            </a:r>
          </a:p>
          <a:p>
            <a:r>
              <a:rPr lang="en-US" altLang="en-US" b="1" dirty="0"/>
              <a:t>Type</a:t>
            </a:r>
            <a:r>
              <a:rPr lang="en-US" altLang="en-US" dirty="0"/>
              <a:t> – needed for systems that support different types</a:t>
            </a:r>
          </a:p>
          <a:p>
            <a:r>
              <a:rPr lang="en-US" altLang="en-US" b="1" dirty="0"/>
              <a:t>Location</a:t>
            </a:r>
            <a:r>
              <a:rPr lang="en-US" altLang="en-US" dirty="0"/>
              <a:t> – pointer to file location on device</a:t>
            </a:r>
          </a:p>
          <a:p>
            <a:r>
              <a:rPr lang="en-US" altLang="en-US" b="1" dirty="0"/>
              <a:t>Size</a:t>
            </a:r>
            <a:r>
              <a:rPr lang="en-US" altLang="en-US" dirty="0"/>
              <a:t> – current file size</a:t>
            </a:r>
          </a:p>
          <a:p>
            <a:r>
              <a:rPr lang="en-US" altLang="en-US" b="1" dirty="0"/>
              <a:t>Protection</a:t>
            </a:r>
            <a:r>
              <a:rPr lang="en-US" altLang="en-US" dirty="0"/>
              <a:t> – controls who can do reading, writing, executing</a:t>
            </a:r>
          </a:p>
          <a:p>
            <a:r>
              <a:rPr lang="en-US" altLang="en-US" b="1" dirty="0"/>
              <a:t>Time, date, and user identification</a:t>
            </a:r>
            <a:r>
              <a:rPr lang="en-US" altLang="en-US" dirty="0"/>
              <a:t> – data for protection, security, and usage monitoring</a:t>
            </a:r>
          </a:p>
          <a:p>
            <a:r>
              <a:rPr lang="en-US" altLang="en-US" dirty="0"/>
              <a:t>Information about files are kept in the directory structure, which is maintained on the disk</a:t>
            </a:r>
          </a:p>
          <a:p>
            <a:r>
              <a:rPr lang="en-US" altLang="en-US" dirty="0"/>
              <a:t>Many variations, including extended file attributes such as file checksum</a:t>
            </a:r>
          </a:p>
          <a:p>
            <a:r>
              <a:rPr lang="en-US" altLang="en-US" dirty="0"/>
              <a:t>Information kept in the directory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5BF170C8-1BD2-476F-98D0-D50064B81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166968"/>
            <a:ext cx="7642549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Access Lists and Groups in Unix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277AB603-62F8-44D7-BFEE-9C6DE95A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6300" y="1092200"/>
            <a:ext cx="7342188" cy="357505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Mode of access:  read, write, execute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/>
              <a:t>Three classes of users on Unix / Linux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</a:t>
            </a:r>
            <a:r>
              <a:rPr lang="en-US" altLang="en-US" sz="800" dirty="0"/>
              <a:t>	</a:t>
            </a:r>
            <a:r>
              <a:rPr lang="en-US" altLang="en-US" sz="1600" dirty="0"/>
              <a:t>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/>
              <a:t>		a) </a:t>
            </a:r>
            <a:r>
              <a:rPr lang="en-US" altLang="en-US" sz="1600" b="1" dirty="0"/>
              <a:t>owner access</a:t>
            </a:r>
            <a:r>
              <a:rPr lang="en-US" altLang="en-US" sz="1600" dirty="0"/>
              <a:t> 	7	</a:t>
            </a:r>
            <a:r>
              <a:rPr lang="en-US" altLang="en-US" sz="1600" dirty="0">
                <a:sym typeface="Symbol" panose="05050102010706020507" pitchFamily="18" charset="2"/>
              </a:rPr>
              <a:t>	1 1 1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b) </a:t>
            </a:r>
            <a:r>
              <a:rPr lang="en-US" altLang="en-US" sz="1600" b="1" dirty="0">
                <a:sym typeface="Symbol" panose="05050102010706020507" pitchFamily="18" charset="2"/>
              </a:rPr>
              <a:t>group access</a:t>
            </a:r>
            <a:r>
              <a:rPr lang="en-US" altLang="en-US" sz="1600" dirty="0">
                <a:sym typeface="Symbol" panose="05050102010706020507" pitchFamily="18" charset="2"/>
              </a:rPr>
              <a:t> 	6	 	1 1 0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			RWX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		c) </a:t>
            </a:r>
            <a:r>
              <a:rPr lang="en-US" altLang="en-US" sz="1600" b="1" dirty="0">
                <a:sym typeface="Symbol" panose="05050102010706020507" pitchFamily="18" charset="2"/>
              </a:rPr>
              <a:t>public access</a:t>
            </a:r>
            <a:r>
              <a:rPr lang="en-US" altLang="en-US" sz="1600" dirty="0">
                <a:sym typeface="Symbol" panose="05050102010706020507" pitchFamily="18" charset="2"/>
              </a:rPr>
              <a:t>	1	 	0 0 1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Ask manager to create a group (unique name), say G, and add some users to the group.</a:t>
            </a:r>
          </a:p>
          <a:p>
            <a:pPr>
              <a:lnSpc>
                <a:spcPct val="90000"/>
              </a:lnSpc>
              <a:tabLst>
                <a:tab pos="1833563" algn="l"/>
                <a:tab pos="4459288" algn="l"/>
                <a:tab pos="5195888" algn="l"/>
                <a:tab pos="58880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For a file (say </a:t>
            </a:r>
            <a:r>
              <a:rPr lang="en-US" altLang="en-US" i="1" dirty="0">
                <a:sym typeface="Symbol" panose="05050102010706020507" pitchFamily="18" charset="2"/>
              </a:rPr>
              <a:t>game</a:t>
            </a:r>
            <a:r>
              <a:rPr lang="en-US" altLang="en-US" dirty="0">
                <a:sym typeface="Symbol" panose="05050102010706020507" pitchFamily="18" charset="2"/>
              </a:rPr>
              <a:t>) or subdirectory, define an appropriate access.</a:t>
            </a:r>
          </a:p>
        </p:txBody>
      </p:sp>
      <p:sp>
        <p:nvSpPr>
          <p:cNvPr id="44036" name="Rectangle 13">
            <a:extLst>
              <a:ext uri="{FF2B5EF4-FFF2-40B4-BE49-F238E27FC236}">
                <a16:creationId xmlns:a16="http://schemas.microsoft.com/office/drawing/2014/main" xmlns="" id="{A138F952-386A-4F11-9935-B6FA2511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713" y="5346383"/>
            <a:ext cx="70294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33563" algn="l"/>
                <a:tab pos="4459288" algn="l"/>
                <a:tab pos="5195888" algn="l"/>
                <a:tab pos="5888038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Font typeface="Monotype Sorts" pitchFamily="-84" charset="2"/>
              <a:buNone/>
            </a:pP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Attach a group to a file</a:t>
            </a:r>
            <a:b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kumimoji="1" lang="en-US" altLang="en-US" dirty="0">
                <a:latin typeface="Arial" panose="020B0604020202020204" pitchFamily="34" charset="0"/>
                <a:sym typeface="Symbol" panose="05050102010706020507" pitchFamily="18" charset="2"/>
              </a:rPr>
              <a:t>	         </a:t>
            </a:r>
            <a:r>
              <a:rPr kumimoji="1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chgrp</a:t>
            </a:r>
            <a:r>
              <a:rPr kumimoji="1" lang="en-US" altLang="en-US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G    game</a:t>
            </a:r>
          </a:p>
        </p:txBody>
      </p:sp>
      <p:pic>
        <p:nvPicPr>
          <p:cNvPr id="44037" name="Picture 1">
            <a:extLst>
              <a:ext uri="{FF2B5EF4-FFF2-40B4-BE49-F238E27FC236}">
                <a16:creationId xmlns:a16="http://schemas.microsoft.com/office/drawing/2014/main" xmlns="" id="{A6631249-4FFF-4880-A6E7-280DBA8C7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85" y="4306570"/>
            <a:ext cx="2513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4F28242E-4A04-4121-BF10-45AB39388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203" y="99588"/>
            <a:ext cx="7864475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Windows 7 Access-Control List Management</a:t>
            </a:r>
          </a:p>
        </p:txBody>
      </p:sp>
      <p:pic>
        <p:nvPicPr>
          <p:cNvPr id="45059" name="Picture 2" descr="11_16.pdf">
            <a:extLst>
              <a:ext uri="{FF2B5EF4-FFF2-40B4-BE49-F238E27FC236}">
                <a16:creationId xmlns:a16="http://schemas.microsoft.com/office/drawing/2014/main" xmlns="" id="{83B81BDC-7461-44F5-9BBC-1F8E59892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25" y="1120775"/>
            <a:ext cx="3533775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D4FA8E4E-DE74-48ED-A591-88BF26AA1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325" y="118391"/>
            <a:ext cx="77374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 Sample UNIX Directory Listing</a:t>
            </a:r>
          </a:p>
        </p:txBody>
      </p:sp>
      <p:pic>
        <p:nvPicPr>
          <p:cNvPr id="46083" name="Picture 4">
            <a:extLst>
              <a:ext uri="{FF2B5EF4-FFF2-40B4-BE49-F238E27FC236}">
                <a16:creationId xmlns:a16="http://schemas.microsoft.com/office/drawing/2014/main" xmlns="" id="{2742550A-BE1C-4724-A9AC-83F6503BD12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" t="27065" r="722" b="27065"/>
          <a:stretch>
            <a:fillRect/>
          </a:stretch>
        </p:blipFill>
        <p:spPr>
          <a:xfrm>
            <a:off x="1519238" y="1070928"/>
            <a:ext cx="6629400" cy="30305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3E7638FD-2A25-43CF-B34A-9C878CDE4D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/>
              <a:t>End of Chapter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B69DE311-EA1E-4C99-816C-B9B6C229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0507" y="14225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info Window on Mac OS X</a:t>
            </a:r>
          </a:p>
        </p:txBody>
      </p:sp>
      <p:pic>
        <p:nvPicPr>
          <p:cNvPr id="8195" name="Picture 4" descr="11_01.pdf">
            <a:extLst>
              <a:ext uri="{FF2B5EF4-FFF2-40B4-BE49-F238E27FC236}">
                <a16:creationId xmlns:a16="http://schemas.microsoft.com/office/drawing/2014/main" xmlns="" id="{97B5BCB4-024F-4BC3-9E3E-A2CA2D692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963" y="1041400"/>
            <a:ext cx="1920875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D38BD3AB-ADA2-41E1-B7F5-5355D0043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876" y="1403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Structure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FF944469-B704-4C95-B54F-B06D7A5DF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9" y="1123315"/>
            <a:ext cx="7862181" cy="514540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collection of nodes containing information about all files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latin typeface="Helvetica" panose="020B0604020202020204" pitchFamily="34" charset="0"/>
              </a:rPr>
              <a:t>Both the directory structure and the files reside on disk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EFA0E160-EA21-4EED-AEA0-5382DEE3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53308"/>
              </p:ext>
            </p:extLst>
          </p:nvPr>
        </p:nvGraphicFramePr>
        <p:xfrm>
          <a:off x="2566700" y="1706880"/>
          <a:ext cx="3309590" cy="286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crobat Document" r:id="rId4" imgW="2171594" imgH="1874473" progId="AcroExch.Document.DC">
                  <p:embed/>
                </p:oleObj>
              </mc:Choice>
              <mc:Fallback>
                <p:oleObj name="Acrobat Document" r:id="rId4" imgW="2171594" imgH="1874473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700" y="1706880"/>
                        <a:ext cx="3309590" cy="2865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35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2D82530B-0E54-46E1-8931-717459219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2544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File Operations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7DAB2CA-5895-49F7-9AFA-D5AA30392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737" y="1093893"/>
            <a:ext cx="7093834" cy="4495378"/>
          </a:xfrm>
        </p:spPr>
        <p:txBody>
          <a:bodyPr/>
          <a:lstStyle/>
          <a:p>
            <a:r>
              <a:rPr lang="en-US" altLang="en-US" b="1" dirty="0"/>
              <a:t>Create</a:t>
            </a:r>
          </a:p>
          <a:p>
            <a:r>
              <a:rPr lang="en-US" altLang="en-US" b="1" dirty="0"/>
              <a:t>Write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write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Read – </a:t>
            </a:r>
            <a:r>
              <a:rPr lang="en-US" altLang="en-US" dirty="0"/>
              <a:t>at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location</a:t>
            </a:r>
          </a:p>
          <a:p>
            <a:r>
              <a:rPr lang="en-US" altLang="en-US" b="1" dirty="0"/>
              <a:t>Reposition within file -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seek</a:t>
            </a:r>
          </a:p>
          <a:p>
            <a:r>
              <a:rPr lang="en-US" altLang="en-US" b="1" dirty="0"/>
              <a:t>Delete</a:t>
            </a:r>
          </a:p>
          <a:p>
            <a:r>
              <a:rPr lang="en-US" altLang="en-US" b="1" dirty="0"/>
              <a:t>Truncate</a:t>
            </a:r>
          </a:p>
          <a:p>
            <a:r>
              <a:rPr lang="en-US" altLang="en-US" b="1" i="1" dirty="0"/>
              <a:t>Open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search the directory structure on disk for entry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, and move the content of entry to memory</a:t>
            </a:r>
          </a:p>
          <a:p>
            <a:r>
              <a:rPr lang="en-US" altLang="en-US" b="1" i="1" dirty="0"/>
              <a:t>Close </a:t>
            </a:r>
            <a:r>
              <a:rPr lang="en-US" altLang="en-US" b="1" dirty="0"/>
              <a:t>(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) </a:t>
            </a:r>
            <a:r>
              <a:rPr lang="en-US" altLang="en-US" dirty="0"/>
              <a:t>– move the content of entry</a:t>
            </a:r>
            <a:r>
              <a:rPr lang="en-US" altLang="en-US" b="1" dirty="0"/>
              <a:t> </a:t>
            </a:r>
            <a:r>
              <a:rPr lang="en-US" altLang="en-US" b="1" i="1" dirty="0"/>
              <a:t>F</a:t>
            </a:r>
            <a:r>
              <a:rPr lang="en-US" altLang="en-US" b="1" i="1" baseline="-25000" dirty="0"/>
              <a:t>i</a:t>
            </a:r>
            <a:r>
              <a:rPr lang="en-US" altLang="en-US" b="1" dirty="0"/>
              <a:t> </a:t>
            </a:r>
            <a:r>
              <a:rPr lang="en-US" altLang="en-US" dirty="0"/>
              <a:t>in memory to directory structure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1890BB23-426F-4779-AAC3-AA1C8446D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174ECB5E-8070-4DEB-980D-3BC98F60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1011" y="1122645"/>
            <a:ext cx="7665160" cy="4530725"/>
          </a:xfrm>
        </p:spPr>
        <p:txBody>
          <a:bodyPr/>
          <a:lstStyle/>
          <a:p>
            <a:r>
              <a:rPr lang="en-US" altLang="en-US" dirty="0"/>
              <a:t>Several pieces of data are needed to manage open files: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: tracks open files</a:t>
            </a:r>
          </a:p>
          <a:p>
            <a:pPr lvl="1"/>
            <a:r>
              <a:rPr lang="en-US" altLang="en-US" dirty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File-open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</a:t>
            </a:r>
            <a:r>
              <a:rPr lang="en-US" altLang="en-US" dirty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/>
              <a:t>Disk location of the file: cache of data access information</a:t>
            </a:r>
          </a:p>
          <a:p>
            <a:pPr lvl="1"/>
            <a:r>
              <a:rPr lang="en-US" altLang="en-US" dirty="0"/>
              <a:t>Access rights: per-process access mode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21901319-4902-4FF1-A8EF-AA9B1300B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909" y="13250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Open File Locking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FF341099-F84A-486B-8354-E95792451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9" y="1074420"/>
            <a:ext cx="7272302" cy="4565650"/>
          </a:xfrm>
        </p:spPr>
        <p:txBody>
          <a:bodyPr/>
          <a:lstStyle/>
          <a:p>
            <a:r>
              <a:rPr lang="en-US" altLang="en-US" dirty="0"/>
              <a:t>Provided by some operating systems and file systems</a:t>
            </a:r>
          </a:p>
          <a:p>
            <a:pPr lvl="1"/>
            <a:r>
              <a:rPr lang="en-US" altLang="en-US" dirty="0"/>
              <a:t>Similar to reader-writer locks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dirty="0"/>
              <a:t> similar to reader lock – several processes can acquire concurrently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Exclusive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similar to writer lock</a:t>
            </a:r>
          </a:p>
          <a:p>
            <a:r>
              <a:rPr lang="en-US" altLang="en-US" dirty="0"/>
              <a:t>Mediates access to a file</a:t>
            </a:r>
          </a:p>
          <a:p>
            <a:r>
              <a:rPr lang="en-US" altLang="en-US" dirty="0"/>
              <a:t>Mandatory or advisory: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Mandatory</a:t>
            </a:r>
            <a:r>
              <a:rPr lang="en-US" altLang="en-US" dirty="0"/>
              <a:t> – access is denied depending on locks held and requested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Advisory</a:t>
            </a:r>
            <a:r>
              <a:rPr lang="en-US" altLang="en-US" dirty="0"/>
              <a:t> – processes can find status of locks and decide what to 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9468</TotalTime>
  <Words>1558</Words>
  <Application>Microsoft Office PowerPoint</Application>
  <PresentationFormat>On-screen Show (4:3)</PresentationFormat>
  <Paragraphs>340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os-8</vt:lpstr>
      <vt:lpstr>Acrobat Document</vt:lpstr>
      <vt:lpstr>  File-System Interface</vt:lpstr>
      <vt:lpstr>Outline</vt:lpstr>
      <vt:lpstr>File Concept</vt:lpstr>
      <vt:lpstr>File Attributes</vt:lpstr>
      <vt:lpstr>File info Window on Mac OS X</vt:lpstr>
      <vt:lpstr>Directory Structure</vt:lpstr>
      <vt:lpstr>File Operations</vt:lpstr>
      <vt:lpstr>Open Files</vt:lpstr>
      <vt:lpstr>Open File Locking</vt:lpstr>
      <vt:lpstr>File Types – Name, Extension</vt:lpstr>
      <vt:lpstr>File Structure</vt:lpstr>
      <vt:lpstr>Access Methods</vt:lpstr>
      <vt:lpstr>Sequential Access</vt:lpstr>
      <vt:lpstr>Direct Access</vt:lpstr>
      <vt:lpstr>Simulation of Sequential Access on Direct-access File</vt:lpstr>
      <vt:lpstr>Other Access Methods</vt:lpstr>
      <vt:lpstr>Example of Index and Relative Files</vt:lpstr>
      <vt:lpstr>Disk Structure</vt:lpstr>
      <vt:lpstr>A Typical File-system Organization</vt:lpstr>
      <vt:lpstr>Types of File Systems</vt:lpstr>
      <vt:lpstr>Directory Structure</vt:lpstr>
      <vt:lpstr>Operations Performed on Directory</vt:lpstr>
      <vt:lpstr>Directory Organization</vt:lpstr>
      <vt:lpstr>Single-Level Directory</vt:lpstr>
      <vt:lpstr>Two-Level Directory</vt:lpstr>
      <vt:lpstr>Tree-Structured Directories</vt:lpstr>
      <vt:lpstr>Current Directory</vt:lpstr>
      <vt:lpstr>Current Directory (Cont.)</vt:lpstr>
      <vt:lpstr>Acyclic-Graph Directories</vt:lpstr>
      <vt:lpstr>Acyclic-Graph Directories (Cont.)</vt:lpstr>
      <vt:lpstr>General Graph Directory</vt:lpstr>
      <vt:lpstr>General Graph Directory (Cont.)</vt:lpstr>
      <vt:lpstr>File System Mounting</vt:lpstr>
      <vt:lpstr>Mount Point</vt:lpstr>
      <vt:lpstr>File Sharing</vt:lpstr>
      <vt:lpstr>File Sharing – Remote File Systems</vt:lpstr>
      <vt:lpstr>File Sharing – Failure Modes</vt:lpstr>
      <vt:lpstr>File Sharing – Consistency Semantics</vt:lpstr>
      <vt:lpstr>Protection</vt:lpstr>
      <vt:lpstr>Access Lists and Groups in Unix</vt:lpstr>
      <vt:lpstr>Windows 7 Access-Control List Management</vt:lpstr>
      <vt:lpstr>A Sample UNIX Directory Listing</vt:lpstr>
      <vt:lpstr>End of Chapter 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Admin</cp:lastModifiedBy>
  <cp:revision>156</cp:revision>
  <dcterms:created xsi:type="dcterms:W3CDTF">2004-10-07T18:29:30Z</dcterms:created>
  <dcterms:modified xsi:type="dcterms:W3CDTF">2020-11-02T10:10:03Z</dcterms:modified>
</cp:coreProperties>
</file>