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1" r:id="rId2"/>
    <p:sldId id="332" r:id="rId3"/>
    <p:sldId id="333" r:id="rId4"/>
    <p:sldId id="375" r:id="rId5"/>
    <p:sldId id="374" r:id="rId6"/>
    <p:sldId id="376" r:id="rId7"/>
    <p:sldId id="334" r:id="rId8"/>
    <p:sldId id="377" r:id="rId9"/>
    <p:sldId id="335" r:id="rId10"/>
    <p:sldId id="378" r:id="rId11"/>
    <p:sldId id="337" r:id="rId12"/>
    <p:sldId id="338" r:id="rId13"/>
    <p:sldId id="379" r:id="rId14"/>
    <p:sldId id="340" r:id="rId15"/>
    <p:sldId id="341" r:id="rId16"/>
    <p:sldId id="384" r:id="rId17"/>
    <p:sldId id="382" r:id="rId18"/>
    <p:sldId id="383" r:id="rId19"/>
    <p:sldId id="385" r:id="rId20"/>
    <p:sldId id="342" r:id="rId21"/>
    <p:sldId id="347" r:id="rId22"/>
    <p:sldId id="359" r:id="rId23"/>
    <p:sldId id="387" r:id="rId24"/>
    <p:sldId id="349" r:id="rId25"/>
    <p:sldId id="360" r:id="rId26"/>
    <p:sldId id="352" r:id="rId27"/>
    <p:sldId id="389" r:id="rId28"/>
    <p:sldId id="362" r:id="rId29"/>
    <p:sldId id="388" r:id="rId30"/>
    <p:sldId id="361" r:id="rId31"/>
    <p:sldId id="351" r:id="rId32"/>
    <p:sldId id="353" r:id="rId33"/>
    <p:sldId id="363" r:id="rId34"/>
    <p:sldId id="354" r:id="rId35"/>
    <p:sldId id="355" r:id="rId36"/>
    <p:sldId id="356" r:id="rId37"/>
    <p:sldId id="357" r:id="rId38"/>
    <p:sldId id="350" r:id="rId39"/>
    <p:sldId id="386" r:id="rId40"/>
    <p:sldId id="380" r:id="rId4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1" autoAdjust="0"/>
    <p:restoredTop sz="94667"/>
  </p:normalViewPr>
  <p:slideViewPr>
    <p:cSldViewPr snapToGrid="0">
      <p:cViewPr>
        <p:scale>
          <a:sx n="72" d="100"/>
          <a:sy n="72" d="100"/>
        </p:scale>
        <p:origin x="-1032" y="1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1F11CD9-AC1B-C542-AFD2-662F972728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D438D7C0-6288-1E47-B81E-5C28781B85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4F0C8DF6-6467-BE43-A730-590E055612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661BC3FE-2EE4-3240-B00E-8C27265595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FFFBBBBF-8BC8-4E37-B509-65EB2F230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134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1CA66058-CB98-0649-90B5-CCDFB2BDA9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9A01FBFB-4623-F84F-8147-A465333D54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79036B5-ADD9-4238-9FD6-8A24FE93F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D43FE0D4-EC38-9045-82DF-3C1463D48C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71A15936-C650-B84E-8492-C4DE86D2DC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C0245F58-33FF-F144-B163-F17D28556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2841D2-82CE-4D2C-AC23-7155FD278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7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7C9C1967-CB66-494E-B886-2AD573C5C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2F4955-E5A0-4A37-BC95-FD265784B473}" type="slidenum">
              <a:rPr lang="en-US" altLang="en-US" sz="1300" smtClean="0">
                <a:latin typeface="Helvetica" panose="020B0604020202020204" pitchFamily="34" charset="0"/>
              </a:rPr>
              <a:pPr/>
              <a:t>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D6D18793-BD8A-4940-B3BF-1E0625374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3B8993DB-1A54-4695-9549-CD9B7213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759852AF-D924-4CBC-BED7-C31E3CDDB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DB3D82-2543-4E8C-B245-3B07781ABF68}" type="slidenum">
              <a:rPr lang="en-US" altLang="en-US" sz="1300">
                <a:latin typeface="Helvetica" panose="020B0604020202020204" pitchFamily="34" charset="0"/>
              </a:rPr>
              <a:pPr/>
              <a:t>10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56E5DFF8-4B2E-4B28-97FB-93DBE0120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81DB1746-AAA7-4270-9450-7372F016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6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CA45A501-2012-4249-AB64-CAA824A97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63C0B4-8FD7-4276-ABD6-7912A1C8A4AB}" type="slidenum">
              <a:rPr lang="en-US" altLang="en-US" sz="1300">
                <a:latin typeface="Helvetica" panose="020B0604020202020204" pitchFamily="34" charset="0"/>
              </a:rPr>
              <a:pPr/>
              <a:t>11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0728784A-AC86-47F9-80CD-ABFED49AD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4DB17601-06F5-4870-939B-994D4F66A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F576B7BD-EC0C-42B8-9E38-CD89F286C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1BD449-7B50-491A-BE5C-2725DB19C67D}" type="slidenum">
              <a:rPr lang="en-US" altLang="en-US" sz="1300">
                <a:latin typeface="Helvetica" panose="020B0604020202020204" pitchFamily="34" charset="0"/>
              </a:rPr>
              <a:pPr/>
              <a:t>12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90D96DD5-0F96-49D3-AF2F-2D69D7165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099FB70C-A4E7-4312-8215-76E2AF418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731A0B6B-E50E-4FC4-83F2-0D14682FE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9DCFAC-E91F-4829-916C-90D03DCF8ED4}" type="slidenum">
              <a:rPr lang="en-US" altLang="en-US" sz="1300">
                <a:latin typeface="Helvetica" panose="020B0604020202020204" pitchFamily="34" charset="0"/>
              </a:rPr>
              <a:pPr/>
              <a:t>14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051E0B6F-AEDE-4B87-A891-48BD5160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6079A099-6BF6-4293-B5BC-BE313BE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F1E20C1B-2168-478D-9777-0DE276672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3C6DC3-B243-4189-9E62-DF270FEA152E}" type="slidenum">
              <a:rPr lang="en-US" altLang="en-US" sz="1300">
                <a:latin typeface="Helvetica" panose="020B0604020202020204" pitchFamily="34" charset="0"/>
              </a:rPr>
              <a:pPr/>
              <a:t>20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35F6F852-00E2-4236-9565-5C697A394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1952E0CD-8DD3-4569-9E9E-B3D224F25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6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4D796343-F2C6-41D1-AC37-43C10B5EF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F0AFAE-FA20-4437-830A-0F0A930521E5}" type="slidenum">
              <a:rPr lang="en-US" altLang="en-US" sz="1300" smtClean="0">
                <a:latin typeface="Helvetica" panose="020B0604020202020204" pitchFamily="34" charset="0"/>
              </a:rPr>
              <a:pPr/>
              <a:t>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90292C2D-7EEB-40BD-B317-7EF9385AE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393EA60A-DD78-4053-9698-3B0E52BC7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xmlns="" id="{A2987B6B-60E5-4874-AAAD-2D621CEB6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497383-FF4F-4BCD-A7BF-3061A8868C9E}" type="slidenum">
              <a:rPr lang="en-US" altLang="en-US" sz="1300">
                <a:latin typeface="Helvetica" panose="020B0604020202020204" pitchFamily="34" charset="0"/>
              </a:rPr>
              <a:pPr/>
              <a:t>21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F443CAC7-294F-4638-B29E-EF1574993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CE76FD55-4D4B-4586-A946-02443FD47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4DFDE8E2-6D52-4533-891A-DA23FDE90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A85C2-13C3-463F-B507-FEC68E25E382}" type="slidenum">
              <a:rPr lang="en-US" altLang="en-US" sz="1300">
                <a:latin typeface="Helvetica" panose="020B0604020202020204" pitchFamily="34" charset="0"/>
              </a:rPr>
              <a:pPr/>
              <a:t>22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A12B1AF7-3EAB-464A-9C0E-FB141C5AE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70510894-1B23-43E4-814B-0632E91F2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1D4A90EB-0BFF-4273-B02E-DBCD6B1C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6768C6-445C-4A3F-8825-DF749698D29E}" type="slidenum">
              <a:rPr lang="en-US" altLang="en-US" sz="1300">
                <a:latin typeface="Helvetica" panose="020B0604020202020204" pitchFamily="34" charset="0"/>
              </a:rPr>
              <a:pPr/>
              <a:t>26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531F14BF-23B5-4F0B-A1D6-64E5E4D01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2DE05ABF-D13F-4A11-8CD6-24BB13D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1D4A90EB-0BFF-4273-B02E-DBCD6B1C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6768C6-445C-4A3F-8825-DF749698D29E}" type="slidenum">
              <a:rPr lang="en-US" altLang="en-US" sz="1300">
                <a:latin typeface="Helvetica" panose="020B0604020202020204" pitchFamily="34" charset="0"/>
              </a:rPr>
              <a:pPr/>
              <a:t>27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531F14BF-23B5-4F0B-A1D6-64E5E4D01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2DE05ABF-D13F-4A11-8CD6-24BB13D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0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xmlns="" id="{B193EE03-F071-4AE4-925E-5290A9FFD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F1CBB-B000-4519-B4B3-247008A64742}" type="slidenum">
              <a:rPr lang="en-US" altLang="en-US" sz="1300">
                <a:latin typeface="Helvetica" panose="020B0604020202020204" pitchFamily="34" charset="0"/>
              </a:rPr>
              <a:pPr/>
              <a:t>28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EE4B2BBF-F5B8-4FB0-BED2-B5263EE1B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xmlns="" id="{856B43F1-5BFF-4CBC-8667-3B9FD073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xmlns="" id="{2E243C32-A72D-463B-9427-D4B385180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E94A18-C990-4787-A405-013025561DBF}" type="slidenum">
              <a:rPr lang="en-US" altLang="en-US" sz="1300">
                <a:latin typeface="Helvetica" panose="020B0604020202020204" pitchFamily="34" charset="0"/>
              </a:rPr>
              <a:pPr/>
              <a:t>31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83B9444C-7F2C-47B9-80A2-45D304BE1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324BE149-0B9E-4A4E-AFB2-E42E1A328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17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E5F72B07-B3C6-4E85-9958-A82E212E2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9064FA-3AD6-4388-BB7C-40B371834D5C}" type="slidenum">
              <a:rPr lang="en-US" altLang="en-US" sz="1300">
                <a:latin typeface="Helvetica" panose="020B0604020202020204" pitchFamily="34" charset="0"/>
              </a:rPr>
              <a:pPr/>
              <a:t>32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041B8D9C-B08B-4C30-8915-61CEF9BBC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58DE4798-E0AB-4760-9993-228D03836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4864C621-4E58-4945-89AB-929B8E7C9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B81576-9D21-423B-95F3-718DD1832864}" type="slidenum">
              <a:rPr lang="en-US" altLang="en-US" sz="1300">
                <a:latin typeface="Helvetica" panose="020B0604020202020204" pitchFamily="34" charset="0"/>
              </a:rPr>
              <a:pPr/>
              <a:t>33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EF95B99D-065F-4A4C-A407-FF7AB6C03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F11117CC-4178-4A3F-8F96-B9C262346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F004B8F5-5789-4778-A3B0-D7353D160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4D04F8-47B5-4C9B-9B02-0762690D40BB}" type="slidenum">
              <a:rPr lang="en-US" altLang="en-US" sz="1300">
                <a:latin typeface="Helvetica" panose="020B0604020202020204" pitchFamily="34" charset="0"/>
              </a:rPr>
              <a:pPr/>
              <a:t>34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8863F0E4-73D9-417A-92E5-01ADD7ABB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59ADEFDD-E178-4C53-B1D6-B916CE1D7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xmlns="" id="{62348EBF-C2C8-4377-88BD-628CDFC63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2529C1-07F1-4F32-9DB8-9949803693DE}" type="slidenum">
              <a:rPr lang="en-US" altLang="en-US" sz="1300">
                <a:latin typeface="Helvetica" panose="020B0604020202020204" pitchFamily="34" charset="0"/>
              </a:rPr>
              <a:pPr/>
              <a:t>35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9CD39AF8-0EC5-463A-AD13-2DC77564A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4DDFC44E-3077-4739-8208-01779DFD3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7D44297C-F64E-4FD8-AB05-9FE446E63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E27B9-A770-4F75-B804-D9E443B568A4}" type="slidenum">
              <a:rPr lang="en-US" altLang="en-US" sz="1300" smtClean="0">
                <a:latin typeface="Helvetica" panose="020B0604020202020204" pitchFamily="34" charset="0"/>
              </a:rPr>
              <a:pPr/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A4B90040-2BA6-4402-84E5-3577AAB93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7C7D3491-5020-4E6A-98B6-65D151B9D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DEEFF661-5215-4290-933F-33BA31C08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556A56-C9F8-4EA0-AED9-55965FF6CC07}" type="slidenum">
              <a:rPr lang="en-US" altLang="en-US" sz="1300">
                <a:latin typeface="Helvetica" panose="020B0604020202020204" pitchFamily="34" charset="0"/>
              </a:rPr>
              <a:pPr/>
              <a:t>36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AF01CE00-DB53-4EBC-BFC4-6A375B3BD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C1D8AB1E-316D-4263-ACBF-AA2F9E4FF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xmlns="" id="{FB6917AA-55C5-4BB7-BBD9-52E143618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0A2E10-10F0-4F8E-9065-1A9E2A4C4E73}" type="slidenum">
              <a:rPr lang="en-US" altLang="en-US" sz="1300" smtClean="0">
                <a:latin typeface="Helvetica" panose="020B0604020202020204" pitchFamily="34" charset="0"/>
              </a:rPr>
              <a:pPr/>
              <a:t>37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59C74330-164D-47B7-BB08-D6BFA04DB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43857920-A785-4F76-B5B6-2090EBFC1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45DB78B8-B1F0-4F10-A4C8-8FD5E1975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87F9D3-6467-4FF9-A157-41BEA520FCCA}" type="slidenum">
              <a:rPr lang="en-US" altLang="en-US" sz="1300">
                <a:latin typeface="Helvetica" panose="020B0604020202020204" pitchFamily="34" charset="0"/>
              </a:rPr>
              <a:pPr/>
              <a:t>39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0D58ABB4-72CB-4567-8956-B5A3C9429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832C62E0-69DB-42CA-9D24-60BC23ECD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0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40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6B5CA1BE-F214-4A09-AD21-E2F2D06D9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6B971B-1971-44D2-A9EE-AD65F528618A}" type="slidenum">
              <a:rPr lang="en-US" altLang="en-US" sz="1300" smtClean="0">
                <a:latin typeface="Helvetica" panose="020B0604020202020204" pitchFamily="34" charset="0"/>
              </a:rPr>
              <a:pPr/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4422ABD3-8729-4962-9BC3-34270C991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D83C6845-9146-4B91-9035-F050D63E5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2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3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DAE4AD62-0A49-43B3-BD30-66440DF63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B6438-E71F-478A-B6F6-5BAEE57D0606}" type="slidenum">
              <a:rPr lang="en-US" altLang="en-US" sz="1300">
                <a:latin typeface="Helvetica" panose="020B0604020202020204" pitchFamily="34" charset="0"/>
              </a:rPr>
              <a:pPr/>
              <a:t>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B99D0EEE-B4FE-4027-8BF1-FD7990DEB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14531576-330B-432F-975C-B340BC7CF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C9357806-540B-4C8C-8CE7-91FA61A05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7C58D-F0C7-4C5B-870C-40F1B39C055A}" type="slidenum">
              <a:rPr lang="en-US" altLang="en-US" sz="1300">
                <a:latin typeface="Helvetica" panose="020B0604020202020204" pitchFamily="34" charset="0"/>
              </a:rPr>
              <a:pPr/>
              <a:t>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E01AB0D5-1BAB-4258-8D45-6E849C258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F0C57715-1FC1-4F98-93F1-C50FFD470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2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9A9BD7F2-83D0-4EBC-93B7-E9077F65D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B256C6-05B2-4027-B260-AB33570FD4AD}" type="slidenum">
              <a:rPr lang="en-US" altLang="en-US" sz="1300">
                <a:latin typeface="Helvetica" panose="020B0604020202020204" pitchFamily="34" charset="0"/>
              </a:rPr>
              <a:pPr/>
              <a:t>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C72D6ED4-57A5-4B37-9C4F-AAAA4D342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6F187C69-FFA7-4A85-B291-E91758353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94588712-34F6-4B9C-B462-6CB4B3F7480D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01E6DB68-ED2D-4EAB-85AC-A6ADE576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F563FB48-BB35-4250-AACB-9128BCAB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556CFDA5-CC7A-4E1D-993C-CCD0B375F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F58C15C1-9324-44E9-92EB-5DFFD002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9A8922F5-BC01-4D2D-A956-597757FD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04733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B2313F49-839C-4AD8-B3A5-6A227D44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0E6ACBDF-567A-484F-A3B8-407414EA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2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77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8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3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7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5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7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92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8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E9E6F5B5-53C5-4795-9EBE-5EAAB2EA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DB8D9188-9B27-4034-9473-F91DF5B6B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4738" y="251437"/>
            <a:ext cx="75496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406F0AE-7ECB-4AE6-9DF3-AFEB81945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A619CF8E-4E00-1D43-83D4-EC13EF05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E2B0471C-DA29-4603-B073-C1FA7CEB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CADB883C-0964-AF4B-8A2B-78AC3871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5A7FE80D-D9BB-FB41-958F-26F23AB9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9BE05D9F-FF41-4F44-822D-E4DAF2576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17.</a:t>
            </a:r>
            <a:fld id="{40720326-97D6-4F63-A380-127521996EE1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890BDF2E-BB0D-9E49-B8B0-794EE3ED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180896E3-7D72-3E4C-A183-1E72126E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C1001A55-9F47-4B3F-901A-2FDABC7F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588ED47B-AF69-4DE4-9B07-5BC1C9E0B5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/>
              <a:t>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8C78CD23-6DBA-4D96-9354-63D1B03FB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Domain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D7AAF502-2D89-43C3-987E-4C1F91D5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60768"/>
            <a:ext cx="6021070" cy="1631631"/>
          </a:xfrm>
        </p:spPr>
        <p:txBody>
          <a:bodyPr/>
          <a:lstStyle/>
          <a:p>
            <a:r>
              <a:rPr lang="en-US" altLang="en-US" dirty="0"/>
              <a:t>Access-right = &lt;</a:t>
            </a:r>
            <a:r>
              <a:rPr lang="en-US" altLang="en-US" i="1" dirty="0"/>
              <a:t>object-name</a:t>
            </a:r>
            <a:r>
              <a:rPr lang="en-US" altLang="en-US" dirty="0"/>
              <a:t>, </a:t>
            </a:r>
            <a:r>
              <a:rPr lang="en-US" altLang="en-US" i="1" dirty="0"/>
              <a:t>rights-set</a:t>
            </a:r>
            <a:r>
              <a:rPr lang="en-US" altLang="en-US" dirty="0"/>
              <a:t>&gt;</a:t>
            </a:r>
          </a:p>
          <a:p>
            <a:pPr lvl="1"/>
            <a:r>
              <a:rPr lang="en-US" altLang="en-US" i="1" dirty="0"/>
              <a:t>rights-set</a:t>
            </a:r>
            <a:r>
              <a:rPr lang="en-US" altLang="en-US" dirty="0"/>
              <a:t> is a subset of all valid operations that can be performed on the object </a:t>
            </a:r>
          </a:p>
          <a:p>
            <a:r>
              <a:rPr lang="en-US" altLang="en-US" dirty="0"/>
              <a:t>Domain = set of access-rights </a:t>
            </a:r>
          </a:p>
          <a:p>
            <a:r>
              <a:rPr lang="en-US" altLang="en-US" dirty="0"/>
              <a:t>Domains can overlap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xmlns="" id="{6CACEE27-A6F8-4694-8D2E-5D0DBB5F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3101140"/>
            <a:ext cx="5563870" cy="122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29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76FE787B-58C2-43BB-B815-73D79AD5D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en-US"/>
              <a:t>Domain Implementation (UNIX)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0E821A43-63C2-43FD-BC0D-E20190667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96963"/>
            <a:ext cx="6958013" cy="4530725"/>
          </a:xfrm>
        </p:spPr>
        <p:txBody>
          <a:bodyPr/>
          <a:lstStyle/>
          <a:p>
            <a:r>
              <a:rPr lang="en-US" altLang="en-US" dirty="0"/>
              <a:t>Domain = user-id</a:t>
            </a:r>
            <a:endParaRPr lang="en-US" altLang="en-US" sz="800" dirty="0"/>
          </a:p>
          <a:p>
            <a:r>
              <a:rPr lang="en-US" altLang="en-US" dirty="0"/>
              <a:t>Domain switch accomplished via file system</a:t>
            </a:r>
          </a:p>
          <a:p>
            <a:pPr lvl="2"/>
            <a:r>
              <a:rPr lang="en-US" altLang="en-US" dirty="0"/>
              <a:t>Each file has associated with it a domain bit (</a:t>
            </a:r>
            <a:r>
              <a:rPr lang="en-US" altLang="en-US" dirty="0" err="1"/>
              <a:t>setuid</a:t>
            </a:r>
            <a:r>
              <a:rPr lang="en-US" altLang="en-US" dirty="0"/>
              <a:t> bit)</a:t>
            </a:r>
          </a:p>
          <a:p>
            <a:pPr lvl="2"/>
            <a:r>
              <a:rPr lang="en-US" altLang="en-US" dirty="0"/>
              <a:t>When file is executed and </a:t>
            </a:r>
            <a:r>
              <a:rPr lang="en-US" altLang="en-US" dirty="0" err="1"/>
              <a:t>setuid</a:t>
            </a:r>
            <a:r>
              <a:rPr lang="en-US" altLang="en-US" dirty="0"/>
              <a:t> = on, then user-id is set to owner of the file being executed</a:t>
            </a:r>
          </a:p>
          <a:p>
            <a:pPr lvl="2"/>
            <a:r>
              <a:rPr lang="en-US" altLang="en-US" dirty="0"/>
              <a:t> When execution completes user-id is reset </a:t>
            </a:r>
            <a:endParaRPr lang="en-US" altLang="en-US" sz="800" dirty="0"/>
          </a:p>
          <a:p>
            <a:r>
              <a:rPr lang="en-US" altLang="en-US" dirty="0"/>
              <a:t>Domain switch accomplished via passwords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en-US" dirty="0"/>
              <a:t> command temporarily switches to another user</a:t>
            </a:r>
            <a:r>
              <a:rPr lang="ja-JP" altLang="en-US" dirty="0"/>
              <a:t>’</a:t>
            </a:r>
            <a:r>
              <a:rPr lang="en-US" altLang="ja-JP" dirty="0"/>
              <a:t>s domain when other domain</a:t>
            </a:r>
            <a:r>
              <a:rPr lang="ja-JP" altLang="en-US" dirty="0"/>
              <a:t>’</a:t>
            </a:r>
            <a:r>
              <a:rPr lang="en-US" altLang="ja-JP" dirty="0"/>
              <a:t>s password provided</a:t>
            </a:r>
            <a:endParaRPr lang="en-US" altLang="en-US" sz="800" dirty="0"/>
          </a:p>
          <a:p>
            <a:r>
              <a:rPr lang="en-US" altLang="en-US" dirty="0"/>
              <a:t>Domain switching via commands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/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3D7FBAE8-605B-4E30-9DDF-528565DCE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182563"/>
            <a:ext cx="7713663" cy="576262"/>
          </a:xfrm>
        </p:spPr>
        <p:txBody>
          <a:bodyPr/>
          <a:lstStyle/>
          <a:p>
            <a:pPr eaLnBrk="1" hangingPunct="1"/>
            <a:r>
              <a:rPr lang="en-US" altLang="en-US"/>
              <a:t>Domain Implementation (MULTICS)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33AC01B1-671C-4D69-9A76-B092D68D1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1100138"/>
            <a:ext cx="7369175" cy="1184275"/>
          </a:xfrm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D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D</a:t>
            </a:r>
            <a:r>
              <a:rPr lang="en-US" altLang="en-US" i="1" baseline="-25000"/>
              <a:t>j</a:t>
            </a:r>
            <a:r>
              <a:rPr lang="en-US" altLang="en-US" baseline="-25000"/>
              <a:t> </a:t>
            </a:r>
            <a:r>
              <a:rPr lang="en-US" altLang="en-US"/>
              <a:t>be any two domain rings</a:t>
            </a:r>
          </a:p>
          <a:p>
            <a:r>
              <a:rPr lang="en-US" altLang="en-US"/>
              <a:t>If </a:t>
            </a:r>
            <a:r>
              <a:rPr lang="en-US" altLang="en-US" i="1"/>
              <a:t>j</a:t>
            </a:r>
            <a:r>
              <a:rPr lang="en-US" altLang="en-US"/>
              <a:t> &lt;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 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endParaRPr lang="en-US" altLang="en-US"/>
          </a:p>
        </p:txBody>
      </p:sp>
      <p:pic>
        <p:nvPicPr>
          <p:cNvPr id="11268" name="Picture 7">
            <a:extLst>
              <a:ext uri="{FF2B5EF4-FFF2-40B4-BE49-F238E27FC236}">
                <a16:creationId xmlns:a16="http://schemas.microsoft.com/office/drawing/2014/main" xmlns="" id="{184BA307-7868-43F1-B818-CAEE3825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11388"/>
            <a:ext cx="4772025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C1318700-CA76-4FC2-8243-4A2C10B9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altLang="en-US"/>
              <a:t>Multics Benefits and Limits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BDF3D6D3-64C6-4EA2-A041-B2CF3250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66800"/>
            <a:ext cx="6494463" cy="4555173"/>
          </a:xfrm>
        </p:spPr>
        <p:txBody>
          <a:bodyPr/>
          <a:lstStyle/>
          <a:p>
            <a:r>
              <a:rPr lang="en-US" altLang="en-US" dirty="0"/>
              <a:t>Ring / hierarchical structure provided more than the basic design :</a:t>
            </a:r>
          </a:p>
          <a:p>
            <a:pPr lvl="1"/>
            <a:r>
              <a:rPr lang="en-US" altLang="en-US" dirty="0"/>
              <a:t>kernel / user or </a:t>
            </a:r>
          </a:p>
          <a:p>
            <a:pPr lvl="1"/>
            <a:r>
              <a:rPr lang="en-US" altLang="en-US" dirty="0"/>
              <a:t>root / normal user</a:t>
            </a:r>
          </a:p>
          <a:p>
            <a:r>
              <a:rPr lang="en-US" altLang="en-US" dirty="0"/>
              <a:t>Fairly complex -&gt; more overhead</a:t>
            </a:r>
          </a:p>
          <a:p>
            <a:r>
              <a:rPr lang="en-US" altLang="en-US" dirty="0"/>
              <a:t>But does not allow strict need-to-know</a:t>
            </a:r>
          </a:p>
          <a:p>
            <a:pPr lvl="1"/>
            <a:r>
              <a:rPr lang="en-US" altLang="en-US" dirty="0"/>
              <a:t>Object accessible in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but not in D</a:t>
            </a:r>
            <a:r>
              <a:rPr lang="en-US" altLang="en-US" baseline="-25000" dirty="0"/>
              <a:t>i</a:t>
            </a:r>
            <a:r>
              <a:rPr lang="en-US" altLang="en-US" dirty="0"/>
              <a:t>, then </a:t>
            </a:r>
            <a:r>
              <a:rPr lang="en-US" altLang="en-US" b="1" i="1" dirty="0"/>
              <a:t>j</a:t>
            </a:r>
            <a:r>
              <a:rPr lang="en-US" altLang="en-US" dirty="0"/>
              <a:t> must be &lt; </a:t>
            </a:r>
            <a:r>
              <a:rPr lang="en-US" altLang="en-US" b="1" i="1" dirty="0" err="1"/>
              <a:t>i</a:t>
            </a:r>
            <a:endParaRPr lang="en-US" altLang="en-US" b="1" i="1" dirty="0"/>
          </a:p>
          <a:p>
            <a:pPr lvl="1"/>
            <a:r>
              <a:rPr lang="en-US" altLang="en-US" dirty="0"/>
              <a:t>But then every object accessible in D</a:t>
            </a:r>
            <a:r>
              <a:rPr lang="en-US" altLang="en-US" baseline="-25000" dirty="0"/>
              <a:t>i</a:t>
            </a:r>
            <a:r>
              <a:rPr lang="en-US" altLang="en-US" dirty="0"/>
              <a:t> also accessible in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5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20EBE9B-0919-4EDC-A77F-E7A0A1145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68275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59C3868-FC74-4F96-84CF-B092986DA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007428"/>
            <a:ext cx="6850062" cy="2006600"/>
          </a:xfrm>
        </p:spPr>
        <p:txBody>
          <a:bodyPr/>
          <a:lstStyle/>
          <a:p>
            <a:r>
              <a:rPr lang="en-US" altLang="en-US" dirty="0"/>
              <a:t>View protection as a matrix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matrix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Rows represent domains</a:t>
            </a:r>
            <a:endParaRPr lang="en-US" altLang="en-US" sz="800" dirty="0"/>
          </a:p>
          <a:p>
            <a:r>
              <a:rPr lang="en-US" altLang="en-US" dirty="0"/>
              <a:t>Columns represent objects</a:t>
            </a:r>
            <a:endParaRPr lang="en-US" altLang="en-US" sz="800" dirty="0"/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 </a:t>
            </a:r>
            <a:r>
              <a:rPr lang="en-US" altLang="en-US" dirty="0"/>
              <a:t>is the set of operations that a process executing in </a:t>
            </a:r>
            <a:r>
              <a:rPr lang="en-US" altLang="en-US" dirty="0" err="1"/>
              <a:t>Domain</a:t>
            </a:r>
            <a:r>
              <a:rPr lang="en-US" altLang="en-US" b="1" baseline="-25000" dirty="0" err="1"/>
              <a:t>i</a:t>
            </a:r>
            <a:r>
              <a:rPr lang="en-US" altLang="en-US" dirty="0"/>
              <a:t> can invoke on </a:t>
            </a:r>
            <a:r>
              <a:rPr lang="en-US" altLang="en-US" dirty="0" err="1"/>
              <a:t>Object</a:t>
            </a:r>
            <a:r>
              <a:rPr lang="en-US" altLang="en-US" b="1" baseline="-25000" dirty="0" err="1"/>
              <a:t>j</a:t>
            </a:r>
            <a:endParaRPr lang="en-US" altLang="en-US" b="1" baseline="-25000" dirty="0"/>
          </a:p>
        </p:txBody>
      </p:sp>
      <p:pic>
        <p:nvPicPr>
          <p:cNvPr id="13316" name="Picture 12">
            <a:extLst>
              <a:ext uri="{FF2B5EF4-FFF2-40B4-BE49-F238E27FC236}">
                <a16:creationId xmlns:a16="http://schemas.microsoft.com/office/drawing/2014/main" xmlns="" id="{EA863D68-8048-41E2-950A-C33E521D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208338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If a process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tries to do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on object</a:t>
            </a:r>
            <a:r>
              <a:rPr lang="en-US" altLang="ja-JP" i="1" dirty="0"/>
              <a:t> </a:t>
            </a:r>
            <a:r>
              <a:rPr lang="en-US" altLang="ja-JP" i="1" dirty="0" err="1"/>
              <a:t>O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, then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must be in the access matrix</a:t>
            </a:r>
            <a:endParaRPr lang="en-US" altLang="en-US" sz="800" dirty="0"/>
          </a:p>
          <a:p>
            <a:r>
              <a:rPr lang="en-US" altLang="en-US" dirty="0"/>
              <a:t>User who creates object can define the access column for that object</a:t>
            </a:r>
          </a:p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xmlns="" id="{93CB6EB2-50C1-4687-9618-80C439F0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055938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4" y="1111250"/>
            <a:ext cx="6409056" cy="4689475"/>
          </a:xfrm>
        </p:spPr>
        <p:txBody>
          <a:bodyPr/>
          <a:lstStyle/>
          <a:p>
            <a:r>
              <a:rPr lang="en-US" altLang="en-US" dirty="0"/>
              <a:t>Can be expanded to dynamic protection</a:t>
            </a:r>
          </a:p>
          <a:p>
            <a:pPr lvl="1"/>
            <a:r>
              <a:rPr lang="en-US" altLang="en-US" dirty="0"/>
              <a:t>Operations to add, delete access rights</a:t>
            </a:r>
          </a:p>
          <a:p>
            <a:pPr lvl="1"/>
            <a:r>
              <a:rPr lang="en-US" altLang="en-US" dirty="0"/>
              <a:t>Special access rights:</a:t>
            </a:r>
          </a:p>
          <a:p>
            <a:pPr lvl="2"/>
            <a:r>
              <a:rPr lang="en-US" altLang="en-US" i="1" dirty="0"/>
              <a:t>copy – </a:t>
            </a:r>
            <a:r>
              <a:rPr lang="en-US" altLang="en-US" dirty="0"/>
              <a:t>ability to copy access-rights  from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    </a:t>
            </a:r>
            <a:r>
              <a:rPr lang="en-US" altLang="en-US" dirty="0"/>
              <a:t>(denoted by </a:t>
            </a:r>
            <a:r>
              <a:rPr lang="ja-JP" altLang="en-US" dirty="0"/>
              <a:t>“</a:t>
            </a:r>
            <a:r>
              <a:rPr lang="en-US" altLang="ja-JP" dirty="0"/>
              <a:t>*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2"/>
            <a:r>
              <a:rPr lang="en-US" altLang="en-US" i="1" dirty="0"/>
              <a:t>owner –  </a:t>
            </a:r>
            <a:r>
              <a:rPr lang="en-US" altLang="en-US" dirty="0"/>
              <a:t>ability to add/remove access-rights</a:t>
            </a:r>
          </a:p>
          <a:p>
            <a:pPr lvl="2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/>
            <a:r>
              <a:rPr lang="en-US" altLang="en-US" i="1" dirty="0"/>
              <a:t>switch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/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/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404434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Copy</a:t>
            </a:r>
            <a:r>
              <a:rPr lang="en-US" altLang="en-US" dirty="0"/>
              <a:t> Rights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 </a:t>
            </a:r>
            <a:r>
              <a:rPr lang="en-US" altLang="en-US" dirty="0"/>
              <a:t>can copy the read access</a:t>
            </a:r>
            <a:r>
              <a:rPr lang="en-US" altLang="ja-JP" dirty="0"/>
              <a:t> to file object</a:t>
            </a:r>
            <a:r>
              <a:rPr lang="en-US" altLang="ja-JP" i="1" dirty="0"/>
              <a:t> F</a:t>
            </a:r>
            <a:r>
              <a:rPr lang="en-US" altLang="ja-JP" i="1" baseline="-25000" dirty="0"/>
              <a:t>2</a:t>
            </a:r>
            <a:r>
              <a:rPr lang="en-US" altLang="en-US" dirty="0"/>
              <a:t>  to 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08BDA380-B9C5-4C51-80D5-EED9F4C9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30" y="2012244"/>
            <a:ext cx="3520122" cy="3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4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owner</a:t>
            </a:r>
            <a:r>
              <a:rPr lang="en-US" altLang="en-US" dirty="0"/>
              <a:t> Rights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can create the write  access-right</a:t>
            </a:r>
            <a:r>
              <a:rPr lang="en-US" altLang="ja-JP" dirty="0"/>
              <a:t> to file </a:t>
            </a:r>
            <a:r>
              <a:rPr lang="en-US" altLang="ja-JP" i="1" dirty="0"/>
              <a:t>F</a:t>
            </a:r>
            <a:r>
              <a:rPr lang="en-US" altLang="ja-JP" i="1" baseline="-25000" dirty="0"/>
              <a:t>2</a:t>
            </a:r>
            <a:r>
              <a:rPr lang="en-US" altLang="en-US" dirty="0"/>
              <a:t> to 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</a:p>
        </p:txBody>
      </p:sp>
      <p:pic>
        <p:nvPicPr>
          <p:cNvPr id="6" name="Picture 5" descr="14">
            <a:extLst>
              <a:ext uri="{FF2B5EF4-FFF2-40B4-BE49-F238E27FC236}">
                <a16:creationId xmlns:a16="http://schemas.microsoft.com/office/drawing/2014/main" xmlns="" id="{9F41ED3A-6B9E-4502-A07F-7623E6B6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12" y="1965961"/>
            <a:ext cx="3350498" cy="387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4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818" y="12255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Access Matrix with Domains as Objects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can switch to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</a:p>
        </p:txBody>
      </p:sp>
      <p:pic>
        <p:nvPicPr>
          <p:cNvPr id="5" name="Picture 6" descr="14">
            <a:extLst>
              <a:ext uri="{FF2B5EF4-FFF2-40B4-BE49-F238E27FC236}">
                <a16:creationId xmlns:a16="http://schemas.microsoft.com/office/drawing/2014/main" xmlns="" id="{B0F48C66-E844-40AE-8BD8-7635EDF3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771650"/>
            <a:ext cx="6126480" cy="257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95088177-D695-41C6-AF93-E1B79E02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406" y="242923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  <a:endParaRPr lang="en-US" altLang="en-US" b="0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B7618546-C145-4C85-AD5A-11D70F487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144" y="1187450"/>
            <a:ext cx="7351712" cy="4483100"/>
          </a:xfrm>
        </p:spPr>
        <p:txBody>
          <a:bodyPr/>
          <a:lstStyle/>
          <a:p>
            <a:r>
              <a:rPr lang="en-US" altLang="en-US" dirty="0"/>
              <a:t>Goals of Protection </a:t>
            </a:r>
          </a:p>
          <a:p>
            <a:r>
              <a:rPr lang="en-US" altLang="en-US" dirty="0"/>
              <a:t>Principles of Protection</a:t>
            </a:r>
          </a:p>
          <a:p>
            <a:r>
              <a:rPr lang="en-US" altLang="en-US" dirty="0"/>
              <a:t>Protection Rings</a:t>
            </a:r>
          </a:p>
          <a:p>
            <a:r>
              <a:rPr lang="en-US" altLang="en-US" dirty="0"/>
              <a:t>Domain of Protection</a:t>
            </a:r>
          </a:p>
          <a:p>
            <a:r>
              <a:rPr lang="en-US" altLang="en-US" dirty="0"/>
              <a:t>Access Matrix </a:t>
            </a:r>
          </a:p>
          <a:p>
            <a:r>
              <a:rPr lang="en-US" altLang="en-US" dirty="0"/>
              <a:t>Implementation of Access Matrix </a:t>
            </a:r>
          </a:p>
          <a:p>
            <a:r>
              <a:rPr lang="en-US" altLang="en-US" dirty="0"/>
              <a:t>Revocation of Access Rights </a:t>
            </a:r>
          </a:p>
          <a:p>
            <a:r>
              <a:rPr lang="en-US" altLang="en-US" dirty="0"/>
              <a:t>Role-based Access Control</a:t>
            </a:r>
          </a:p>
          <a:p>
            <a:r>
              <a:rPr lang="en-US" altLang="en-US" dirty="0"/>
              <a:t>Mandatory Access Control (MAC)</a:t>
            </a:r>
          </a:p>
          <a:p>
            <a:r>
              <a:rPr lang="en-US" altLang="en-US" dirty="0"/>
              <a:t>Capability-Based Systems </a:t>
            </a:r>
          </a:p>
          <a:p>
            <a:r>
              <a:rPr lang="en-US" altLang="en-US" dirty="0"/>
              <a:t>Other Protection Implementation Methods</a:t>
            </a:r>
          </a:p>
          <a:p>
            <a:r>
              <a:rPr lang="en-US" altLang="en-US" dirty="0"/>
              <a:t>Language-based 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5A42D48-AA98-4905-B4A8-65934F1E8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55575"/>
            <a:ext cx="7810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Mechanism and Policy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38E3DBC2-F2E1-4C86-9730-CFD2FE9F6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026160"/>
            <a:ext cx="6932613" cy="4523423"/>
          </a:xfrm>
        </p:spPr>
        <p:txBody>
          <a:bodyPr/>
          <a:lstStyle/>
          <a:p>
            <a:r>
              <a:rPr lang="en-US" altLang="en-US" dirty="0"/>
              <a:t>Access matrix provides a scheme to separates mechanism from policy</a:t>
            </a:r>
          </a:p>
          <a:p>
            <a:pPr lvl="1"/>
            <a:r>
              <a:rPr lang="en-US" altLang="en-US" dirty="0"/>
              <a:t>Mechanism </a:t>
            </a:r>
          </a:p>
          <a:p>
            <a:pPr lvl="2"/>
            <a:r>
              <a:rPr lang="en-US" altLang="en-US" dirty="0"/>
              <a:t>Operating system provides access-matrix + rules</a:t>
            </a:r>
          </a:p>
          <a:p>
            <a:pPr lvl="2"/>
            <a:r>
              <a:rPr lang="en-US" altLang="en-US" dirty="0"/>
              <a:t>It ensures that the matrix is only manipulated by authorized agents and that rules are strictly enforced</a:t>
            </a:r>
          </a:p>
          <a:p>
            <a:pPr lvl="1"/>
            <a:r>
              <a:rPr lang="en-US" altLang="en-US" dirty="0"/>
              <a:t>Policy</a:t>
            </a:r>
          </a:p>
          <a:p>
            <a:pPr lvl="2"/>
            <a:r>
              <a:rPr lang="en-US" altLang="en-US" dirty="0"/>
              <a:t>User dictates policy</a:t>
            </a:r>
          </a:p>
          <a:p>
            <a:pPr lvl="3"/>
            <a:r>
              <a:rPr lang="en-US" altLang="en-US" dirty="0"/>
              <a:t>Who can access what object and in what mode</a:t>
            </a:r>
          </a:p>
        </p:txBody>
      </p:sp>
    </p:spTree>
    <p:extLst>
      <p:ext uri="{BB962C8B-B14F-4D97-AF65-F5344CB8AC3E}">
        <p14:creationId xmlns:p14="http://schemas.microsoft.com/office/powerpoint/2010/main" val="172330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DAA99FA7-3BCD-4E5C-BBC4-F323A31A3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Access Matrix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01B76E0D-4F16-419E-BB20-7CD419DCE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092200"/>
            <a:ext cx="7056120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Generally, a sparse matrix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Option 1 – Global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Store ordered triples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&lt;domain, object, rights-set&gt; </a:t>
            </a:r>
            <a:r>
              <a:rPr lang="en-US" altLang="en-US" dirty="0"/>
              <a:t>in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A requested operation M on object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within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-&gt; search table for </a:t>
            </a:r>
            <a:r>
              <a:rPr lang="en-US" altLang="en-US" i="1" dirty="0"/>
              <a:t>&lt;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&gt; </a:t>
            </a:r>
          </a:p>
          <a:p>
            <a:pPr lvl="2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with M ∈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endParaRPr lang="en-US" altLang="en-US" i="1" baseline="-25000" dirty="0"/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But table could be large -&gt; will not</a:t>
            </a:r>
            <a:r>
              <a:rPr lang="en-US" altLang="ja-JP" dirty="0"/>
              <a:t> fit in main memory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73685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CEE1202B-21BE-4C42-8231-962D39D2D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Implementation of Access Matrix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FD405CCE-399C-421A-85E4-0E7D53973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24" y="1092200"/>
            <a:ext cx="6099176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Resulting per-object list consists of ordered pairs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&lt;domain, rights-set&gt; </a:t>
            </a:r>
            <a:r>
              <a:rPr lang="en-US" altLang="en-US" dirty="0"/>
              <a:t>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73685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276AE47A-1AB6-4B81-9555-9A6787B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114300"/>
            <a:ext cx="8229600" cy="576263"/>
          </a:xfrm>
        </p:spPr>
        <p:txBody>
          <a:bodyPr/>
          <a:lstStyle/>
          <a:p>
            <a:r>
              <a:rPr lang="en-US" altLang="en-US" sz="2800" dirty="0"/>
              <a:t>Implementation: Option 2 (Cont.)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BFC13365-B208-4A92-B77E-B0703EEA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119188"/>
            <a:ext cx="7040562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Each column = Access-control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Defines who can perform what operation</a:t>
            </a:r>
            <a:br>
              <a:rPr lang="en-US" altLang="en-US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	Domain 1 = Read, Write</a:t>
            </a:r>
            <a:br>
              <a:rPr lang="en-US" altLang="en-US" sz="1600" dirty="0"/>
            </a:br>
            <a:r>
              <a:rPr lang="en-US" altLang="en-US" sz="1600" dirty="0"/>
              <a:t>	Domain 2 = Read</a:t>
            </a:r>
            <a:br>
              <a:rPr lang="en-US" altLang="en-US" sz="1600" dirty="0"/>
            </a:br>
            <a:r>
              <a:rPr lang="en-US" altLang="en-US" sz="1600" dirty="0"/>
              <a:t>	Domain 3 = Read</a:t>
            </a:r>
            <a:br>
              <a:rPr lang="en-US" altLang="en-US" sz="1600" dirty="0"/>
            </a:br>
            <a:r>
              <a:rPr lang="en-US" altLang="en-US" sz="1600" dirty="0"/>
              <a:t>	       </a:t>
            </a:r>
            <a:endParaRPr lang="en-US" altLang="en-US" sz="1600" dirty="0">
              <a:sym typeface="MT Extra" panose="05050102010205020202" pitchFamily="18" charset="2"/>
            </a:endParaRP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>
                <a:sym typeface="MT Extra" panose="05050102010205020202" pitchFamily="18" charset="2"/>
              </a:rPr>
              <a:t>Each Row = Capability List (like a key)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>
                <a:sym typeface="MT Extra" panose="05050102010205020202" pitchFamily="18" charset="2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F5 – Read, Write, Delete, Copy</a:t>
            </a:r>
          </a:p>
          <a:p>
            <a:pPr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2020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AD21653F-AD5D-4679-B294-B03AF398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55575"/>
            <a:ext cx="7758113" cy="576263"/>
          </a:xfrm>
        </p:spPr>
        <p:txBody>
          <a:bodyPr/>
          <a:lstStyle/>
          <a:p>
            <a:r>
              <a:rPr lang="en-US" altLang="en-US" sz="2800"/>
              <a:t>Implementation of Access Matrix (Cont.)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AA987274-378C-4F0E-9DBB-4B0CD036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1051560"/>
            <a:ext cx="6973888" cy="4560253"/>
          </a:xfrm>
        </p:spPr>
        <p:txBody>
          <a:bodyPr/>
          <a:lstStyle/>
          <a:p>
            <a:r>
              <a:rPr lang="en-US" altLang="en-US" sz="1600" dirty="0"/>
              <a:t>Option 3 – Capability list for domains</a:t>
            </a:r>
          </a:p>
          <a:p>
            <a:pPr lvl="1"/>
            <a:r>
              <a:rPr lang="en-US" altLang="en-US" sz="1600" dirty="0"/>
              <a:t>Instead of list being object based, list is domain based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 list </a:t>
            </a:r>
            <a:r>
              <a:rPr lang="en-US" altLang="en-US" sz="1600" dirty="0"/>
              <a:t>for domain is list of objects together with operations allows on them</a:t>
            </a:r>
          </a:p>
          <a:p>
            <a:pPr lvl="1"/>
            <a:r>
              <a:rPr lang="en-US" altLang="en-US" sz="1600" dirty="0"/>
              <a:t>Object represented by its name or address, called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</a:p>
          <a:p>
            <a:pPr lvl="1"/>
            <a:r>
              <a:rPr lang="en-US" altLang="en-US" sz="1600" dirty="0"/>
              <a:t>Execute operation M on object </a:t>
            </a:r>
            <a:r>
              <a:rPr lang="en-US" altLang="en-US" sz="1600" dirty="0" err="1"/>
              <a:t>O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, process requests operation and specifies capability as parameter</a:t>
            </a:r>
          </a:p>
          <a:p>
            <a:pPr lvl="2"/>
            <a:r>
              <a:rPr lang="en-US" altLang="en-US" sz="1600" dirty="0"/>
              <a:t>Possession of capability means access is allowed</a:t>
            </a:r>
          </a:p>
          <a:p>
            <a:pPr lvl="1"/>
            <a:r>
              <a:rPr lang="en-US" altLang="en-US" sz="1600" dirty="0"/>
              <a:t>Capability list associated with domain but never directly accessible by domain</a:t>
            </a:r>
          </a:p>
          <a:p>
            <a:pPr lvl="2"/>
            <a:r>
              <a:rPr lang="en-US" altLang="en-US" sz="1600" dirty="0"/>
              <a:t>Rather, protected object, maintained by OS and accessed indirectly</a:t>
            </a:r>
          </a:p>
          <a:p>
            <a:pPr lvl="2"/>
            <a:r>
              <a:rPr lang="en-US" altLang="en-US" sz="1600" dirty="0"/>
              <a:t>Like a </a:t>
            </a:r>
            <a:r>
              <a:rPr lang="ja-JP" altLang="en-US" sz="1600" dirty="0"/>
              <a:t>“</a:t>
            </a:r>
            <a:r>
              <a:rPr lang="en-US" altLang="ja-JP" sz="1600" dirty="0"/>
              <a:t>secure pointer</a:t>
            </a:r>
            <a:r>
              <a:rPr lang="ja-JP" altLang="en-US" sz="1600" dirty="0"/>
              <a:t>”</a:t>
            </a:r>
            <a:endParaRPr lang="en-US" altLang="ja-JP" sz="1600" dirty="0"/>
          </a:p>
          <a:p>
            <a:pPr lvl="2"/>
            <a:r>
              <a:rPr lang="en-US" altLang="en-US" sz="1600" dirty="0"/>
              <a:t>Idea can be extended up to applications</a:t>
            </a:r>
          </a:p>
          <a:p>
            <a:endParaRPr lang="en-US" altLang="en-US" sz="14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4107133B-FEFD-442A-A70A-6638948E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277813"/>
            <a:ext cx="7758112" cy="576262"/>
          </a:xfrm>
        </p:spPr>
        <p:txBody>
          <a:bodyPr/>
          <a:lstStyle/>
          <a:p>
            <a:r>
              <a:rPr lang="en-US" altLang="en-US" sz="2800"/>
              <a:t>Implementation of Access Matrix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xmlns="" id="{DF5E68E8-40A3-4E85-AADE-6488B7FE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750888"/>
            <a:ext cx="6550025" cy="4303712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400" dirty="0"/>
          </a:p>
          <a:p>
            <a:r>
              <a:rPr lang="en-US" altLang="en-US" dirty="0"/>
              <a:t>Option 4 – Lock-key</a:t>
            </a:r>
          </a:p>
          <a:p>
            <a:pPr lvl="1"/>
            <a:r>
              <a:rPr lang="en-US" altLang="en-US" dirty="0"/>
              <a:t>Compromise between access lists and capability lists</a:t>
            </a:r>
          </a:p>
          <a:p>
            <a:pPr lvl="1"/>
            <a:r>
              <a:rPr lang="en-US" altLang="en-US" dirty="0"/>
              <a:t>Each object has list of unique bit patterns,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locks</a:t>
            </a:r>
          </a:p>
          <a:p>
            <a:pPr lvl="1"/>
            <a:r>
              <a:rPr lang="en-US" altLang="en-US" dirty="0"/>
              <a:t>Each domain as list of unique bit patterns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keys</a:t>
            </a:r>
          </a:p>
          <a:p>
            <a:pPr lvl="1"/>
            <a:r>
              <a:rPr lang="en-US" altLang="en-US" dirty="0"/>
              <a:t>Process in a domain can only access object if domain has key that matches one of the locks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8ECDEDD-0830-4D05-8E8A-1DA0211DD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Revocation of Access Rights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FF00CD7-80FE-4DA9-951D-858C30C0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05205"/>
            <a:ext cx="6972300" cy="4740275"/>
          </a:xfrm>
        </p:spPr>
        <p:txBody>
          <a:bodyPr/>
          <a:lstStyle/>
          <a:p>
            <a:r>
              <a:rPr lang="en-US" altLang="en-US" dirty="0"/>
              <a:t>Various options to remove the access right of a domain to an object</a:t>
            </a:r>
          </a:p>
          <a:p>
            <a:pPr lvl="1"/>
            <a:r>
              <a:rPr lang="en-US" altLang="en-US" b="1" dirty="0"/>
              <a:t>Immediate vs. delayed</a:t>
            </a:r>
          </a:p>
          <a:p>
            <a:pPr lvl="1"/>
            <a:r>
              <a:rPr lang="en-US" altLang="en-US" b="1" dirty="0"/>
              <a:t>Selective vs. general</a:t>
            </a:r>
          </a:p>
          <a:p>
            <a:pPr lvl="1"/>
            <a:r>
              <a:rPr lang="en-US" altLang="en-US" b="1" dirty="0"/>
              <a:t>Partial vs. total</a:t>
            </a:r>
          </a:p>
          <a:p>
            <a:pPr lvl="1"/>
            <a:r>
              <a:rPr lang="en-US" altLang="en-US" b="1" dirty="0"/>
              <a:t>Temporary vs. permanent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8ECDEDD-0830-4D05-8E8A-1DA0211DD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Revocation of Access Rights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FF00CD7-80FE-4DA9-951D-858C30C0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05205"/>
            <a:ext cx="6972300" cy="47402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Delete access rights from access list</a:t>
            </a:r>
          </a:p>
          <a:p>
            <a:pPr lvl="1"/>
            <a:r>
              <a:rPr lang="en-US" altLang="en-US" dirty="0"/>
              <a:t>Simple – search access list and remove entry</a:t>
            </a:r>
          </a:p>
          <a:p>
            <a:pPr lvl="1"/>
            <a:r>
              <a:rPr lang="en-US" altLang="en-US" dirty="0"/>
              <a:t>Options:</a:t>
            </a:r>
          </a:p>
          <a:p>
            <a:pPr lvl="2"/>
            <a:r>
              <a:rPr lang="en-US" altLang="en-US" dirty="0"/>
              <a:t>Immediate, </a:t>
            </a:r>
          </a:p>
          <a:p>
            <a:pPr lvl="2"/>
            <a:r>
              <a:rPr lang="en-US" altLang="en-US" dirty="0"/>
              <a:t>general or selective, </a:t>
            </a:r>
          </a:p>
          <a:p>
            <a:pPr lvl="2"/>
            <a:r>
              <a:rPr lang="en-US" altLang="en-US" dirty="0"/>
              <a:t>total or partial, </a:t>
            </a:r>
          </a:p>
          <a:p>
            <a:pPr lvl="2"/>
            <a:r>
              <a:rPr lang="en-US" altLang="en-US" dirty="0"/>
              <a:t>permanent or temporary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14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E43CF7F0-B374-413A-99C9-620E6F827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Revocation of Access Rights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E975E727-706C-4431-A8D3-185D55F7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065213"/>
            <a:ext cx="7673975" cy="47402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Scheme required to locate capability in the system before capability can be revoked.  Not simple since the capabilities are directly accessible to the users.</a:t>
            </a:r>
          </a:p>
          <a:p>
            <a:pPr lvl="1"/>
            <a:r>
              <a:rPr lang="en-US" altLang="en-US" b="1" dirty="0"/>
              <a:t>Reacquisition</a:t>
            </a:r>
            <a:r>
              <a:rPr lang="en-US" altLang="en-US" dirty="0"/>
              <a:t> – periodic delete, with require and denial if revoked</a:t>
            </a:r>
          </a:p>
          <a:p>
            <a:pPr lvl="1"/>
            <a:r>
              <a:rPr lang="en-US" altLang="en-US" b="1" dirty="0"/>
              <a:t>Back-pointers </a:t>
            </a:r>
            <a:r>
              <a:rPr lang="en-US" altLang="en-US" dirty="0"/>
              <a:t>– set of pointers from each object to all capabilities of that object (Multics)</a:t>
            </a:r>
          </a:p>
          <a:p>
            <a:pPr lvl="1"/>
            <a:r>
              <a:rPr lang="en-US" altLang="en-US" b="1" dirty="0"/>
              <a:t>Indirection</a:t>
            </a:r>
            <a:r>
              <a:rPr lang="en-US" altLang="en-US" dirty="0"/>
              <a:t> – capability points to global table entry which points to object – delete entry from global table, not selective (CAL)</a:t>
            </a:r>
          </a:p>
          <a:p>
            <a:pPr lvl="1"/>
            <a:r>
              <a:rPr lang="en-US" altLang="en-US" b="1" dirty="0"/>
              <a:t>Keys</a:t>
            </a:r>
            <a:r>
              <a:rPr lang="en-US" altLang="en-US" dirty="0"/>
              <a:t> – unique bits associated with capability, generated when capability created</a:t>
            </a:r>
          </a:p>
          <a:p>
            <a:pPr lvl="2"/>
            <a:r>
              <a:rPr lang="en-US" altLang="en-US" dirty="0"/>
              <a:t>Master key associated with object, key matches master key for access</a:t>
            </a:r>
          </a:p>
          <a:p>
            <a:pPr lvl="2"/>
            <a:r>
              <a:rPr lang="en-US" altLang="en-US" dirty="0"/>
              <a:t>Revocation – create new master key</a:t>
            </a:r>
          </a:p>
          <a:p>
            <a:pPr lvl="2"/>
            <a:r>
              <a:rPr lang="en-US" altLang="en-US" dirty="0"/>
              <a:t>Policy decision of who can create and modify keys – object owner or others?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C1502D9E-1575-4270-9A80-EA8BBAE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127000"/>
            <a:ext cx="7799387" cy="576263"/>
          </a:xfrm>
        </p:spPr>
        <p:txBody>
          <a:bodyPr/>
          <a:lstStyle/>
          <a:p>
            <a:r>
              <a:rPr lang="en-US" altLang="en-US" sz="2800"/>
              <a:t>Comparison of Implementations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359354C4-8238-4A21-96F8-1151AE36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94093"/>
            <a:ext cx="7013575" cy="4530725"/>
          </a:xfrm>
        </p:spPr>
        <p:txBody>
          <a:bodyPr/>
          <a:lstStyle/>
          <a:p>
            <a:r>
              <a:rPr lang="en-US" altLang="en-US" dirty="0"/>
              <a:t>Many trade-offs to consider</a:t>
            </a:r>
          </a:p>
          <a:p>
            <a:pPr lvl="1"/>
            <a:r>
              <a:rPr lang="en-US" altLang="en-US" dirty="0"/>
              <a:t>Global table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simple</a:t>
            </a:r>
            <a:r>
              <a:rPr lang="en-US" altLang="en-US" dirty="0"/>
              <a:t>, but table can be large and not fit in memory</a:t>
            </a:r>
          </a:p>
          <a:p>
            <a:pPr lvl="1"/>
            <a:r>
              <a:rPr lang="en-US" altLang="en-US" dirty="0"/>
              <a:t>Access lists correspond to the direct needs of users</a:t>
            </a:r>
          </a:p>
          <a:p>
            <a:pPr lvl="2"/>
            <a:r>
              <a:rPr lang="en-US" altLang="en-US" dirty="0"/>
              <a:t>Every access to an object must be checked</a:t>
            </a:r>
          </a:p>
          <a:p>
            <a:pPr lvl="3"/>
            <a:r>
              <a:rPr lang="en-US" altLang="en-US" dirty="0"/>
              <a:t>Many objects and access rights -&gt; 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dirty="0"/>
              <a:t>But revocation capabilities can be inefficient (more later)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:p14="http://schemas.microsoft.com/office/powerpoint/2010/main" val="2968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FC52CBFD-E219-4A87-8EFD-AE24C45F2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309" y="13612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46E958D3-36CA-4BDF-938E-6B544FBBB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7" y="1177502"/>
            <a:ext cx="6950604" cy="4583218"/>
          </a:xfrm>
        </p:spPr>
        <p:txBody>
          <a:bodyPr/>
          <a:lstStyle/>
          <a:p>
            <a:r>
              <a:rPr lang="en-US" altLang="en-US" dirty="0"/>
              <a:t>Discuss the goals and principles of protection in a modern computer system</a:t>
            </a:r>
          </a:p>
          <a:p>
            <a:r>
              <a:rPr lang="en-US" altLang="en-US" dirty="0"/>
              <a:t>Explain how protection domains combined with an access matrix are used to specify the resources a process may access</a:t>
            </a:r>
          </a:p>
          <a:p>
            <a:r>
              <a:rPr lang="en-US" altLang="en-US" dirty="0"/>
              <a:t>Examine capability and language-based protection systems</a:t>
            </a:r>
          </a:p>
          <a:p>
            <a:r>
              <a:rPr lang="en-US" altLang="en-US" dirty="0"/>
              <a:t>Describe how protection mechanisms can mitigate system attacks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6D72035F-1918-49E3-99ED-98C67977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155575"/>
            <a:ext cx="7799387" cy="576263"/>
          </a:xfrm>
        </p:spPr>
        <p:txBody>
          <a:bodyPr/>
          <a:lstStyle/>
          <a:p>
            <a:r>
              <a:rPr lang="en-US" altLang="en-US" sz="2800"/>
              <a:t>Comparison of Implementations (Cont.)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8CCCE404-ED70-49BE-8643-BC9FFA17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1111250"/>
            <a:ext cx="6632575" cy="4530725"/>
          </a:xfrm>
        </p:spPr>
        <p:txBody>
          <a:bodyPr/>
          <a:lstStyle/>
          <a:p>
            <a:r>
              <a:rPr lang="en-US" altLang="en-US"/>
              <a:t>Most systems use combination of access lists and capabilities</a:t>
            </a:r>
          </a:p>
          <a:p>
            <a:pPr lvl="1"/>
            <a:r>
              <a:rPr lang="en-US" altLang="en-US"/>
              <a:t>First access to an object -&gt; access list searched</a:t>
            </a:r>
          </a:p>
          <a:p>
            <a:pPr lvl="2"/>
            <a:r>
              <a:rPr lang="en-US" altLang="en-US"/>
              <a:t>If allowed, capability created and attached to process</a:t>
            </a:r>
          </a:p>
          <a:p>
            <a:pPr lvl="3"/>
            <a:r>
              <a:rPr lang="en-US" altLang="en-US"/>
              <a:t>Additional accesses need not be checked</a:t>
            </a:r>
          </a:p>
          <a:p>
            <a:pPr lvl="2"/>
            <a:r>
              <a:rPr lang="en-US" altLang="en-US"/>
              <a:t>After last access, capability destroyed</a:t>
            </a:r>
          </a:p>
          <a:p>
            <a:pPr lvl="2"/>
            <a:r>
              <a:rPr lang="en-US" altLang="en-US"/>
              <a:t>Consider file system with ACLs per file</a:t>
            </a:r>
          </a:p>
        </p:txBody>
      </p:sp>
    </p:spTree>
    <p:extLst>
      <p:ext uri="{BB962C8B-B14F-4D97-AF65-F5344CB8AC3E}">
        <p14:creationId xmlns:p14="http://schemas.microsoft.com/office/powerpoint/2010/main" val="110916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E6F7AA0-74BA-4F7C-8E3A-890A7843C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27000"/>
            <a:ext cx="7996237" cy="576263"/>
          </a:xfrm>
        </p:spPr>
        <p:txBody>
          <a:bodyPr/>
          <a:lstStyle/>
          <a:p>
            <a:pPr eaLnBrk="1" hangingPunct="1"/>
            <a:r>
              <a:rPr lang="en-US" altLang="en-US"/>
              <a:t>Access Control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BA1E6A17-73A1-4068-AA52-C588AE9A2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096963"/>
            <a:ext cx="4310062" cy="4813300"/>
          </a:xfrm>
        </p:spPr>
        <p:txBody>
          <a:bodyPr/>
          <a:lstStyle/>
          <a:p>
            <a:r>
              <a:rPr lang="en-US" altLang="en-US"/>
              <a:t>Protection can be applied to non-file resources</a:t>
            </a:r>
          </a:p>
          <a:p>
            <a:r>
              <a:rPr lang="en-US" altLang="en-US"/>
              <a:t>Oracle Solaris 10 provides </a:t>
            </a:r>
            <a:r>
              <a:rPr lang="en-US" altLang="en-US" b="1">
                <a:solidFill>
                  <a:srgbClr val="3366FF"/>
                </a:solidFill>
              </a:rPr>
              <a:t>role-based access control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RBAC</a:t>
            </a:r>
            <a:r>
              <a:rPr lang="en-US" altLang="en-US"/>
              <a:t>)</a:t>
            </a:r>
            <a:r>
              <a:rPr lang="en-US" altLang="en-US" b="1"/>
              <a:t> </a:t>
            </a:r>
            <a:r>
              <a:rPr lang="en-US" altLang="en-US"/>
              <a:t>to implement least privilege</a:t>
            </a:r>
          </a:p>
          <a:p>
            <a:pPr lvl="1"/>
            <a:r>
              <a:rPr lang="en-US" altLang="en-US" b="1" i="1"/>
              <a:t>Privilege</a:t>
            </a:r>
            <a:r>
              <a:rPr lang="en-US" altLang="en-US" i="1"/>
              <a:t> </a:t>
            </a:r>
            <a:r>
              <a:rPr lang="en-US" altLang="en-US"/>
              <a:t>is right to execute system call or use an option within a system call</a:t>
            </a:r>
          </a:p>
          <a:p>
            <a:pPr lvl="1"/>
            <a:r>
              <a:rPr lang="en-US" altLang="en-US"/>
              <a:t>Can be assigned to processes</a:t>
            </a:r>
          </a:p>
          <a:p>
            <a:pPr lvl="1"/>
            <a:r>
              <a:rPr lang="en-US" altLang="en-US"/>
              <a:t>Users assigned </a:t>
            </a:r>
            <a:r>
              <a:rPr lang="en-US" altLang="en-US" b="1" i="1"/>
              <a:t>roles</a:t>
            </a:r>
            <a:r>
              <a:rPr lang="en-US" altLang="en-US" i="1"/>
              <a:t> </a:t>
            </a:r>
            <a:r>
              <a:rPr lang="en-US" altLang="en-US"/>
              <a:t>granting access to privileges and programs</a:t>
            </a:r>
          </a:p>
          <a:p>
            <a:pPr lvl="2"/>
            <a:r>
              <a:rPr lang="en-US" altLang="en-US"/>
              <a:t>Enable role via password to gain its privileges</a:t>
            </a:r>
          </a:p>
          <a:p>
            <a:pPr lvl="1"/>
            <a:r>
              <a:rPr lang="en-US" altLang="en-US"/>
              <a:t>Similar to access matrix</a:t>
            </a:r>
          </a:p>
          <a:p>
            <a:pPr lvl="1"/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xmlns="" id="{7D90D693-C92B-4E68-A8C2-19A4F527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365250"/>
            <a:ext cx="22685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147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A91B9B53-CE12-4755-A59B-155D838BA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Capability-Based Systems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C791A5C6-1039-4626-BEE6-16B3D172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50925"/>
            <a:ext cx="6999288" cy="4713288"/>
          </a:xfrm>
        </p:spPr>
        <p:txBody>
          <a:bodyPr/>
          <a:lstStyle/>
          <a:p>
            <a:r>
              <a:rPr lang="en-US" altLang="en-US" sz="1600"/>
              <a:t>Hydra</a:t>
            </a:r>
          </a:p>
          <a:p>
            <a:pPr lvl="1"/>
            <a:r>
              <a:rPr lang="en-US" altLang="en-US" sz="1600"/>
              <a:t>Fixed set of access rights known to and interpreted by the system</a:t>
            </a:r>
          </a:p>
          <a:p>
            <a:pPr lvl="2"/>
            <a:r>
              <a:rPr lang="en-US" altLang="en-US" sz="1600"/>
              <a:t>i.e. read, write, or execute each memory segment</a:t>
            </a:r>
          </a:p>
          <a:p>
            <a:pPr lvl="2"/>
            <a:r>
              <a:rPr lang="en-US" altLang="en-US" sz="1600"/>
              <a:t>User can declare other </a:t>
            </a:r>
            <a:r>
              <a:rPr lang="en-US" altLang="en-US" sz="1600" b="1">
                <a:solidFill>
                  <a:srgbClr val="3366FF"/>
                </a:solidFill>
              </a:rPr>
              <a:t>auxiliary rights </a:t>
            </a:r>
            <a:r>
              <a:rPr lang="en-US" altLang="en-US" sz="1600"/>
              <a:t>and register those with protection system</a:t>
            </a:r>
          </a:p>
          <a:p>
            <a:pPr lvl="2"/>
            <a:r>
              <a:rPr lang="en-US" altLang="en-US" sz="1600"/>
              <a:t>Accessing process must hold capability and know name of operation</a:t>
            </a:r>
          </a:p>
          <a:p>
            <a:pPr lvl="2"/>
            <a:r>
              <a:rPr lang="en-US" altLang="en-US" sz="1600" b="1">
                <a:solidFill>
                  <a:srgbClr val="3366FF"/>
                </a:solidFill>
              </a:rPr>
              <a:t>Rights amplification </a:t>
            </a:r>
            <a:r>
              <a:rPr lang="en-US" altLang="en-US" sz="1600"/>
              <a:t>allowed by trustworthy  procedures for a specific type </a:t>
            </a:r>
          </a:p>
          <a:p>
            <a:pPr lvl="1"/>
            <a:r>
              <a:rPr lang="en-US" altLang="en-US" sz="1600"/>
              <a:t>Interpretation of user-defined rights performed solely by user's program; system provides access protection for use of these rights</a:t>
            </a:r>
          </a:p>
          <a:p>
            <a:pPr lvl="1"/>
            <a:r>
              <a:rPr lang="en-US" altLang="en-US" sz="1600"/>
              <a:t>Operations on objects defined procedurally – procedures are objects accessed indirectly by capabilities</a:t>
            </a:r>
          </a:p>
          <a:p>
            <a:pPr lvl="1"/>
            <a:r>
              <a:rPr lang="en-US" altLang="en-US" sz="1600"/>
              <a:t>Solves the </a:t>
            </a:r>
            <a:r>
              <a:rPr lang="en-US" altLang="en-US" sz="1600" i="1"/>
              <a:t>problem of mutually suspicious subsystems</a:t>
            </a:r>
          </a:p>
          <a:p>
            <a:pPr lvl="1"/>
            <a:r>
              <a:rPr lang="en-US" altLang="en-US" sz="1600"/>
              <a:t>Includes library of prewritten security routines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7944A32E-001E-468D-8987-99E96BCD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Capability-Based Systems (Cont.)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B6DECCAE-85F7-4FD4-9AC4-54A1503C5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92200"/>
            <a:ext cx="6616700" cy="4713288"/>
          </a:xfrm>
        </p:spPr>
        <p:txBody>
          <a:bodyPr/>
          <a:lstStyle/>
          <a:p>
            <a:r>
              <a:rPr lang="en-US" altLang="en-US"/>
              <a:t>Cambridge CAP System </a:t>
            </a:r>
          </a:p>
          <a:p>
            <a:pPr lvl="1"/>
            <a:r>
              <a:rPr lang="en-US" altLang="en-US"/>
              <a:t>Simpler but powerful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capability </a:t>
            </a:r>
            <a:r>
              <a:rPr lang="en-US" altLang="en-US"/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Software capability </a:t>
            </a:r>
            <a:r>
              <a:rPr lang="en-US" altLang="en-US"/>
              <a:t>-interpretation left to the subsystem, through its protected procedures</a:t>
            </a:r>
          </a:p>
          <a:p>
            <a:pPr lvl="2"/>
            <a:r>
              <a:rPr lang="en-US" altLang="en-US"/>
              <a:t>Only has access to its own subsystem</a:t>
            </a:r>
          </a:p>
          <a:p>
            <a:pPr lvl="2"/>
            <a:r>
              <a:rPr lang="en-US" altLang="en-US"/>
              <a:t>Programmers must learn principles and techniques of protection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75B1C0E0-CF8B-46C8-A7C0-9EF1A298C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155575"/>
            <a:ext cx="7869237" cy="576263"/>
          </a:xfrm>
        </p:spPr>
        <p:txBody>
          <a:bodyPr/>
          <a:lstStyle/>
          <a:p>
            <a:pPr eaLnBrk="1" hangingPunct="1"/>
            <a:r>
              <a:rPr lang="en-US" altLang="en-US"/>
              <a:t>Language-Based Protection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CD37CCF2-CE2C-4DC1-8FD4-75172F44F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179513"/>
            <a:ext cx="6467475" cy="4530725"/>
          </a:xfrm>
        </p:spPr>
        <p:txBody>
          <a:bodyPr/>
          <a:lstStyle/>
          <a:p>
            <a:r>
              <a:rPr lang="en-US" altLang="en-US"/>
              <a:t>Specification of protection in a programming language allows the high-level description of policies for the allocation and use of resources</a:t>
            </a:r>
          </a:p>
          <a:p>
            <a:r>
              <a:rPr lang="en-US" altLang="en-US"/>
              <a:t>Language implementation can provide software for protection enforcement when automatic hardware-supported checking is unavailable</a:t>
            </a:r>
          </a:p>
          <a:p>
            <a:r>
              <a:rPr lang="en-US" altLang="en-US"/>
              <a:t>Interpret protection specifications to generate calls on whatever protection system is provided by the hardware and the operating system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1801EB64-DAC4-47B3-AD8F-30C60CA46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168275"/>
            <a:ext cx="8045450" cy="576263"/>
          </a:xfrm>
        </p:spPr>
        <p:txBody>
          <a:bodyPr/>
          <a:lstStyle/>
          <a:p>
            <a:pPr eaLnBrk="1" hangingPunct="1"/>
            <a:r>
              <a:rPr lang="en-US" altLang="en-US"/>
              <a:t>Protection in Java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D2B01FE6-530E-4DA6-9C8F-8FA5AD99F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165225"/>
            <a:ext cx="6796087" cy="4530725"/>
          </a:xfrm>
        </p:spPr>
        <p:txBody>
          <a:bodyPr/>
          <a:lstStyle/>
          <a:p>
            <a:r>
              <a:rPr lang="en-US" altLang="en-US"/>
              <a:t>Protection is handled by the Java Virtual Machine (JVM)</a:t>
            </a:r>
          </a:p>
          <a:p>
            <a:r>
              <a:rPr lang="en-US" altLang="en-US"/>
              <a:t>A </a:t>
            </a:r>
            <a:r>
              <a:rPr lang="en-US" altLang="en-US" b="1">
                <a:solidFill>
                  <a:srgbClr val="3366FF"/>
                </a:solidFill>
              </a:rPr>
              <a:t>class</a:t>
            </a:r>
            <a:r>
              <a:rPr lang="en-US" altLang="en-US"/>
              <a:t> is assigned a protection domain when it is loaded by the JVM</a:t>
            </a:r>
          </a:p>
          <a:p>
            <a:r>
              <a:rPr lang="en-US" altLang="en-US"/>
              <a:t>The protection domain indicates what operations the class can (and cannot) perform</a:t>
            </a:r>
          </a:p>
          <a:p>
            <a:r>
              <a:rPr lang="en-US" altLang="en-US"/>
              <a:t>If a library </a:t>
            </a:r>
            <a:r>
              <a:rPr lang="en-US" altLang="en-US" b="1">
                <a:solidFill>
                  <a:srgbClr val="3366FF"/>
                </a:solidFill>
              </a:rPr>
              <a:t>method</a:t>
            </a:r>
            <a:r>
              <a:rPr lang="en-US" altLang="en-US"/>
              <a:t> is invoked that performs a privileged operation, the stack is </a:t>
            </a:r>
            <a:r>
              <a:rPr lang="en-US" altLang="en-US" b="1">
                <a:solidFill>
                  <a:srgbClr val="3366FF"/>
                </a:solidFill>
              </a:rPr>
              <a:t>inspected</a:t>
            </a:r>
            <a:r>
              <a:rPr lang="en-US" altLang="en-US"/>
              <a:t> to ensure the operation can be performed by the library</a:t>
            </a:r>
          </a:p>
          <a:p>
            <a:r>
              <a:rPr lang="en-US" altLang="en-US"/>
              <a:t>Generally, Java’s load-time and run-time checks enforce </a:t>
            </a:r>
            <a:r>
              <a:rPr lang="en-US" altLang="en-US" b="1">
                <a:solidFill>
                  <a:srgbClr val="3366FF"/>
                </a:solidFill>
              </a:rPr>
              <a:t>type safety</a:t>
            </a:r>
            <a:endParaRPr lang="en-US" altLang="en-US"/>
          </a:p>
          <a:p>
            <a:r>
              <a:rPr lang="en-US" altLang="en-US"/>
              <a:t>Classes effectively </a:t>
            </a:r>
            <a:r>
              <a:rPr lang="en-US" altLang="en-US" b="1">
                <a:solidFill>
                  <a:srgbClr val="3366FF"/>
                </a:solidFill>
              </a:rPr>
              <a:t>encapsulate</a:t>
            </a:r>
            <a:r>
              <a:rPr lang="en-US" altLang="en-US"/>
              <a:t> and protect data and methods from other 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CAF2ACF2-90B8-46F1-A3EE-03BB9D35D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82563"/>
            <a:ext cx="7958138" cy="576262"/>
          </a:xfrm>
        </p:spPr>
        <p:txBody>
          <a:bodyPr/>
          <a:lstStyle/>
          <a:p>
            <a:pPr eaLnBrk="1" hangingPunct="1"/>
            <a:r>
              <a:rPr lang="en-US" altLang="en-US"/>
              <a:t>Stack Inspection</a:t>
            </a:r>
          </a:p>
        </p:txBody>
      </p:sp>
      <p:pic>
        <p:nvPicPr>
          <p:cNvPr id="34819" name="Picture 6">
            <a:extLst>
              <a:ext uri="{FF2B5EF4-FFF2-40B4-BE49-F238E27FC236}">
                <a16:creationId xmlns:a16="http://schemas.microsoft.com/office/drawing/2014/main" xmlns="" id="{0C4FECE5-733E-48D2-9264-ACD77692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346200"/>
            <a:ext cx="59340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xmlns="" id="{FBE18736-AE23-4D48-B752-81F801DB01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262188"/>
          </a:xfrm>
        </p:spPr>
        <p:txBody>
          <a:bodyPr/>
          <a:lstStyle/>
          <a:p>
            <a:pPr eaLnBrk="1" hangingPunct="1"/>
            <a:r>
              <a:rPr lang="en-US" altLang="en-US" dirty="0"/>
              <a:t>End of Chapter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C1502D9E-1575-4270-9A80-EA8BBAE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53" y="127000"/>
            <a:ext cx="7799387" cy="576263"/>
          </a:xfrm>
        </p:spPr>
        <p:txBody>
          <a:bodyPr/>
          <a:lstStyle/>
          <a:p>
            <a:r>
              <a:rPr lang="en-US" altLang="en-US" dirty="0"/>
              <a:t>Comparison of Implementations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359354C4-8238-4A21-96F8-1151AE36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94093"/>
            <a:ext cx="7013575" cy="4530725"/>
          </a:xfrm>
        </p:spPr>
        <p:txBody>
          <a:bodyPr/>
          <a:lstStyle/>
          <a:p>
            <a:r>
              <a:rPr lang="en-US" altLang="en-US" dirty="0"/>
              <a:t>Many trade-offs to consider</a:t>
            </a:r>
          </a:p>
          <a:p>
            <a:pPr lvl="1"/>
            <a:r>
              <a:rPr lang="en-US" altLang="en-US" dirty="0"/>
              <a:t>Global table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simple</a:t>
            </a:r>
            <a:r>
              <a:rPr lang="en-US" altLang="en-US" dirty="0"/>
              <a:t>, but can be large</a:t>
            </a:r>
          </a:p>
          <a:p>
            <a:pPr lvl="1"/>
            <a:r>
              <a:rPr lang="en-US" altLang="en-US" dirty="0"/>
              <a:t>Access lists correspond to needs of users</a:t>
            </a:r>
          </a:p>
          <a:p>
            <a:pPr lvl="2"/>
            <a:r>
              <a:rPr lang="en-US" altLang="en-US" dirty="0"/>
              <a:t>Determining set of access rights for domain non-localized so difficult</a:t>
            </a:r>
          </a:p>
          <a:p>
            <a:pPr lvl="2"/>
            <a:r>
              <a:rPr lang="en-US" altLang="en-US" dirty="0"/>
              <a:t>Every access to an object must be checked</a:t>
            </a:r>
          </a:p>
          <a:p>
            <a:pPr lvl="3"/>
            <a:r>
              <a:rPr lang="en-US" altLang="en-US" dirty="0"/>
              <a:t>Many objects and access rights -&gt; 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dirty="0"/>
              <a:t>But revocation capabilities can be inefficient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:p14="http://schemas.microsoft.com/office/powerpoint/2010/main" val="3671369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3FAFAA58-6422-4D92-8D3C-3BEC3F93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9538" y="150813"/>
            <a:ext cx="7747000" cy="51911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Access Matrix with Domains as Objects</a:t>
            </a:r>
          </a:p>
        </p:txBody>
      </p:sp>
      <p:pic>
        <p:nvPicPr>
          <p:cNvPr id="16387" name="Picture 6" descr="14">
            <a:extLst>
              <a:ext uri="{FF2B5EF4-FFF2-40B4-BE49-F238E27FC236}">
                <a16:creationId xmlns:a16="http://schemas.microsoft.com/office/drawing/2014/main" xmlns="" id="{AFCC35B6-E620-49FF-98FE-534F464E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393508"/>
            <a:ext cx="67611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>
            <a:extLst>
              <a:ext uri="{FF2B5EF4-FFF2-40B4-BE49-F238E27FC236}">
                <a16:creationId xmlns:a16="http://schemas.microsoft.com/office/drawing/2014/main" xmlns="" id="{D1C04ADD-C46A-4337-91DC-1EE8BD2C8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692" y="186920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Protection Problem</a:t>
            </a:r>
          </a:p>
        </p:txBody>
      </p:sp>
      <p:sp>
        <p:nvSpPr>
          <p:cNvPr id="11266" name="Rectangle 1027">
            <a:extLst>
              <a:ext uri="{FF2B5EF4-FFF2-40B4-BE49-F238E27FC236}">
                <a16:creationId xmlns:a16="http://schemas.microsoft.com/office/drawing/2014/main" xmlns="" id="{C56A7581-AC99-408C-8AC7-F29FC404F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6" y="1055583"/>
            <a:ext cx="6452764" cy="4481618"/>
          </a:xfrm>
        </p:spPr>
        <p:txBody>
          <a:bodyPr/>
          <a:lstStyle/>
          <a:p>
            <a:r>
              <a:rPr lang="en-US" altLang="en-US" dirty="0"/>
              <a:t>A computer system consists of a collection of objects:</a:t>
            </a:r>
          </a:p>
          <a:p>
            <a:pPr lvl="1"/>
            <a:r>
              <a:rPr lang="en-US" altLang="en-US" dirty="0"/>
              <a:t>Hardware </a:t>
            </a:r>
          </a:p>
          <a:p>
            <a:pPr lvl="1"/>
            <a:r>
              <a:rPr lang="en-US" altLang="en-US" dirty="0"/>
              <a:t>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Goal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051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0"/>
            <a:ext cx="6781800" cy="4689475"/>
          </a:xfrm>
        </p:spPr>
        <p:txBody>
          <a:bodyPr/>
          <a:lstStyle/>
          <a:p>
            <a:r>
              <a:rPr lang="en-US" altLang="en-US" dirty="0"/>
              <a:t>Can be expanded to dynamic protection</a:t>
            </a:r>
          </a:p>
          <a:p>
            <a:pPr lvl="1"/>
            <a:r>
              <a:rPr lang="en-US" altLang="en-US" dirty="0"/>
              <a:t>Operations to add, delete access rights</a:t>
            </a:r>
          </a:p>
          <a:p>
            <a:pPr lvl="1"/>
            <a:r>
              <a:rPr lang="en-US" altLang="en-US" dirty="0"/>
              <a:t>Special access rights:</a:t>
            </a:r>
          </a:p>
          <a:p>
            <a:pPr lvl="2"/>
            <a:r>
              <a:rPr lang="en-US" altLang="en-US" i="1" dirty="0"/>
              <a:t>owner of O</a:t>
            </a:r>
            <a:r>
              <a:rPr lang="en-US" altLang="en-US" i="1" baseline="-25000" dirty="0"/>
              <a:t>i</a:t>
            </a:r>
            <a:endParaRPr lang="en-US" altLang="en-US" i="1" dirty="0"/>
          </a:p>
          <a:p>
            <a:pPr lvl="2"/>
            <a:r>
              <a:rPr lang="en-US" altLang="en-US" i="1" dirty="0"/>
              <a:t>copy op from O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(denoted by </a:t>
            </a:r>
            <a:r>
              <a:rPr lang="ja-JP" altLang="en-US" i="1" dirty="0"/>
              <a:t>“</a:t>
            </a:r>
            <a:r>
              <a:rPr lang="en-US" altLang="ja-JP" i="1" dirty="0"/>
              <a:t>*</a:t>
            </a:r>
            <a:r>
              <a:rPr lang="ja-JP" altLang="en-US" i="1" dirty="0"/>
              <a:t>”</a:t>
            </a:r>
            <a:r>
              <a:rPr lang="en-US" altLang="ja-JP" i="1" dirty="0"/>
              <a:t>)</a:t>
            </a:r>
          </a:p>
          <a:p>
            <a:pPr lvl="2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/>
            <a:r>
              <a:rPr lang="en-US" altLang="en-US" i="1" dirty="0"/>
              <a:t>transfer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/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/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30534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172" y="18095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1012825"/>
            <a:ext cx="7017773" cy="4768215"/>
          </a:xfrm>
        </p:spPr>
        <p:txBody>
          <a:bodyPr/>
          <a:lstStyle/>
          <a:p>
            <a:r>
              <a:rPr lang="en-US" altLang="en-US" dirty="0"/>
              <a:t>System is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secure</a:t>
            </a:r>
            <a:r>
              <a:rPr lang="en-US" altLang="en-US" dirty="0"/>
              <a:t> if resources used and accessed as intended under all circumstances</a:t>
            </a:r>
          </a:p>
          <a:p>
            <a:pPr lvl="1"/>
            <a:r>
              <a:rPr lang="en-US" altLang="en-US" dirty="0"/>
              <a:t>Unachievable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Intruders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crackers</a:t>
            </a:r>
            <a:r>
              <a:rPr lang="en-US" altLang="en-US" dirty="0"/>
              <a:t>) attempt to breach security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potential security violation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Attack</a:t>
            </a:r>
            <a:r>
              <a:rPr lang="en-US" altLang="en-US" dirty="0"/>
              <a:t> is attempt to breach security</a:t>
            </a:r>
          </a:p>
          <a:p>
            <a:r>
              <a:rPr lang="en-US" altLang="en-US" dirty="0"/>
              <a:t>Attack can be accidental or malicious</a:t>
            </a:r>
          </a:p>
          <a:p>
            <a:r>
              <a:rPr lang="en-US" altLang="en-US" dirty="0"/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172" y="18095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Security/Protection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1043305"/>
            <a:ext cx="6550413" cy="4636135"/>
          </a:xfrm>
        </p:spPr>
        <p:txBody>
          <a:bodyPr/>
          <a:lstStyle/>
          <a:p>
            <a:r>
              <a:rPr lang="en-US" altLang="en-US" dirty="0"/>
              <a:t>Both protection and security are vital to computer systems. We  distinguish between these two concepts in the following way:</a:t>
            </a:r>
          </a:p>
          <a:p>
            <a:r>
              <a:rPr lang="en-US" altLang="en-US" dirty="0"/>
              <a:t>Security is a measure of confidence that the integrity of a system and its data will be preserved. </a:t>
            </a:r>
          </a:p>
          <a:p>
            <a:r>
              <a:rPr lang="en-US" altLang="en-US" dirty="0"/>
              <a:t>Protection is the set of mechanisms that control the access of processes and users to the resources defined by a computer system.  </a:t>
            </a:r>
          </a:p>
        </p:txBody>
      </p:sp>
    </p:spTree>
    <p:extLst>
      <p:ext uri="{BB962C8B-B14F-4D97-AF65-F5344CB8AC3E}">
        <p14:creationId xmlns:p14="http://schemas.microsoft.com/office/powerpoint/2010/main" val="13296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xmlns="" id="{B2845163-D6C5-4AC9-B3A6-EE1FF601A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18256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Goals of Protection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xmlns="" id="{94D6F455-7FBC-4D1E-AF68-02F8858E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9"/>
            <a:ext cx="6539230" cy="4496752"/>
          </a:xfrm>
        </p:spPr>
        <p:txBody>
          <a:bodyPr/>
          <a:lstStyle/>
          <a:p>
            <a:r>
              <a:rPr lang="en-US" altLang="en-US" dirty="0"/>
              <a:t>A computer system consists of a collection of objects, hardware or 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Protection problem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99633C3C-EE11-4DEA-A4B9-8095A4088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41288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least privilege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26383A34-644C-4758-989A-1A61FE03B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69975"/>
            <a:ext cx="6609715" cy="4162425"/>
          </a:xfrm>
        </p:spPr>
        <p:txBody>
          <a:bodyPr/>
          <a:lstStyle/>
          <a:p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perform their tasks</a:t>
            </a:r>
          </a:p>
          <a:p>
            <a:r>
              <a:rPr lang="en-US" altLang="en-US" dirty="0"/>
              <a:t>Limits damage if entity has a bug, gets abused</a:t>
            </a:r>
          </a:p>
          <a:p>
            <a:r>
              <a:rPr lang="en-US" altLang="en-US" dirty="0"/>
              <a:t>Can be static (during life of system, during life of process) </a:t>
            </a:r>
          </a:p>
          <a:p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switching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escalation</a:t>
            </a:r>
          </a:p>
          <a:p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Need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to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know</a:t>
            </a:r>
            <a:r>
              <a:rPr lang="ja-JP" altLang="en-US" dirty="0"/>
              <a:t>”</a:t>
            </a:r>
            <a:r>
              <a:rPr lang="en-US" altLang="ja-JP" dirty="0"/>
              <a:t> a similar concept regarding access to data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76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6142227F-BE33-4674-B0C7-EE40076B9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68275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Protection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218BD2F4-4F8D-4F06-BB35-2C5A78F40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069975"/>
            <a:ext cx="6359842" cy="4538345"/>
          </a:xfrm>
        </p:spPr>
        <p:txBody>
          <a:bodyPr/>
          <a:lstStyle/>
          <a:p>
            <a:r>
              <a:rPr lang="en-US" altLang="en-US" dirty="0"/>
              <a:t>Must consider </a:t>
            </a:r>
            <a:r>
              <a:rPr lang="ja-JP" altLang="en-US" dirty="0"/>
              <a:t>“</a:t>
            </a:r>
            <a:r>
              <a:rPr lang="en-US" altLang="ja-JP" dirty="0"/>
              <a:t>grain</a:t>
            </a:r>
            <a:r>
              <a:rPr lang="ja-JP" altLang="en-US" dirty="0"/>
              <a:t>”</a:t>
            </a:r>
            <a:r>
              <a:rPr lang="en-US" altLang="ja-JP" dirty="0"/>
              <a:t> aspect</a:t>
            </a:r>
          </a:p>
          <a:p>
            <a:pPr lvl="1"/>
            <a:r>
              <a:rPr lang="en-US" altLang="en-US" dirty="0"/>
              <a:t>Rough-grained  privilege management easier, simpler, but least privilege now done in large chunks</a:t>
            </a:r>
          </a:p>
          <a:p>
            <a:pPr lvl="2"/>
            <a:r>
              <a:rPr lang="en-US" altLang="en-US" dirty="0"/>
              <a:t>For example, traditional Unix processes either have abilities of the associated user, or of root</a:t>
            </a:r>
          </a:p>
          <a:p>
            <a:pPr lvl="1"/>
            <a:r>
              <a:rPr lang="en-US" altLang="en-US" dirty="0"/>
              <a:t>Fine-grained management more complex, more overhead, but more protective</a:t>
            </a:r>
          </a:p>
          <a:p>
            <a:pPr lvl="2"/>
            <a:r>
              <a:rPr lang="en-US" altLang="en-US" dirty="0"/>
              <a:t>Access Control List (ACL) lists, </a:t>
            </a:r>
          </a:p>
          <a:p>
            <a:pPr lvl="2"/>
            <a:r>
              <a:rPr lang="en-US" altLang="en-US" dirty="0"/>
              <a:t>Role Based Access Control (RBAC)</a:t>
            </a:r>
          </a:p>
          <a:p>
            <a:r>
              <a:rPr lang="en-US" altLang="en-US" dirty="0"/>
              <a:t>Domain can be user, process, procedure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11012</TotalTime>
  <Words>2155</Words>
  <Application>Microsoft Office PowerPoint</Application>
  <PresentationFormat>On-screen Show (4:3)</PresentationFormat>
  <Paragraphs>286</Paragraphs>
  <Slides>40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os-8</vt:lpstr>
      <vt:lpstr> Protection</vt:lpstr>
      <vt:lpstr>Outline</vt:lpstr>
      <vt:lpstr>Objectives</vt:lpstr>
      <vt:lpstr>The Protection Problem</vt:lpstr>
      <vt:lpstr>The Security Problem</vt:lpstr>
      <vt:lpstr>The Security/Protection Problem</vt:lpstr>
      <vt:lpstr>Goals of Protection</vt:lpstr>
      <vt:lpstr>Principles of least privilege</vt:lpstr>
      <vt:lpstr>Principles of Protection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Use of Access Matrix</vt:lpstr>
      <vt:lpstr>Use of Access Matrix</vt:lpstr>
      <vt:lpstr>Access Matrix with Copy Rights</vt:lpstr>
      <vt:lpstr>Access Matrix with owner Rights</vt:lpstr>
      <vt:lpstr>Access Matrix with Domains as Objects</vt:lpstr>
      <vt:lpstr>Mechanism and Policy</vt:lpstr>
      <vt:lpstr>Implementation of Access Matrix</vt:lpstr>
      <vt:lpstr>Implementation of Access Matrix (Cont.)</vt:lpstr>
      <vt:lpstr>Implementation: Option 2 (Cont.)</vt:lpstr>
      <vt:lpstr>Implementation of Access Matrix (Cont.)</vt:lpstr>
      <vt:lpstr>Implementation of Access Matrix (Cont.)</vt:lpstr>
      <vt:lpstr>Revocation of Access Rights</vt:lpstr>
      <vt:lpstr>Revocation of Access Rights</vt:lpstr>
      <vt:lpstr>Revocation of Access Rights (Cont.)</vt:lpstr>
      <vt:lpstr>Comparison of Implementations</vt:lpstr>
      <vt:lpstr>Comparison of Implementations (Cont.)</vt:lpstr>
      <vt:lpstr>Access Control</vt:lpstr>
      <vt:lpstr>Capability-Based Systems </vt:lpstr>
      <vt:lpstr>Capability-Based Systems (Cont.) </vt:lpstr>
      <vt:lpstr>Language-Based Protection</vt:lpstr>
      <vt:lpstr>Protection in Java 2</vt:lpstr>
      <vt:lpstr>Stack Inspection</vt:lpstr>
      <vt:lpstr>End of Chapter </vt:lpstr>
      <vt:lpstr>Comparison of Implementations</vt:lpstr>
      <vt:lpstr>Access Matrix with Domains as Objects</vt:lpstr>
      <vt:lpstr>Use of Access Matrix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260</cp:revision>
  <cp:lastPrinted>2013-09-10T17:57:57Z</cp:lastPrinted>
  <dcterms:created xsi:type="dcterms:W3CDTF">2011-01-13T23:43:38Z</dcterms:created>
  <dcterms:modified xsi:type="dcterms:W3CDTF">2020-11-04T08:55:27Z</dcterms:modified>
</cp:coreProperties>
</file>