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79346-8030-4BCD-92CA-B4238D65DAB8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9207D-2378-4BA2-938E-079A11656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621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="" xmlns:a16="http://schemas.microsoft.com/office/drawing/2014/main" id="{EFC9295D-20C0-40F6-A890-07561CD023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DED19BE-233D-4E15-858D-397EA24C558C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="" xmlns:a16="http://schemas.microsoft.com/office/drawing/2014/main" id="{30945398-3953-4662-8AB2-3599D73528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="" xmlns:a16="http://schemas.microsoft.com/office/drawing/2014/main" id="{AA564743-CEA6-4703-B1E3-72C2EA3754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="" xmlns:a16="http://schemas.microsoft.com/office/drawing/2014/main" id="{1514A1A8-4D19-49E4-AD69-33EE6FA1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5AB6457-4452-4B30-ACCB-2E4E288B7868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="" xmlns:a16="http://schemas.microsoft.com/office/drawing/2014/main" id="{8B2F8D86-D304-421E-AE9F-BEFAD389F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="" xmlns:a16="http://schemas.microsoft.com/office/drawing/2014/main" id="{3769BACE-8F2A-4C1E-AEFD-C18F7DDF4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="" xmlns:a16="http://schemas.microsoft.com/office/drawing/2014/main" id="{81F381B3-7525-474E-9C43-F88DC367D4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39371C7-F45E-455A-A9E4-05362E4A5B96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="" xmlns:a16="http://schemas.microsoft.com/office/drawing/2014/main" id="{254032B0-F7C0-4AE1-8D19-AD35261EEA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="" xmlns:a16="http://schemas.microsoft.com/office/drawing/2014/main" id="{D699C746-96D7-49CC-B84A-08A0F7E56E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="" xmlns:a16="http://schemas.microsoft.com/office/drawing/2014/main" id="{1C4C0C4A-430D-41D5-A904-65099801C6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="" xmlns:a16="http://schemas.microsoft.com/office/drawing/2014/main" id="{FB63C8E0-78C6-4F6F-BA2A-437611695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="" xmlns:a16="http://schemas.microsoft.com/office/drawing/2014/main" id="{A4A3CAE1-31FF-4E63-B6A6-075591DFA6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510DEEF-5D5D-44BF-A0DE-0E03A5EA1C92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="" xmlns:a16="http://schemas.microsoft.com/office/drawing/2014/main" id="{F0A60D48-E453-4779-93AB-8A9C169F68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="" xmlns:a16="http://schemas.microsoft.com/office/drawing/2014/main" id="{9F5150A2-7B6E-44C9-9CAF-F609E5225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="" xmlns:a16="http://schemas.microsoft.com/office/drawing/2014/main" id="{7894F0F2-FD38-4F50-86A3-9FE80E8C35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D33BCA-48B6-413D-B8C9-5493EE24D4C3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="" xmlns:a16="http://schemas.microsoft.com/office/drawing/2014/main" id="{9A027089-8C5B-48CD-83C9-82E7AC69E1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="" xmlns:a16="http://schemas.microsoft.com/office/drawing/2014/main" id="{791160DD-71A0-4AAF-853F-F6A1ACFA1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="" xmlns:a16="http://schemas.microsoft.com/office/drawing/2014/main" id="{CB2C34C3-250A-468E-9851-CC70D79D96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633955B-1D85-408C-9962-CCCFD1FD963F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="" xmlns:a16="http://schemas.microsoft.com/office/drawing/2014/main" id="{1D1DE534-1DD7-4472-AA58-C1DE0867DF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="" xmlns:a16="http://schemas.microsoft.com/office/drawing/2014/main" id="{8FC13BC3-8933-45F1-9859-967FA4C5C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="" xmlns:a16="http://schemas.microsoft.com/office/drawing/2014/main" id="{9704E6CA-49C0-4A2A-AEC1-BB04B55A48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7158379-05CF-4CC2-AD21-075AE5A4BA6F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="" xmlns:a16="http://schemas.microsoft.com/office/drawing/2014/main" id="{64E6DB56-0C3E-477D-B270-81C5BEB648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="" xmlns:a16="http://schemas.microsoft.com/office/drawing/2014/main" id="{4A9C3227-4B51-4748-9D4A-8F77C8BB8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="" xmlns:a16="http://schemas.microsoft.com/office/drawing/2014/main" id="{67783A79-83B8-4D49-BBC2-5D548B427C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8928C3-9072-42C2-A825-768E263084C4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="" xmlns:a16="http://schemas.microsoft.com/office/drawing/2014/main" id="{0DB4D94A-E0FC-49E4-83E5-A10A268ED5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="" xmlns:a16="http://schemas.microsoft.com/office/drawing/2014/main" id="{95357CA5-7158-4580-8BAB-76FAF5908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="" xmlns:a16="http://schemas.microsoft.com/office/drawing/2014/main" id="{1F9D4368-2D5B-44CF-9769-7950A1E38A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1D9A8E8-F4EA-46C2-B927-AF9B295CD51A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="" xmlns:a16="http://schemas.microsoft.com/office/drawing/2014/main" id="{84751EBF-BF03-4EB3-AC59-8937FFC05B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="" xmlns:a16="http://schemas.microsoft.com/office/drawing/2014/main" id="{363753AF-4080-4D90-93A4-E18673570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="" xmlns:a16="http://schemas.microsoft.com/office/drawing/2014/main" id="{DDE245A5-185A-4E27-B891-70FB435AD4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2A27128-C6CF-490F-8D3D-610A10E232BD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="" xmlns:a16="http://schemas.microsoft.com/office/drawing/2014/main" id="{862F51D4-350B-4AA2-957B-E0251EEE14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="" xmlns:a16="http://schemas.microsoft.com/office/drawing/2014/main" id="{27840F58-7294-4A56-B842-828F327C4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="" xmlns:a16="http://schemas.microsoft.com/office/drawing/2014/main" id="{AE28D529-1073-4615-9C35-6D7E43A25A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97E548C-774C-4A0A-B49B-D7561E8DC014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="" xmlns:a16="http://schemas.microsoft.com/office/drawing/2014/main" id="{61D0FB5B-1D70-4814-9519-570E54CA9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="" xmlns:a16="http://schemas.microsoft.com/office/drawing/2014/main" id="{2DE796A1-E6DA-46E5-BEF3-64070886D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="" xmlns:a16="http://schemas.microsoft.com/office/drawing/2014/main" id="{FE56B275-0BAF-4D11-8861-A6AD21BD70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51DE52-A2FA-4DD9-8778-F3F9593F4483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="" xmlns:a16="http://schemas.microsoft.com/office/drawing/2014/main" id="{7A31EF38-9D9C-4353-9BE3-64660DFC1B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="" xmlns:a16="http://schemas.microsoft.com/office/drawing/2014/main" id="{BC6D288B-294C-425D-B18E-3E0F65AD6C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="" xmlns:a16="http://schemas.microsoft.com/office/drawing/2014/main" id="{0B7197EB-9EA5-440C-BF44-3CCC1D8BD1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60ADBD1-0CFE-4524-B710-0FA45B67A62C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="" xmlns:a16="http://schemas.microsoft.com/office/drawing/2014/main" id="{5E333021-2AC7-4A64-BBE4-34E7715675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="" xmlns:a16="http://schemas.microsoft.com/office/drawing/2014/main" id="{A4293FD2-C714-429D-A3AA-6BC581EAC2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="" xmlns:a16="http://schemas.microsoft.com/office/drawing/2014/main" id="{A507351B-D712-437E-98E7-F662A74309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32DF0B5-6DB1-40E4-9D70-8430FC6C4E9F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="" xmlns:a16="http://schemas.microsoft.com/office/drawing/2014/main" id="{8FC88A25-20C1-4AB0-93D3-5CD9170E7C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="" xmlns:a16="http://schemas.microsoft.com/office/drawing/2014/main" id="{88BD605D-FC05-4B6D-A985-DA551A53D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="" xmlns:a16="http://schemas.microsoft.com/office/drawing/2014/main" id="{445F60E8-26A3-44B1-86D8-9C36811F53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6AA71C-5868-45F1-8571-E62C9C187BD1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="" xmlns:a16="http://schemas.microsoft.com/office/drawing/2014/main" id="{95B0F2F1-AA3B-4D59-8C21-560A66CEF4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="" xmlns:a16="http://schemas.microsoft.com/office/drawing/2014/main" id="{5FBCF461-AEF4-401D-A191-C0EBC12EA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="" xmlns:a16="http://schemas.microsoft.com/office/drawing/2014/main" id="{B33BAED9-5B7F-401E-8726-45B92938F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4DCFB8B-285E-42B0-B046-73E0330D4A8F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="" xmlns:a16="http://schemas.microsoft.com/office/drawing/2014/main" id="{0B657D37-F8DF-4FB6-8D67-D127E38E37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="" xmlns:a16="http://schemas.microsoft.com/office/drawing/2014/main" id="{C019F071-D51D-4D64-A7F6-5CFAF4BF2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="" xmlns:a16="http://schemas.microsoft.com/office/drawing/2014/main" id="{C49C35A4-2B09-4044-B684-3B5B5F9682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08F1016-771D-4116-83C0-1A8A1142BC71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="" xmlns:a16="http://schemas.microsoft.com/office/drawing/2014/main" id="{1DD9E6BF-77D7-41D8-8E40-BCC9A7C43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="" xmlns:a16="http://schemas.microsoft.com/office/drawing/2014/main" id="{ECFA8695-0190-4832-B30E-DCEC8A5962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="" xmlns:a16="http://schemas.microsoft.com/office/drawing/2014/main" id="{7E047762-40E7-43E4-9B43-6F5B9B32A8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34852" indent="-282635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30541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582758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34974" indent="-226108" defTabSz="91385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487191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39407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391624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43840" indent="-226108" defTabSz="91385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0E5D39-9A86-4ED8-8691-ECA7B1C1AF77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="" xmlns:a16="http://schemas.microsoft.com/office/drawing/2014/main" id="{821DBEC8-DA42-4F41-9C7D-8E648A61D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="" xmlns:a16="http://schemas.microsoft.com/office/drawing/2014/main" id="{BB717F07-BEFA-48AC-9D42-A9B51A92B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71DE-3E62-45EE-855E-362567B461F9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FB9-7092-40A4-B8C4-819EE18FD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65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71DE-3E62-45EE-855E-362567B461F9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FB9-7092-40A4-B8C4-819EE18FD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1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71DE-3E62-45EE-855E-362567B461F9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FB9-7092-40A4-B8C4-819EE18FD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221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9CFC14DB-8A99-44CB-BA83-39417D26C1AF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="" xmlns:a16="http://schemas.microsoft.com/office/drawing/2014/main" id="{6530489F-79EC-4897-869D-780965D7E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="" xmlns:a16="http://schemas.microsoft.com/office/drawing/2014/main" id="{A83414BD-B475-4106-B6CC-2A825BC14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="" xmlns:a16="http://schemas.microsoft.com/office/drawing/2014/main" id="{45EEFC8D-4A80-4C8D-BB98-5471F8FF2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="" xmlns:a16="http://schemas.microsoft.com/office/drawing/2014/main" id="{CE292785-34F4-4129-BCFD-B22D0AC1F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="" xmlns:a16="http://schemas.microsoft.com/office/drawing/2014/main" id="{20D32FCA-31DE-4EA5-82C1-CF345076A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="" xmlns:a16="http://schemas.microsoft.com/office/drawing/2014/main" id="{090E6124-7B97-4EBF-8990-F55FBAA11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="" xmlns:a16="http://schemas.microsoft.com/office/drawing/2014/main" id="{C449F6A7-C9D3-4C68-84CF-E1FEED2CA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304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71DE-3E62-45EE-855E-362567B461F9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FB9-7092-40A4-B8C4-819EE18FD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68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71DE-3E62-45EE-855E-362567B461F9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FB9-7092-40A4-B8C4-819EE18FD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58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71DE-3E62-45EE-855E-362567B461F9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FB9-7092-40A4-B8C4-819EE18FD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51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71DE-3E62-45EE-855E-362567B461F9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FB9-7092-40A4-B8C4-819EE18FD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6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71DE-3E62-45EE-855E-362567B461F9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FB9-7092-40A4-B8C4-819EE18FD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70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71DE-3E62-45EE-855E-362567B461F9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FB9-7092-40A4-B8C4-819EE18FD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17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71DE-3E62-45EE-855E-362567B461F9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FB9-7092-40A4-B8C4-819EE18FD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69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71DE-3E62-45EE-855E-362567B461F9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FFB9-7092-40A4-B8C4-819EE18FD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69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171DE-3E62-45EE-855E-362567B461F9}" type="datetimeFigureOut">
              <a:rPr lang="en-IN" smtClean="0"/>
              <a:t>26-07-2020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5FFB9-7092-40A4-B8C4-819EE18FDD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48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SYSTEM CALLS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971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System Calls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Six Categories </a:t>
            </a:r>
          </a:p>
          <a:p>
            <a:pPr marL="0" lvl="0" indent="0">
              <a:buNone/>
            </a:pPr>
            <a:r>
              <a:rPr lang="en-US" b="1" dirty="0" smtClean="0"/>
              <a:t>	a</a:t>
            </a:r>
            <a:r>
              <a:rPr lang="en-US" b="1" dirty="0"/>
              <a:t>. </a:t>
            </a:r>
            <a:r>
              <a:rPr lang="en-US" b="1" dirty="0"/>
              <a:t>Process </a:t>
            </a:r>
            <a:r>
              <a:rPr lang="en-US" b="1" dirty="0" smtClean="0"/>
              <a:t>control </a:t>
            </a:r>
            <a:endParaRPr lang="en-IN" b="1" dirty="0"/>
          </a:p>
          <a:p>
            <a:pPr marL="0" lvl="0" indent="0">
              <a:buNone/>
            </a:pPr>
            <a:r>
              <a:rPr lang="en-US" b="1" dirty="0"/>
              <a:t>	b. </a:t>
            </a:r>
            <a:r>
              <a:rPr lang="en-US" b="1" dirty="0"/>
              <a:t>File </a:t>
            </a:r>
            <a:r>
              <a:rPr lang="en-US" b="1" dirty="0" smtClean="0"/>
              <a:t>manipulation</a:t>
            </a:r>
            <a:endParaRPr lang="en-IN" b="1" dirty="0"/>
          </a:p>
          <a:p>
            <a:pPr marL="0" lvl="0" indent="0">
              <a:buNone/>
            </a:pPr>
            <a:r>
              <a:rPr lang="en-US" b="1" dirty="0"/>
              <a:t>	c. </a:t>
            </a:r>
            <a:r>
              <a:rPr lang="en-US" b="1" dirty="0"/>
              <a:t>Device </a:t>
            </a:r>
            <a:r>
              <a:rPr lang="en-US" b="1" dirty="0" smtClean="0"/>
              <a:t>manipulation </a:t>
            </a:r>
            <a:endParaRPr lang="en-IN" b="1" dirty="0"/>
          </a:p>
          <a:p>
            <a:pPr marL="0" lvl="0" indent="0">
              <a:buNone/>
            </a:pPr>
            <a:r>
              <a:rPr lang="en-US" b="1" dirty="0"/>
              <a:t>	d. </a:t>
            </a:r>
            <a:r>
              <a:rPr lang="en-US" b="1" dirty="0"/>
              <a:t>Information </a:t>
            </a:r>
            <a:r>
              <a:rPr lang="en-US" b="1" dirty="0" smtClean="0"/>
              <a:t>maintenance</a:t>
            </a:r>
            <a:endParaRPr lang="en-IN" b="1" dirty="0"/>
          </a:p>
          <a:p>
            <a:pPr marL="0" lvl="0" indent="0">
              <a:buNone/>
            </a:pPr>
            <a:r>
              <a:rPr lang="en-US" b="1" dirty="0"/>
              <a:t>	e. </a:t>
            </a:r>
            <a:r>
              <a:rPr lang="en-US" b="1" dirty="0" smtClean="0"/>
              <a:t>Communications</a:t>
            </a:r>
            <a:endParaRPr lang="en-IN" b="1" dirty="0"/>
          </a:p>
          <a:p>
            <a:pPr marL="0" lvl="0" indent="0">
              <a:buNone/>
            </a:pPr>
            <a:r>
              <a:rPr lang="en-US" b="1" dirty="0"/>
              <a:t>	f. </a:t>
            </a:r>
            <a:r>
              <a:rPr lang="en-US" b="1" dirty="0" smtClean="0"/>
              <a:t>Protection</a:t>
            </a: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436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>
            <a:extLst>
              <a:ext uri="{FF2B5EF4-FFF2-40B4-BE49-F238E27FC236}">
                <a16:creationId xmlns="" xmlns:a16="http://schemas.microsoft.com/office/drawing/2014/main" id="{4156D97E-B3F7-4D08-9926-F21EAB532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1688" y="1233488"/>
            <a:ext cx="7732712" cy="45307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File management</a:t>
            </a:r>
          </a:p>
          <a:p>
            <a:pPr lvl="1"/>
            <a:r>
              <a:rPr lang="en-US" altLang="en-US"/>
              <a:t>create file, delete file</a:t>
            </a:r>
          </a:p>
          <a:p>
            <a:pPr lvl="1"/>
            <a:r>
              <a:rPr lang="en-US" altLang="en-US"/>
              <a:t>open, close file</a:t>
            </a:r>
          </a:p>
          <a:p>
            <a:pPr lvl="1"/>
            <a:r>
              <a:rPr lang="en-US" altLang="en-US"/>
              <a:t>read, write, reposition</a:t>
            </a:r>
          </a:p>
          <a:p>
            <a:pPr lvl="1"/>
            <a:r>
              <a:rPr lang="en-US" altLang="en-US"/>
              <a:t>get and set file attributes</a:t>
            </a:r>
          </a:p>
          <a:p>
            <a:r>
              <a:rPr lang="en-US" altLang="en-US"/>
              <a:t>Device management</a:t>
            </a:r>
          </a:p>
          <a:p>
            <a:pPr lvl="1"/>
            <a:r>
              <a:rPr lang="en-US" altLang="en-US"/>
              <a:t>request device, release device</a:t>
            </a:r>
          </a:p>
          <a:p>
            <a:pPr lvl="1"/>
            <a:r>
              <a:rPr lang="en-US" altLang="en-US"/>
              <a:t>read, write, reposition</a:t>
            </a:r>
          </a:p>
          <a:p>
            <a:pPr lvl="1"/>
            <a:r>
              <a:rPr lang="en-US" altLang="en-US"/>
              <a:t>get device attributes, set device attributes</a:t>
            </a:r>
          </a:p>
          <a:p>
            <a:pPr lvl="1"/>
            <a:r>
              <a:rPr lang="en-US" altLang="en-US"/>
              <a:t>logically attach or detach devices</a:t>
            </a:r>
          </a:p>
          <a:p>
            <a:pPr lvl="1"/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="" xmlns:a16="http://schemas.microsoft.com/office/drawing/2014/main" id="{A1101D3E-F01E-4DD1-88DC-B60A703EA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2763" y="225425"/>
            <a:ext cx="8021637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Types of System Calls (Cont.)</a:t>
            </a:r>
          </a:p>
        </p:txBody>
      </p:sp>
    </p:spTree>
    <p:extLst>
      <p:ext uri="{BB962C8B-B14F-4D97-AF65-F5344CB8AC3E}">
        <p14:creationId xmlns:p14="http://schemas.microsoft.com/office/powerpoint/2010/main" val="2204017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9F170523-A8A8-43C6-820A-D68F85AF0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7050" y="227013"/>
            <a:ext cx="79914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Types of System Calls (Cont.)</a:t>
            </a:r>
          </a:p>
        </p:txBody>
      </p:sp>
      <p:sp>
        <p:nvSpPr>
          <p:cNvPr id="48131" name="Rectangle 4">
            <a:extLst>
              <a:ext uri="{FF2B5EF4-FFF2-40B4-BE49-F238E27FC236}">
                <a16:creationId xmlns="" xmlns:a16="http://schemas.microsoft.com/office/drawing/2014/main" id="{3E675A7B-D65B-4A2E-A667-61009784B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234238" cy="453072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/>
              <a:t>Information maintenance</a:t>
            </a:r>
          </a:p>
          <a:p>
            <a:pPr lvl="1"/>
            <a:r>
              <a:rPr lang="en-US" altLang="en-US"/>
              <a:t>get time or date, set time or date</a:t>
            </a:r>
          </a:p>
          <a:p>
            <a:pPr lvl="1"/>
            <a:r>
              <a:rPr lang="en-US" altLang="en-US"/>
              <a:t>get system data, set system data</a:t>
            </a:r>
          </a:p>
          <a:p>
            <a:pPr lvl="1"/>
            <a:r>
              <a:rPr lang="en-US" altLang="en-US"/>
              <a:t>get and set process, file, or device attributes</a:t>
            </a:r>
          </a:p>
          <a:p>
            <a:r>
              <a:rPr lang="en-US" altLang="en-US"/>
              <a:t>Communications</a:t>
            </a:r>
          </a:p>
          <a:p>
            <a:pPr lvl="1"/>
            <a:r>
              <a:rPr lang="en-US" altLang="en-US"/>
              <a:t>create, delete communication connection</a:t>
            </a:r>
          </a:p>
          <a:p>
            <a:pPr lvl="1"/>
            <a:r>
              <a:rPr lang="en-US" altLang="en-US"/>
              <a:t>send, receive messages if </a:t>
            </a:r>
            <a:r>
              <a:rPr lang="en-US" altLang="en-US" b="1">
                <a:solidFill>
                  <a:srgbClr val="3366FF"/>
                </a:solidFill>
              </a:rPr>
              <a:t>message passing model </a:t>
            </a:r>
            <a:r>
              <a:rPr lang="en-US" altLang="en-US"/>
              <a:t>to </a:t>
            </a:r>
            <a:r>
              <a:rPr lang="en-US" altLang="en-US" b="1">
                <a:solidFill>
                  <a:srgbClr val="3366FF"/>
                </a:solidFill>
              </a:rPr>
              <a:t>host name</a:t>
            </a:r>
            <a:r>
              <a:rPr lang="en-US" altLang="en-US"/>
              <a:t> or </a:t>
            </a:r>
            <a:r>
              <a:rPr lang="en-US" altLang="en-US" b="1">
                <a:solidFill>
                  <a:srgbClr val="3366FF"/>
                </a:solidFill>
              </a:rPr>
              <a:t>process name</a:t>
            </a:r>
          </a:p>
          <a:p>
            <a:pPr lvl="2"/>
            <a:r>
              <a:rPr lang="en-US" altLang="en-US"/>
              <a:t>From</a:t>
            </a:r>
            <a:r>
              <a:rPr lang="en-US" altLang="en-US" b="1">
                <a:solidFill>
                  <a:srgbClr val="3366FF"/>
                </a:solidFill>
              </a:rPr>
              <a:t> client </a:t>
            </a:r>
            <a:r>
              <a:rPr lang="en-US" altLang="en-US"/>
              <a:t>to</a:t>
            </a:r>
            <a:r>
              <a:rPr lang="en-US" altLang="en-US" b="1">
                <a:solidFill>
                  <a:srgbClr val="3366FF"/>
                </a:solidFill>
              </a:rPr>
              <a:t> server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Shared-memory model </a:t>
            </a:r>
            <a:r>
              <a:rPr lang="en-US" altLang="en-US"/>
              <a:t>create and gain access to memory regions</a:t>
            </a:r>
          </a:p>
          <a:p>
            <a:pPr lvl="1"/>
            <a:r>
              <a:rPr lang="en-US" altLang="en-US"/>
              <a:t>transfer status information</a:t>
            </a:r>
          </a:p>
          <a:p>
            <a:pPr lvl="1"/>
            <a:r>
              <a:rPr lang="en-US" altLang="en-US"/>
              <a:t>attach and detach remote devices</a:t>
            </a:r>
          </a:p>
        </p:txBody>
      </p:sp>
    </p:spTree>
    <p:extLst>
      <p:ext uri="{BB962C8B-B14F-4D97-AF65-F5344CB8AC3E}">
        <p14:creationId xmlns:p14="http://schemas.microsoft.com/office/powerpoint/2010/main" val="477304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="" xmlns:a16="http://schemas.microsoft.com/office/drawing/2014/main" id="{2D8F5D27-E3DA-4CD1-A64B-C94402E09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27013"/>
            <a:ext cx="80311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Types of System Calls (Cont.)</a:t>
            </a:r>
          </a:p>
        </p:txBody>
      </p:sp>
      <p:sp>
        <p:nvSpPr>
          <p:cNvPr id="50179" name="Rectangle 4">
            <a:extLst>
              <a:ext uri="{FF2B5EF4-FFF2-40B4-BE49-F238E27FC236}">
                <a16:creationId xmlns="" xmlns:a16="http://schemas.microsoft.com/office/drawing/2014/main" id="{2F1F0650-6545-4D56-BF26-447C4C087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Protection</a:t>
            </a:r>
          </a:p>
          <a:p>
            <a:pPr lvl="1"/>
            <a:r>
              <a:rPr lang="en-US" altLang="en-US"/>
              <a:t>Control access to resources</a:t>
            </a:r>
          </a:p>
          <a:p>
            <a:pPr lvl="1"/>
            <a:r>
              <a:rPr lang="en-US" altLang="en-US"/>
              <a:t>Get and set permissions</a:t>
            </a:r>
          </a:p>
          <a:p>
            <a:pPr lvl="1"/>
            <a:r>
              <a:rPr lang="en-US" altLang="en-US"/>
              <a:t>Allow and deny user access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157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="" xmlns:a16="http://schemas.microsoft.com/office/drawing/2014/main" id="{D6FCD919-BAE3-4B7B-809E-209E2FB09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1275" y="110535"/>
            <a:ext cx="7632700" cy="594371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Examples of Windows and Unix System Calls</a:t>
            </a:r>
          </a:p>
        </p:txBody>
      </p:sp>
      <p:pic>
        <p:nvPicPr>
          <p:cNvPr id="52227" name="Picture 4">
            <a:extLst>
              <a:ext uri="{FF2B5EF4-FFF2-40B4-BE49-F238E27FC236}">
                <a16:creationId xmlns="" xmlns:a16="http://schemas.microsoft.com/office/drawing/2014/main" id="{33A2F2E0-9064-41AD-8CF6-9D5D6130B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88" y="1152525"/>
            <a:ext cx="4751387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41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="" xmlns:a16="http://schemas.microsoft.com/office/drawing/2014/main" id="{B422D298-022D-44F2-A04B-38156195F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250"/>
            <a:ext cx="804227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Standard C Library Example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="" xmlns:a16="http://schemas.microsoft.com/office/drawing/2014/main" id="{3B6F1633-75BA-44BA-8653-0681C68C70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173163"/>
            <a:ext cx="7642225" cy="5078412"/>
          </a:xfrm>
        </p:spPr>
        <p:txBody>
          <a:bodyPr/>
          <a:lstStyle/>
          <a:p>
            <a:r>
              <a:rPr lang="en-US" altLang="en-US"/>
              <a:t>C program invoking printf() library call, which calls write() system call</a:t>
            </a:r>
          </a:p>
        </p:txBody>
      </p:sp>
      <p:pic>
        <p:nvPicPr>
          <p:cNvPr id="54276" name="Picture 2">
            <a:extLst>
              <a:ext uri="{FF2B5EF4-FFF2-40B4-BE49-F238E27FC236}">
                <a16:creationId xmlns="" xmlns:a16="http://schemas.microsoft.com/office/drawing/2014/main" id="{89B408DE-A663-4E0E-A0FA-8F2D1E87A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1704975"/>
            <a:ext cx="4579937" cy="47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985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="" xmlns:a16="http://schemas.microsoft.com/office/drawing/2014/main" id="{99A476BD-0E04-4E34-92A4-16BA034F5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5900"/>
            <a:ext cx="8062913" cy="57626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Example: Arduino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="" xmlns:a16="http://schemas.microsoft.com/office/drawing/2014/main" id="{1F501235-9681-4141-B622-1D7728DD9E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245997"/>
            <a:ext cx="3538538" cy="3880428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Single-tasking</a:t>
            </a:r>
          </a:p>
          <a:p>
            <a:r>
              <a:rPr lang="en-US" altLang="en-US" dirty="0"/>
              <a:t>No operating system</a:t>
            </a:r>
          </a:p>
          <a:p>
            <a:r>
              <a:rPr lang="en-US" altLang="en-US" dirty="0"/>
              <a:t>Programs (sketch) loaded via USB into flash memory</a:t>
            </a:r>
          </a:p>
          <a:p>
            <a:r>
              <a:rPr lang="en-US" altLang="en-US" dirty="0"/>
              <a:t>Single memory space</a:t>
            </a:r>
          </a:p>
          <a:p>
            <a:r>
              <a:rPr lang="en-US" altLang="en-US" dirty="0"/>
              <a:t>Boot loader loads program</a:t>
            </a:r>
          </a:p>
          <a:p>
            <a:r>
              <a:rPr lang="en-US" altLang="en-US" dirty="0"/>
              <a:t>Program exit -&gt; shell reloaded</a:t>
            </a:r>
          </a:p>
        </p:txBody>
      </p:sp>
      <p:sp>
        <p:nvSpPr>
          <p:cNvPr id="56324" name="Rectangle 5">
            <a:extLst>
              <a:ext uri="{FF2B5EF4-FFF2-40B4-BE49-F238E27FC236}">
                <a16:creationId xmlns="" xmlns:a16="http://schemas.microsoft.com/office/drawing/2014/main" id="{EE74204F-304A-484C-931B-3D190F5E8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75" y="4372519"/>
            <a:ext cx="50292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SzPct val="90000"/>
              <a:buFont typeface="Monotype Sorts" pitchFamily="-84" charset="2"/>
              <a:buNone/>
            </a:pPr>
            <a:r>
              <a:rPr lang="en-US" altLang="en-US" dirty="0"/>
              <a:t>At system startup          running a program</a:t>
            </a:r>
          </a:p>
          <a:p>
            <a:pPr>
              <a:spcBef>
                <a:spcPct val="50000"/>
              </a:spcBef>
              <a:buSzPct val="90000"/>
              <a:buFont typeface="Monotype Sorts" pitchFamily="-84" charset="2"/>
              <a:buNone/>
            </a:pPr>
            <a:endParaRPr lang="en-US" altLang="en-US" dirty="0"/>
          </a:p>
        </p:txBody>
      </p:sp>
      <p:pic>
        <p:nvPicPr>
          <p:cNvPr id="56325" name="Picture 2">
            <a:extLst>
              <a:ext uri="{FF2B5EF4-FFF2-40B4-BE49-F238E27FC236}">
                <a16:creationId xmlns="" xmlns:a16="http://schemas.microsoft.com/office/drawing/2014/main" id="{3D7E9EC8-C0AA-4A87-B993-D1E4AABF4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953" y="1266090"/>
            <a:ext cx="3931159" cy="308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648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="" xmlns:a16="http://schemas.microsoft.com/office/drawing/2014/main" id="{8C7AD885-D28A-4AE1-BCC0-082E8F9D4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5900"/>
            <a:ext cx="8040688" cy="57626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Example: FreeBSD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="" xmlns:a16="http://schemas.microsoft.com/office/drawing/2014/main" id="{3553DF37-09AA-4821-AFCB-D93A473E19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9950" y="1118305"/>
            <a:ext cx="4777224" cy="4388196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Unix variant</a:t>
            </a:r>
          </a:p>
          <a:p>
            <a:r>
              <a:rPr lang="en-US" altLang="en-US" dirty="0"/>
              <a:t>Multitasking</a:t>
            </a:r>
          </a:p>
          <a:p>
            <a:r>
              <a:rPr lang="en-US" altLang="en-US" dirty="0"/>
              <a:t>User login -&gt; invoke user</a:t>
            </a:r>
            <a:r>
              <a:rPr lang="ja-JP" altLang="en-US" dirty="0"/>
              <a:t>’</a:t>
            </a:r>
            <a:r>
              <a:rPr lang="en-US" altLang="ja-JP" dirty="0"/>
              <a:t>s choice of shell</a:t>
            </a:r>
          </a:p>
          <a:p>
            <a:r>
              <a:rPr lang="en-US" altLang="en-US" dirty="0"/>
              <a:t>Shell executes fork() system call to create process</a:t>
            </a:r>
          </a:p>
          <a:p>
            <a:pPr lvl="1"/>
            <a:r>
              <a:rPr lang="en-US" altLang="en-US" dirty="0"/>
              <a:t>Executes exec() to load program into process</a:t>
            </a:r>
          </a:p>
          <a:p>
            <a:pPr lvl="1"/>
            <a:r>
              <a:rPr lang="en-US" altLang="en-US" dirty="0"/>
              <a:t>Shell waits for process to terminate or continues with user commands</a:t>
            </a:r>
          </a:p>
          <a:p>
            <a:r>
              <a:rPr lang="en-US" altLang="en-US" dirty="0"/>
              <a:t>Process exits with:</a:t>
            </a:r>
          </a:p>
          <a:p>
            <a:pPr lvl="1"/>
            <a:r>
              <a:rPr lang="en-US" altLang="en-US" dirty="0"/>
              <a:t> code = 0 – no error </a:t>
            </a:r>
          </a:p>
          <a:p>
            <a:pPr lvl="1"/>
            <a:r>
              <a:rPr lang="en-US" altLang="en-US" dirty="0"/>
              <a:t> code &gt; 0 – error code</a:t>
            </a:r>
          </a:p>
          <a:p>
            <a:endParaRPr lang="en-US" altLang="en-US" dirty="0"/>
          </a:p>
        </p:txBody>
      </p:sp>
      <p:pic>
        <p:nvPicPr>
          <p:cNvPr id="57348" name="Picture 2">
            <a:extLst>
              <a:ext uri="{FF2B5EF4-FFF2-40B4-BE49-F238E27FC236}">
                <a16:creationId xmlns="" xmlns:a16="http://schemas.microsoft.com/office/drawing/2014/main" id="{A51BFFAE-589E-4BC3-AFB7-2D6A9C24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138" y="1389190"/>
            <a:ext cx="2698750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682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="" xmlns:a16="http://schemas.microsoft.com/office/drawing/2014/main" id="{BAB5C763-1598-4AB4-AB9B-F1C1B35DA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0613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System Services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="" xmlns:a16="http://schemas.microsoft.com/office/drawing/2014/main" id="{AA46F960-9F83-4DB3-8C85-8EB4B59F5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213" y="1122363"/>
            <a:ext cx="7707312" cy="468312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/>
              <a:t>System programs provide a convenient environment for program development and execution.  They can be divided into:</a:t>
            </a:r>
          </a:p>
          <a:p>
            <a:pPr lvl="1"/>
            <a:r>
              <a:rPr lang="en-US" altLang="en-US"/>
              <a:t>File manipulation </a:t>
            </a:r>
          </a:p>
          <a:p>
            <a:pPr lvl="1"/>
            <a:r>
              <a:rPr lang="en-US" altLang="en-US"/>
              <a:t>Status information sometimes stored in a file</a:t>
            </a:r>
          </a:p>
          <a:p>
            <a:pPr lvl="1"/>
            <a:r>
              <a:rPr lang="en-US" altLang="en-US"/>
              <a:t>Programming language support</a:t>
            </a:r>
          </a:p>
          <a:p>
            <a:pPr lvl="1"/>
            <a:r>
              <a:rPr lang="en-US" altLang="en-US"/>
              <a:t>Program loading and execution</a:t>
            </a:r>
          </a:p>
          <a:p>
            <a:pPr lvl="1"/>
            <a:r>
              <a:rPr lang="en-US" altLang="en-US"/>
              <a:t>Communications</a:t>
            </a:r>
          </a:p>
          <a:p>
            <a:pPr lvl="1"/>
            <a:r>
              <a:rPr lang="en-US" altLang="en-US"/>
              <a:t>Background services</a:t>
            </a:r>
          </a:p>
          <a:p>
            <a:pPr lvl="1"/>
            <a:r>
              <a:rPr lang="en-US" altLang="en-US"/>
              <a:t>Application programs</a:t>
            </a:r>
          </a:p>
          <a:p>
            <a:r>
              <a:rPr lang="en-US" altLang="en-US"/>
              <a:t>Most users</a:t>
            </a:r>
            <a:r>
              <a:rPr lang="ja-JP" altLang="en-US"/>
              <a:t>’</a:t>
            </a:r>
            <a:r>
              <a:rPr lang="en-US" altLang="ja-JP"/>
              <a:t> view of the operation system is defined by system programs, not the actual system calls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5325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="" xmlns:a16="http://schemas.microsoft.com/office/drawing/2014/main" id="{C4EAC52B-9D2D-4A55-866C-947C20391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0613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System Services (Cont.)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="" xmlns:a16="http://schemas.microsoft.com/office/drawing/2014/main" id="{49895B5E-8C8B-46CB-ACFE-27F598441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8038" y="1073150"/>
            <a:ext cx="7359650" cy="5027613"/>
          </a:xfrm>
          <a:noFill/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Provide a convenient environment for program development and execution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Some of them are simply user interfaces to system calls; others are considerably more complex</a:t>
            </a:r>
          </a:p>
          <a:p>
            <a:pPr lvl="1">
              <a:lnSpc>
                <a:spcPct val="90000"/>
              </a:lnSpc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 b="1"/>
              <a:t>File management </a:t>
            </a:r>
            <a:r>
              <a:rPr lang="en-US" altLang="en-US"/>
              <a:t>- Create, delete, copy, rename, print, dump, list, and generally manipulate files and directories</a:t>
            </a:r>
          </a:p>
          <a:p>
            <a:pPr>
              <a:lnSpc>
                <a:spcPct val="90000"/>
              </a:lnSpc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 b="1"/>
              <a:t>Status information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Some ask the system for info - date, time, amount of available memory, disk space, number of users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Others provide detailed performance, logging, and debugging information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Typically, these programs format and print the output to the terminal or other output devices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Some systems implement  a </a:t>
            </a:r>
            <a:r>
              <a:rPr lang="en-US" altLang="en-US" b="1">
                <a:solidFill>
                  <a:srgbClr val="3366FF"/>
                </a:solidFill>
              </a:rPr>
              <a:t>registry</a:t>
            </a:r>
            <a:r>
              <a:rPr lang="en-US" altLang="en-US"/>
              <a:t> - used to store and retrieve configuration information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66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4B842699-2411-46DA-9E86-71B3FFE9F0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0663"/>
            <a:ext cx="80613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System Calls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="" xmlns:a16="http://schemas.microsoft.com/office/drawing/2014/main" id="{A2749591-DE3A-4DDD-A1C5-F255815745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88" y="1385888"/>
            <a:ext cx="7678737" cy="4131344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400" dirty="0"/>
              <a:t>Programming interface to the services provided by the OS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/>
              <a:t>Typically written in a high-level language (C or C++)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/>
              <a:t>Mostly accessed by programs via a high-level </a:t>
            </a:r>
            <a:r>
              <a:rPr lang="en-US" altLang="en-US" sz="2400" b="1" dirty="0">
                <a:solidFill>
                  <a:srgbClr val="3366FF"/>
                </a:solidFill>
              </a:rPr>
              <a:t>Application Programming Interface </a:t>
            </a:r>
            <a:r>
              <a:rPr lang="en-US" altLang="en-US" sz="2400" b="1" dirty="0">
                <a:solidFill>
                  <a:srgbClr val="000000"/>
                </a:solidFill>
              </a:rPr>
              <a:t>(</a:t>
            </a:r>
            <a:r>
              <a:rPr lang="en-US" altLang="en-US" sz="2400" b="1" dirty="0">
                <a:solidFill>
                  <a:srgbClr val="3366FF"/>
                </a:solidFill>
              </a:rPr>
              <a:t>API</a:t>
            </a:r>
            <a:r>
              <a:rPr lang="en-US" altLang="en-US" sz="2400" b="1" dirty="0">
                <a:solidFill>
                  <a:srgbClr val="000000"/>
                </a:solidFill>
              </a:rPr>
              <a:t>)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rather than direct system call use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/>
              <a:t>Three most common APIs are Win32 API for Windows, POSIX API for POSIX-based systems (including virtually all versions of UNIX, Linux, and Mac OS X), and Java API for the Java virtual machine (JVM)</a:t>
            </a:r>
          </a:p>
        </p:txBody>
      </p:sp>
    </p:spTree>
    <p:extLst>
      <p:ext uri="{BB962C8B-B14F-4D97-AF65-F5344CB8AC3E}">
        <p14:creationId xmlns:p14="http://schemas.microsoft.com/office/powerpoint/2010/main" val="2963397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="" xmlns:a16="http://schemas.microsoft.com/office/drawing/2014/main" id="{74F248A6-FEC6-47A1-A99A-98ABBC6C3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7675" y="217488"/>
            <a:ext cx="80803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System Services (Cont.)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="" xmlns:a16="http://schemas.microsoft.com/office/drawing/2014/main" id="{3AC26365-FF38-4159-8CB6-E4B6F33D9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213" y="1131888"/>
            <a:ext cx="7697787" cy="51879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b="1"/>
              <a:t>File modification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Text editors to create and modify files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Special commands to search contents of files or perform transformations of the text</a:t>
            </a: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 b="1"/>
              <a:t>Programming-language support </a:t>
            </a:r>
            <a:r>
              <a:rPr lang="en-US" altLang="en-US"/>
              <a:t>- Compilers, assemblers, debuggers and interpreters sometimes provided</a:t>
            </a: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 b="1"/>
              <a:t>Program loading and execution</a:t>
            </a:r>
            <a:r>
              <a:rPr lang="en-US" altLang="en-US"/>
              <a:t>- Absolute loaders, relocatable loaders, linkage editors, and overlay-loaders, debugging systems for higher-level and machine language</a:t>
            </a: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 b="1"/>
              <a:t>Communications</a:t>
            </a:r>
            <a:r>
              <a:rPr lang="en-US" altLang="en-US"/>
              <a:t> - Provide the mechanism for creating virtual connections among processes, users, and computer systems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Allow users to send messages to one another</a:t>
            </a:r>
            <a:r>
              <a:rPr lang="ja-JP" altLang="en-US"/>
              <a:t>’</a:t>
            </a:r>
            <a:r>
              <a:rPr lang="en-US" altLang="ja-JP"/>
              <a:t>s screens, browse web pages, send electronic-mail messages, log in remotely, transfer files from one machine to another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832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="" xmlns:a16="http://schemas.microsoft.com/office/drawing/2014/main" id="{69B64704-3592-4DF7-85E7-FB2DB8581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775" y="217488"/>
            <a:ext cx="7996238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System Services (Cont.)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="" xmlns:a16="http://schemas.microsoft.com/office/drawing/2014/main" id="{893ED54D-5EE3-433B-820F-AFAE8BC4B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108075"/>
            <a:ext cx="7675563" cy="51879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b="1"/>
              <a:t>Background Services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Launch at boot time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Some for system startup, then terminate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Some from system boot to shutdown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Provide facilities like disk checking, process scheduling, error logging, printing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Run in user context not kernel context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Known as </a:t>
            </a:r>
            <a:r>
              <a:rPr lang="en-US" altLang="en-US" b="1">
                <a:solidFill>
                  <a:srgbClr val="3366FF"/>
                </a:solidFill>
              </a:rPr>
              <a:t>services</a:t>
            </a:r>
            <a:r>
              <a:rPr lang="en-US" altLang="en-US"/>
              <a:t>, </a:t>
            </a:r>
            <a:r>
              <a:rPr lang="en-US" altLang="en-US" b="1">
                <a:solidFill>
                  <a:srgbClr val="3366FF"/>
                </a:solidFill>
              </a:rPr>
              <a:t>subsystems</a:t>
            </a:r>
            <a:r>
              <a:rPr lang="en-US" altLang="en-US"/>
              <a:t>, </a:t>
            </a:r>
            <a:r>
              <a:rPr lang="en-US" altLang="en-US" b="1">
                <a:solidFill>
                  <a:srgbClr val="3366FF"/>
                </a:solidFill>
              </a:rPr>
              <a:t>daemons</a:t>
            </a:r>
            <a:r>
              <a:rPr lang="en-US" altLang="en-US"/>
              <a:t> </a:t>
            </a:r>
            <a:endParaRPr lang="en-US" altLang="en-US" b="1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 b="1"/>
              <a:t>Application programs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Don’t pertain to system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Run by users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Not typically considered part of OS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Launched by command line, mouse click, finger poke</a:t>
            </a:r>
          </a:p>
        </p:txBody>
      </p:sp>
    </p:spTree>
    <p:extLst>
      <p:ext uri="{BB962C8B-B14F-4D97-AF65-F5344CB8AC3E}">
        <p14:creationId xmlns:p14="http://schemas.microsoft.com/office/powerpoint/2010/main" val="754499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="" xmlns:a16="http://schemas.microsoft.com/office/drawing/2014/main" id="{B139628D-AE2A-46FB-AA5B-FECFA241A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Linkers and Loaders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="" xmlns:a16="http://schemas.microsoft.com/office/drawing/2014/main" id="{F413004A-DAD3-4F03-A509-ECD5943DEF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/>
              <a:t>Source code compiled into object files designed to be loaded into any physical memory location – </a:t>
            </a:r>
            <a:r>
              <a:rPr lang="en-US" altLang="en-US" b="1">
                <a:solidFill>
                  <a:srgbClr val="3366FF"/>
                </a:solidFill>
              </a:rPr>
              <a:t>relocatable object file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Linker </a:t>
            </a:r>
            <a:r>
              <a:rPr lang="en-US" altLang="en-US"/>
              <a:t>combines these into single binary </a:t>
            </a:r>
            <a:r>
              <a:rPr lang="en-US" altLang="en-US" b="1">
                <a:solidFill>
                  <a:srgbClr val="3366FF"/>
                </a:solidFill>
              </a:rPr>
              <a:t>executable</a:t>
            </a:r>
            <a:r>
              <a:rPr lang="en-US" altLang="en-US"/>
              <a:t> file</a:t>
            </a:r>
          </a:p>
          <a:p>
            <a:pPr lvl="1"/>
            <a:r>
              <a:rPr lang="en-US" altLang="en-US"/>
              <a:t>Also brings in libraries</a:t>
            </a:r>
          </a:p>
          <a:p>
            <a:r>
              <a:rPr lang="en-US" altLang="en-US"/>
              <a:t>Program resides on secondary storage as binary executable</a:t>
            </a:r>
          </a:p>
          <a:p>
            <a:r>
              <a:rPr lang="en-US" altLang="en-US"/>
              <a:t>Must be brought into memory by </a:t>
            </a:r>
            <a:r>
              <a:rPr lang="en-US" altLang="en-US" b="1">
                <a:solidFill>
                  <a:srgbClr val="3366FF"/>
                </a:solidFill>
              </a:rPr>
              <a:t>loader</a:t>
            </a:r>
            <a:r>
              <a:rPr lang="en-US" altLang="en-US"/>
              <a:t> to be executed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Relocation</a:t>
            </a:r>
            <a:r>
              <a:rPr lang="en-US" altLang="en-US"/>
              <a:t> assigns final addresses to program parts and adjusts code and data in program to match those addresses</a:t>
            </a:r>
          </a:p>
          <a:p>
            <a:r>
              <a:rPr lang="en-US" altLang="en-US"/>
              <a:t>Modern general purpose systems don’t link libraries into executables</a:t>
            </a:r>
          </a:p>
          <a:p>
            <a:pPr lvl="1"/>
            <a:r>
              <a:rPr lang="en-US" altLang="en-US"/>
              <a:t>Rather, </a:t>
            </a:r>
            <a:r>
              <a:rPr lang="en-US" altLang="en-US" b="1">
                <a:solidFill>
                  <a:srgbClr val="3366FF"/>
                </a:solidFill>
              </a:rPr>
              <a:t>dynamically linked libraries </a:t>
            </a:r>
            <a:r>
              <a:rPr lang="en-US" altLang="en-US"/>
              <a:t>(in Windows, </a:t>
            </a:r>
            <a:r>
              <a:rPr lang="en-US" altLang="en-US" b="1">
                <a:solidFill>
                  <a:srgbClr val="3366FF"/>
                </a:solidFill>
              </a:rPr>
              <a:t>DLLs</a:t>
            </a:r>
            <a:r>
              <a:rPr lang="en-US" altLang="en-US"/>
              <a:t>) are loaded as needed, shared by all that use the same version of that same library (loaded once)</a:t>
            </a:r>
          </a:p>
          <a:p>
            <a:r>
              <a:rPr lang="en-US" altLang="en-US"/>
              <a:t>Object, executable files have standard formats, so operating system knows how to load and start them</a:t>
            </a:r>
          </a:p>
        </p:txBody>
      </p:sp>
    </p:spTree>
    <p:extLst>
      <p:ext uri="{BB962C8B-B14F-4D97-AF65-F5344CB8AC3E}">
        <p14:creationId xmlns:p14="http://schemas.microsoft.com/office/powerpoint/2010/main" val="648488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="" xmlns:a16="http://schemas.microsoft.com/office/drawing/2014/main" id="{2C7140E0-64EE-48A3-941C-70C6BCDF8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0438" y="225425"/>
            <a:ext cx="7573962" cy="57626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The Role of the Linker and Loader</a:t>
            </a:r>
          </a:p>
        </p:txBody>
      </p:sp>
      <p:pic>
        <p:nvPicPr>
          <p:cNvPr id="67587" name="Content Placeholder 6">
            <a:extLst>
              <a:ext uri="{FF2B5EF4-FFF2-40B4-BE49-F238E27FC236}">
                <a16:creationId xmlns="" xmlns:a16="http://schemas.microsoft.com/office/drawing/2014/main" id="{CD8E9885-D5F1-451A-B45F-8C24EB28DF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7613" y="1204913"/>
            <a:ext cx="4608512" cy="4859337"/>
          </a:xfrm>
        </p:spPr>
      </p:pic>
    </p:spTree>
    <p:extLst>
      <p:ext uri="{BB962C8B-B14F-4D97-AF65-F5344CB8AC3E}">
        <p14:creationId xmlns:p14="http://schemas.microsoft.com/office/powerpoint/2010/main" val="680319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>
            <a:extLst>
              <a:ext uri="{FF2B5EF4-FFF2-40B4-BE49-F238E27FC236}">
                <a16:creationId xmlns="" xmlns:a16="http://schemas.microsoft.com/office/drawing/2014/main" id="{9580D1A4-1911-40B7-90C7-4F5EE5149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126" y="154025"/>
            <a:ext cx="7712075" cy="576262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Why Applications are Operating System Specific</a:t>
            </a:r>
          </a:p>
        </p:txBody>
      </p:sp>
      <p:sp>
        <p:nvSpPr>
          <p:cNvPr id="68611" name="Rectangle 1027">
            <a:extLst>
              <a:ext uri="{FF2B5EF4-FFF2-40B4-BE49-F238E27FC236}">
                <a16:creationId xmlns="" xmlns:a16="http://schemas.microsoft.com/office/drawing/2014/main" id="{672EE902-C4A8-4076-BE5F-A5B41CC5B7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014884"/>
            <a:ext cx="7643813" cy="4979516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Apps compiled on one system usually not executable on other operating systems</a:t>
            </a:r>
          </a:p>
          <a:p>
            <a:r>
              <a:rPr lang="en-US" altLang="en-US" dirty="0"/>
              <a:t>Each operating system provides its own unique system calls</a:t>
            </a:r>
          </a:p>
          <a:p>
            <a:pPr lvl="1"/>
            <a:r>
              <a:rPr lang="en-US" altLang="en-US" dirty="0"/>
              <a:t>Own file formats, etc.</a:t>
            </a:r>
          </a:p>
          <a:p>
            <a:r>
              <a:rPr lang="en-US" altLang="en-US" dirty="0"/>
              <a:t>Apps can be multi-operating system</a:t>
            </a:r>
          </a:p>
          <a:p>
            <a:pPr lvl="1"/>
            <a:r>
              <a:rPr lang="en-US" altLang="en-US" dirty="0"/>
              <a:t>Written in interpreted language like Python, Ruby, and interpreter available on multiple operating systems</a:t>
            </a:r>
          </a:p>
          <a:p>
            <a:pPr lvl="1"/>
            <a:r>
              <a:rPr lang="en-US" altLang="en-US" dirty="0"/>
              <a:t>App written in language that includes a VM containing the running app (like Java)</a:t>
            </a:r>
          </a:p>
          <a:p>
            <a:pPr lvl="1"/>
            <a:r>
              <a:rPr lang="en-US" altLang="en-US" dirty="0"/>
              <a:t>Use standard language (like C), compile separately on each operating system to run on each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Application Binary Interface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ABI</a:t>
            </a:r>
            <a:r>
              <a:rPr lang="en-US" altLang="en-US" dirty="0"/>
              <a:t>) is architecture equivalent of API, defines how different components of binary code can interface for a given operating system on a given architecture, CPU, etc. </a:t>
            </a:r>
          </a:p>
        </p:txBody>
      </p:sp>
    </p:spTree>
    <p:extLst>
      <p:ext uri="{BB962C8B-B14F-4D97-AF65-F5344CB8AC3E}">
        <p14:creationId xmlns:p14="http://schemas.microsoft.com/office/powerpoint/2010/main" val="1362532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="" xmlns:a16="http://schemas.microsoft.com/office/drawing/2014/main" id="{2C62F9A8-4DAA-4F8E-8650-F234095DF9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End of </a:t>
            </a:r>
            <a:r>
              <a:rPr lang="en-US" altLang="en-US"/>
              <a:t>Chapter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243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="" xmlns:a16="http://schemas.microsoft.com/office/drawing/2014/main" id="{0C14F633-D8B3-443E-B572-5804D4ED77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0772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of System Calls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="" xmlns:a16="http://schemas.microsoft.com/office/drawing/2014/main" id="{538ABAD4-459A-43EE-99FF-36E56E658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0263" y="1233488"/>
            <a:ext cx="7704137" cy="4530725"/>
          </a:xfrm>
        </p:spPr>
        <p:txBody>
          <a:bodyPr>
            <a:normAutofit/>
          </a:bodyPr>
          <a:lstStyle/>
          <a:p>
            <a:r>
              <a:rPr lang="en-US" altLang="en-US" sz="2500" dirty="0"/>
              <a:t>System call sequence to copy the contents of one file to another file</a:t>
            </a:r>
          </a:p>
        </p:txBody>
      </p:sp>
      <p:pic>
        <p:nvPicPr>
          <p:cNvPr id="31748" name="Picture 5">
            <a:extLst>
              <a:ext uri="{FF2B5EF4-FFF2-40B4-BE49-F238E27FC236}">
                <a16:creationId xmlns="" xmlns:a16="http://schemas.microsoft.com/office/drawing/2014/main" id="{AAE1048A-764C-48F0-A738-BA0A29DCB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72221"/>
            <a:ext cx="5937250" cy="401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Line 6">
            <a:extLst>
              <a:ext uri="{FF2B5EF4-FFF2-40B4-BE49-F238E27FC236}">
                <a16:creationId xmlns="" xmlns:a16="http://schemas.microsoft.com/office/drawing/2014/main" id="{829D7286-9D2A-4CC2-99A2-293356FA0E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8063" y="2022475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50" name="Line 7">
            <a:extLst>
              <a:ext uri="{FF2B5EF4-FFF2-40B4-BE49-F238E27FC236}">
                <a16:creationId xmlns="" xmlns:a16="http://schemas.microsoft.com/office/drawing/2014/main" id="{C5566A3B-AF3E-428A-96FC-E638B3477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3363" y="2012950"/>
            <a:ext cx="0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61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="" xmlns:a16="http://schemas.microsoft.com/office/drawing/2014/main" id="{C84E76C4-FCC0-48D3-9013-1569EF2B2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0663"/>
            <a:ext cx="80422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of Standard API</a:t>
            </a:r>
          </a:p>
        </p:txBody>
      </p:sp>
      <p:pic>
        <p:nvPicPr>
          <p:cNvPr id="33795" name="Picture 2">
            <a:extLst>
              <a:ext uri="{FF2B5EF4-FFF2-40B4-BE49-F238E27FC236}">
                <a16:creationId xmlns="" xmlns:a16="http://schemas.microsoft.com/office/drawing/2014/main" id="{03F4BF88-895B-4F86-8811-FEB2E93B9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984250"/>
            <a:ext cx="527685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62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="" xmlns:a16="http://schemas.microsoft.com/office/drawing/2014/main" id="{5BE3AADB-0F3C-4172-8054-CC2DDF747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075" y="217488"/>
            <a:ext cx="7989888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System Call Implementation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="" xmlns:a16="http://schemas.microsoft.com/office/drawing/2014/main" id="{17C2873A-43D0-43EF-AF6C-1C08F69448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0263" y="1233488"/>
            <a:ext cx="7632700" cy="453072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Typically, a number is  associated with each system call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System-call interface </a:t>
            </a:r>
            <a:r>
              <a:rPr lang="en-US" altLang="en-US" dirty="0"/>
              <a:t>maintains a table indexed according to these numbers</a:t>
            </a:r>
            <a:endParaRPr lang="en-US" altLang="en-US" sz="800" dirty="0"/>
          </a:p>
          <a:p>
            <a:r>
              <a:rPr lang="en-US" altLang="en-US" dirty="0"/>
              <a:t>The system call interface invokes  the intended system call in OS kernel and returns status of the system call and any return values</a:t>
            </a:r>
            <a:endParaRPr lang="en-US" altLang="en-US" sz="800" dirty="0"/>
          </a:p>
          <a:p>
            <a:r>
              <a:rPr lang="en-US" altLang="en-US" dirty="0"/>
              <a:t>The caller need know nothing about how the system call is implemented</a:t>
            </a:r>
          </a:p>
          <a:p>
            <a:pPr lvl="1"/>
            <a:r>
              <a:rPr lang="en-US" altLang="en-US" dirty="0"/>
              <a:t>Just needs to obey API and understand what OS will do as a result call</a:t>
            </a:r>
          </a:p>
          <a:p>
            <a:pPr lvl="1"/>
            <a:r>
              <a:rPr lang="en-US" altLang="en-US" dirty="0"/>
              <a:t>Most details of  OS interface hidden from programmer by API  </a:t>
            </a:r>
          </a:p>
          <a:p>
            <a:pPr lvl="2"/>
            <a:r>
              <a:rPr lang="en-US" altLang="en-US" dirty="0"/>
              <a:t>Managed by run-time support library (set of functions built into libraries included with compiler)</a:t>
            </a:r>
          </a:p>
        </p:txBody>
      </p:sp>
    </p:spTree>
    <p:extLst>
      <p:ext uri="{BB962C8B-B14F-4D97-AF65-F5344CB8AC3E}">
        <p14:creationId xmlns:p14="http://schemas.microsoft.com/office/powerpoint/2010/main" val="349334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="" xmlns:a16="http://schemas.microsoft.com/office/drawing/2014/main" id="{1699CD33-3BF1-41C4-ABEC-D6F4D3F64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0750" y="211138"/>
            <a:ext cx="7840663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API – System Call – OS Relationship</a:t>
            </a:r>
          </a:p>
        </p:txBody>
      </p:sp>
      <p:pic>
        <p:nvPicPr>
          <p:cNvPr id="37891" name="Picture 2">
            <a:extLst>
              <a:ext uri="{FF2B5EF4-FFF2-40B4-BE49-F238E27FC236}">
                <a16:creationId xmlns="" xmlns:a16="http://schemas.microsoft.com/office/drawing/2014/main" id="{B2409951-BBCF-4A1C-8570-76F67408B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1217613"/>
            <a:ext cx="7559675" cy="461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79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="" xmlns:a16="http://schemas.microsoft.com/office/drawing/2014/main" id="{4E227535-43B6-4813-B8B2-3BC580705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9475" y="217488"/>
            <a:ext cx="7704138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System Call Parameter Passing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="" xmlns:a16="http://schemas.microsoft.com/office/drawing/2014/main" id="{4769B199-F416-4325-B349-7CDA49598C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04138" cy="45307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Often, more information is required than simply identity of desired system call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Exact type and amount of information vary according to OS and call</a:t>
            </a: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/>
              <a:t>Three general methods used to pass parameters to the OS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Simplest:  pass the parameters in registers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 In some cases, may be more parameters than registers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Parameters stored in a block</a:t>
            </a:r>
            <a:r>
              <a:rPr lang="en-US" altLang="en-US" i="1"/>
              <a:t>, </a:t>
            </a:r>
            <a:r>
              <a:rPr lang="en-US" altLang="en-US"/>
              <a:t>or table, in memory, and address of block passed as a parameter in a register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This approach taken by Linux and Solaris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Parameters placed, or </a:t>
            </a:r>
            <a:r>
              <a:rPr lang="en-US" altLang="en-US" b="1">
                <a:solidFill>
                  <a:srgbClr val="3366FF"/>
                </a:solidFill>
              </a:rPr>
              <a:t>pushed</a:t>
            </a:r>
            <a:r>
              <a:rPr lang="en-US" altLang="en-US" i="1"/>
              <a:t>, </a:t>
            </a:r>
            <a:r>
              <a:rPr lang="en-US" altLang="en-US"/>
              <a:t>onto the </a:t>
            </a:r>
            <a:r>
              <a:rPr lang="en-US" altLang="en-US" b="1">
                <a:solidFill>
                  <a:srgbClr val="3366FF"/>
                </a:solidFill>
              </a:rPr>
              <a:t>stack</a:t>
            </a:r>
            <a:r>
              <a:rPr lang="en-US" altLang="en-US" i="1"/>
              <a:t> </a:t>
            </a:r>
            <a:r>
              <a:rPr lang="en-US" altLang="en-US"/>
              <a:t>by the program and </a:t>
            </a:r>
            <a:r>
              <a:rPr lang="en-US" altLang="en-US" b="1">
                <a:solidFill>
                  <a:srgbClr val="3366FF"/>
                </a:solidFill>
              </a:rPr>
              <a:t>popped</a:t>
            </a:r>
            <a:r>
              <a:rPr lang="en-US" altLang="en-US" i="1"/>
              <a:t> </a:t>
            </a:r>
            <a:r>
              <a:rPr lang="en-US" altLang="en-US"/>
              <a:t>off the stack by the operating system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Block and stack methods do not limit the number or length of parameters being passed</a:t>
            </a:r>
          </a:p>
          <a:p>
            <a:pPr lvl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77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="" xmlns:a16="http://schemas.microsoft.com/office/drawing/2014/main" id="{091C706E-593F-465E-8A89-60A10A2A9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7963"/>
            <a:ext cx="80899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Parameter Passing via Table</a:t>
            </a:r>
          </a:p>
        </p:txBody>
      </p:sp>
      <p:pic>
        <p:nvPicPr>
          <p:cNvPr id="41987" name="Picture 2">
            <a:extLst>
              <a:ext uri="{FF2B5EF4-FFF2-40B4-BE49-F238E27FC236}">
                <a16:creationId xmlns="" xmlns:a16="http://schemas.microsoft.com/office/drawing/2014/main" id="{DF782059-8E55-48AA-A75F-C88C61777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1643063"/>
            <a:ext cx="7831137" cy="411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916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="" xmlns:a16="http://schemas.microsoft.com/office/drawing/2014/main" id="{F81CC25A-92E8-44D5-853F-5EA5E0E48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075" y="214313"/>
            <a:ext cx="8129588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Types of System Calls</a:t>
            </a:r>
          </a:p>
        </p:txBody>
      </p:sp>
      <p:sp>
        <p:nvSpPr>
          <p:cNvPr id="44035" name="Rectangle 4">
            <a:extLst>
              <a:ext uri="{FF2B5EF4-FFF2-40B4-BE49-F238E27FC236}">
                <a16:creationId xmlns="" xmlns:a16="http://schemas.microsoft.com/office/drawing/2014/main" id="{4FFFE9F1-36B8-4D67-9C3C-A4A661B03E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8038" y="1250950"/>
            <a:ext cx="7748587" cy="453072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b="1" dirty="0"/>
              <a:t>Process control</a:t>
            </a:r>
          </a:p>
          <a:p>
            <a:pPr lvl="1"/>
            <a:r>
              <a:rPr lang="en-US" altLang="en-US" dirty="0"/>
              <a:t>create process, terminate process</a:t>
            </a:r>
          </a:p>
          <a:p>
            <a:pPr lvl="1"/>
            <a:r>
              <a:rPr lang="en-US" altLang="en-US" dirty="0"/>
              <a:t>end, abort</a:t>
            </a:r>
          </a:p>
          <a:p>
            <a:pPr lvl="1"/>
            <a:r>
              <a:rPr lang="en-US" altLang="en-US" dirty="0"/>
              <a:t>load, </a:t>
            </a:r>
            <a:r>
              <a:rPr lang="en-US" altLang="en-US" dirty="0" smtClean="0"/>
              <a:t>execute</a:t>
            </a:r>
            <a:endParaRPr lang="en-US" altLang="en-US" dirty="0"/>
          </a:p>
          <a:p>
            <a:pPr lvl="1"/>
            <a:r>
              <a:rPr lang="en-US" altLang="en-US" dirty="0"/>
              <a:t>get process attributes, set process attributes</a:t>
            </a:r>
          </a:p>
          <a:p>
            <a:pPr lvl="1"/>
            <a:r>
              <a:rPr lang="en-US" altLang="en-US" dirty="0"/>
              <a:t>wait for time</a:t>
            </a:r>
          </a:p>
          <a:p>
            <a:pPr lvl="1"/>
            <a:r>
              <a:rPr lang="en-US" altLang="en-US" dirty="0"/>
              <a:t>wait event, signal event</a:t>
            </a:r>
          </a:p>
          <a:p>
            <a:pPr lvl="1"/>
            <a:r>
              <a:rPr lang="en-US" altLang="en-US" dirty="0"/>
              <a:t>allocate and free memory</a:t>
            </a:r>
          </a:p>
          <a:p>
            <a:pPr lvl="1"/>
            <a:r>
              <a:rPr lang="en-US" altLang="en-US" dirty="0"/>
              <a:t>Dump memory if error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Debugger</a:t>
            </a:r>
            <a:r>
              <a:rPr lang="en-US" altLang="en-US" dirty="0"/>
              <a:t> for determining </a:t>
            </a:r>
            <a:r>
              <a:rPr lang="en-US" altLang="en-US" b="1" dirty="0">
                <a:solidFill>
                  <a:srgbClr val="3366FF"/>
                </a:solidFill>
              </a:rPr>
              <a:t>bugs, single step </a:t>
            </a:r>
            <a:r>
              <a:rPr lang="en-US" altLang="en-US" dirty="0"/>
              <a:t>execution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Locks</a:t>
            </a:r>
            <a:r>
              <a:rPr lang="en-US" altLang="en-US" dirty="0"/>
              <a:t> for managing access to shared data between processes</a:t>
            </a:r>
          </a:p>
        </p:txBody>
      </p:sp>
    </p:spTree>
    <p:extLst>
      <p:ext uri="{BB962C8B-B14F-4D97-AF65-F5344CB8AC3E}">
        <p14:creationId xmlns:p14="http://schemas.microsoft.com/office/powerpoint/2010/main" val="288522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1313</Words>
  <Application>Microsoft Office PowerPoint</Application>
  <PresentationFormat>On-screen Show (4:3)</PresentationFormat>
  <Paragraphs>180</Paragraphs>
  <Slides>25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SYSTEM CALLS</vt:lpstr>
      <vt:lpstr>System Calls</vt:lpstr>
      <vt:lpstr>Example of System Calls</vt:lpstr>
      <vt:lpstr>Example of Standard API</vt:lpstr>
      <vt:lpstr>System Call Implementation</vt:lpstr>
      <vt:lpstr>API – System Call – OS Relationship</vt:lpstr>
      <vt:lpstr>System Call Parameter Passing</vt:lpstr>
      <vt:lpstr>Parameter Passing via Table</vt:lpstr>
      <vt:lpstr>Types of System Calls</vt:lpstr>
      <vt:lpstr>Types of System Calls</vt:lpstr>
      <vt:lpstr>Types of System Calls (Cont.)</vt:lpstr>
      <vt:lpstr>Types of System Calls (Cont.)</vt:lpstr>
      <vt:lpstr>Types of System Calls (Cont.)</vt:lpstr>
      <vt:lpstr>Examples of Windows and Unix System Calls</vt:lpstr>
      <vt:lpstr>Standard C Library Example</vt:lpstr>
      <vt:lpstr>Example: Arduino</vt:lpstr>
      <vt:lpstr>Example: FreeBSD</vt:lpstr>
      <vt:lpstr>System Services</vt:lpstr>
      <vt:lpstr>System Services (Cont.)</vt:lpstr>
      <vt:lpstr>System Services (Cont.)</vt:lpstr>
      <vt:lpstr>System Services (Cont.)</vt:lpstr>
      <vt:lpstr>Linkers and Loaders</vt:lpstr>
      <vt:lpstr>The Role of the Linker and Loader</vt:lpstr>
      <vt:lpstr>Why Applications are Operating System Specific</vt:lpstr>
      <vt:lpstr>End of Chapter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CALLS</dc:title>
  <dc:creator>Admin</dc:creator>
  <cp:lastModifiedBy>Admin</cp:lastModifiedBy>
  <cp:revision>6</cp:revision>
  <dcterms:created xsi:type="dcterms:W3CDTF">2020-07-22T17:49:48Z</dcterms:created>
  <dcterms:modified xsi:type="dcterms:W3CDTF">2020-07-26T08:56:08Z</dcterms:modified>
</cp:coreProperties>
</file>