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8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81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79" r:id="rId51"/>
    <p:sldId id="377" r:id="rId5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4667"/>
  </p:normalViewPr>
  <p:slideViewPr>
    <p:cSldViewPr snapToGrid="0">
      <p:cViewPr>
        <p:scale>
          <a:sx n="72" d="100"/>
          <a:sy n="72" d="100"/>
        </p:scale>
        <p:origin x="-1170" y="1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918333B-585B-DE4D-9831-2D00C209B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C1B98274-D3CB-0842-B7D5-CCC930B1C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27FB6921-19FA-F042-946C-F24A7C037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952453D-D02E-4747-9C28-6AA7858ABF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A2C49B5E-8093-465A-B7A2-445814910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480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F57621B-631E-CE49-BBC0-94959EC7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FCF1BCE7-0D39-F747-A8F0-C9D0D582C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E61E394-DDB5-4EB5-B5DE-3364FBDDA1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D5996E85-17A6-EE46-9ABF-70F5E25C4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7CB5150F-B17A-4D4F-9207-2D1A609C7A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28C2BA55-F47D-EC4B-9CFB-F8216A36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521D1-7497-47DF-A522-56BA9BA2B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97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0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8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5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5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4933" y="242645"/>
            <a:ext cx="77987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72209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xmlns="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4889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xmlns="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043023"/>
            <a:ext cx="7642549" cy="4530725"/>
          </a:xfrm>
        </p:spPr>
        <p:txBody>
          <a:bodyPr/>
          <a:lstStyle/>
          <a:p>
            <a:r>
              <a:rPr lang="en-US" altLang="en-US" dirty="0"/>
              <a:t>Host system protected from VMs, VMs protected from each other</a:t>
            </a:r>
          </a:p>
          <a:p>
            <a:pPr lvl="1"/>
            <a:r>
              <a:rPr lang="en-US" altLang="en-US" dirty="0"/>
              <a:t>i.e., A virus less likely to spread</a:t>
            </a:r>
          </a:p>
          <a:p>
            <a:pPr lvl="1"/>
            <a:r>
              <a:rPr lang="en-US" altLang="en-US" dirty="0"/>
              <a:t>Sharing is provided though via shared file system volume, network communication</a:t>
            </a:r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dirty="0"/>
              <a:t>, running VM</a:t>
            </a:r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dirty="0"/>
              <a:t>Snapshot of a given state, able to restore back to that state</a:t>
            </a:r>
          </a:p>
          <a:p>
            <a:pPr lvl="2"/>
            <a:r>
              <a:rPr lang="en-US" altLang="en-US" dirty="0"/>
              <a:t>Some VMMs allow multiple snapshots per 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r>
              <a:rPr lang="en-US" altLang="en-US" dirty="0"/>
              <a:t>Great for OS research, better system development efficiency</a:t>
            </a:r>
          </a:p>
          <a:p>
            <a:r>
              <a:rPr lang="en-US" altLang="en-US" dirty="0"/>
              <a:t>Run multiple, different OSes on a single machine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dirty="0"/>
              <a:t>, app dev,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xmlns="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240330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xmlns="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196164"/>
            <a:ext cx="759489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xmlns="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249079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1196005"/>
            <a:ext cx="75915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xmlns="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xmlns="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dirty="0"/>
              <a:t>Dual mode CPU means guest executes in user mode</a:t>
            </a:r>
          </a:p>
          <a:p>
            <a:pPr lvl="1"/>
            <a:r>
              <a:rPr lang="en-US" altLang="en-US" dirty="0"/>
              <a:t>Kernel runs in kernel mode</a:t>
            </a:r>
          </a:p>
          <a:p>
            <a:pPr lvl="1"/>
            <a:r>
              <a:rPr lang="en-US" altLang="en-US" dirty="0"/>
              <a:t>Not safe to let guest kernel run in kernel mode too</a:t>
            </a:r>
          </a:p>
          <a:p>
            <a:pPr lvl="1"/>
            <a:r>
              <a:rPr lang="en-US" altLang="en-US" dirty="0"/>
              <a:t>So VM needs two modes – virtual user mode and virtual kernel mode</a:t>
            </a:r>
          </a:p>
          <a:p>
            <a:pPr lvl="2"/>
            <a:r>
              <a:rPr lang="en-US" altLang="en-US" dirty="0"/>
              <a:t>Both of which run in real user mode</a:t>
            </a:r>
          </a:p>
          <a:p>
            <a:pPr lvl="1"/>
            <a:r>
              <a:rPr lang="en-US" altLang="en-US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xmlns="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dirty="0"/>
              <a:t>How does switch from virtual user mode to virtual kernel mode occur?</a:t>
            </a:r>
          </a:p>
          <a:p>
            <a:pPr lvl="1"/>
            <a:r>
              <a:rPr lang="en-US" altLang="en-US" dirty="0"/>
              <a:t>Attempting a privileged instruction in user mode causes an error -&gt; trap</a:t>
            </a:r>
          </a:p>
          <a:p>
            <a:pPr lvl="1"/>
            <a:r>
              <a:rPr lang="en-US" altLang="en-US" dirty="0"/>
              <a:t>VMM gains control, analyzes error, executes operation as attempted by guest</a:t>
            </a:r>
          </a:p>
          <a:p>
            <a:pPr lvl="1"/>
            <a:r>
              <a:rPr lang="en-US" altLang="en-US" dirty="0"/>
              <a:t>Returns control to guest in user mode</a:t>
            </a:r>
          </a:p>
          <a:p>
            <a:pPr lvl="1"/>
            <a:r>
              <a:rPr lang="en-US" altLang="en-US" dirty="0"/>
              <a:t>Known as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dirty="0"/>
              <a:t>Most virtualization products use this at least in part</a:t>
            </a:r>
          </a:p>
          <a:p>
            <a:r>
              <a:rPr lang="en-US" altLang="en-US" dirty="0"/>
              <a:t>User mode code in guest runs at same speed as if not a guest</a:t>
            </a:r>
          </a:p>
          <a:p>
            <a:r>
              <a:rPr lang="en-US" altLang="en-US" dirty="0"/>
              <a:t>But kernel mode privilege mode code runs slower due to trap-and-emulate</a:t>
            </a:r>
          </a:p>
          <a:p>
            <a:pPr lvl="1"/>
            <a:r>
              <a:rPr lang="en-US" altLang="en-US" dirty="0"/>
              <a:t>Especially a problem when multiple guests running, each needing trap-and-emulate</a:t>
            </a:r>
          </a:p>
          <a:p>
            <a:r>
              <a:rPr lang="en-US" altLang="en-US" dirty="0"/>
              <a:t>CPUs adding hardware support, mode CPU modes to improve virtualization performance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xmlns="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xmlns="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1191630" y="1252538"/>
            <a:ext cx="7281862" cy="4008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xmlns="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xmlns="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dirty="0"/>
              <a:t>Some CPUs don’t have clean separation between privileged and nonprivileged instructions</a:t>
            </a:r>
          </a:p>
          <a:p>
            <a:pPr lvl="1"/>
            <a:r>
              <a:rPr lang="en-US" altLang="en-US" dirty="0"/>
              <a:t>Earlier Intel x86 CPUs are among them</a:t>
            </a:r>
          </a:p>
          <a:p>
            <a:pPr lvl="2"/>
            <a:r>
              <a:rPr lang="en-US" altLang="en-US" dirty="0"/>
              <a:t>Earliest Intel CPU designed for a calculator</a:t>
            </a:r>
          </a:p>
          <a:p>
            <a:pPr lvl="1"/>
            <a:r>
              <a:rPr lang="en-US" altLang="en-US" dirty="0"/>
              <a:t>Backward compatibility means difficult to improve</a:t>
            </a:r>
          </a:p>
          <a:p>
            <a:pPr lvl="1"/>
            <a:r>
              <a:rPr lang="en-US" altLang="en-US" dirty="0"/>
              <a:t>Consider Intel x86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/>
              <a:t> instruction</a:t>
            </a:r>
          </a:p>
          <a:p>
            <a:pPr lvl="2"/>
            <a:r>
              <a:rPr lang="en-US" altLang="en-US" dirty="0"/>
              <a:t>Loads CPU flags register from contents of the stack</a:t>
            </a:r>
          </a:p>
          <a:p>
            <a:pPr lvl="2"/>
            <a:r>
              <a:rPr lang="en-US" altLang="en-US" dirty="0"/>
              <a:t>If CPU in privileged mode -&gt; all flags replaced</a:t>
            </a:r>
          </a:p>
          <a:p>
            <a:pPr lvl="2"/>
            <a:r>
              <a:rPr lang="en-US" altLang="en-US" dirty="0"/>
              <a:t>If CPU in user mode -&gt; on some flags replaced</a:t>
            </a:r>
          </a:p>
          <a:p>
            <a:pPr lvl="3"/>
            <a:r>
              <a:rPr lang="en-US" altLang="en-US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xmlns="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xmlns="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Products like VMware use 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xmlns="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xmlns="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1125538" y="1384300"/>
            <a:ext cx="7264400" cy="40005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152400"/>
            <a:ext cx="7685087" cy="57779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1036320"/>
            <a:ext cx="7351712" cy="4450768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History</a:t>
            </a:r>
          </a:p>
          <a:p>
            <a:r>
              <a:rPr lang="en-US" altLang="en-US" dirty="0"/>
              <a:t>Benefits and Features</a:t>
            </a:r>
          </a:p>
          <a:p>
            <a:r>
              <a:rPr lang="en-US" altLang="en-US" dirty="0"/>
              <a:t>Building Blocks</a:t>
            </a:r>
          </a:p>
          <a:p>
            <a:r>
              <a:rPr lang="en-US" altLang="en-US" dirty="0"/>
              <a:t>Types of Virtual Machines and Their Implementations</a:t>
            </a:r>
          </a:p>
          <a:p>
            <a:r>
              <a:rPr lang="en-US" altLang="en-US" dirty="0"/>
              <a:t>Virtualization and Operating-System Components</a:t>
            </a:r>
          </a:p>
          <a:p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xmlns="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xmlns="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dirty="0"/>
              <a:t>Memory management another general challenge to VMM implementations</a:t>
            </a:r>
          </a:p>
          <a:p>
            <a:r>
              <a:rPr lang="en-US" altLang="en-US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dirty="0"/>
              <a:t>Common method (for trap-and-emulate and binary translation)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Each guest maintains page tables to translate virtual to physical addresses</a:t>
            </a:r>
          </a:p>
          <a:p>
            <a:pPr lvl="1"/>
            <a:r>
              <a:rPr lang="en-US" altLang="en-US" dirty="0"/>
              <a:t>VMM maintains per guest NPTs to represent guest’s page-table state</a:t>
            </a:r>
          </a:p>
          <a:p>
            <a:pPr lvl="2"/>
            <a:r>
              <a:rPr lang="en-US" altLang="en-US" dirty="0"/>
              <a:t>Just as VCPU stores guest CPU state</a:t>
            </a:r>
          </a:p>
          <a:p>
            <a:pPr lvl="1"/>
            <a:r>
              <a:rPr lang="en-US" altLang="en-US" dirty="0"/>
              <a:t>When guest on CPU -&gt; VMM makes that guest’s NPTs the active system page tables</a:t>
            </a:r>
          </a:p>
          <a:p>
            <a:pPr lvl="1"/>
            <a:r>
              <a:rPr lang="en-US" altLang="en-US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dirty="0"/>
              <a:t>Can cause many more TLB misses -&gt; 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xmlns="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xmlns="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dirty="0"/>
              <a:t>All virtualization needs some HW support</a:t>
            </a:r>
          </a:p>
          <a:p>
            <a:r>
              <a:rPr lang="en-US" altLang="en-US" dirty="0"/>
              <a:t>More support -&gt; more feature rich, stable, better performance of guests</a:t>
            </a:r>
          </a:p>
          <a:p>
            <a:r>
              <a:rPr lang="en-US" altLang="en-US" dirty="0"/>
              <a:t>Intel added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dirty="0"/>
              <a:t> instructions in 2005 and AMD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instructions in 2006</a:t>
            </a:r>
          </a:p>
          <a:p>
            <a:pPr lvl="1"/>
            <a:r>
              <a:rPr lang="en-US" altLang="en-US" sz="1600" dirty="0"/>
              <a:t>CPUs with these instructions remove need for binary translation</a:t>
            </a:r>
          </a:p>
          <a:p>
            <a:pPr lvl="1"/>
            <a:r>
              <a:rPr lang="en-US" altLang="en-US" sz="1600" dirty="0"/>
              <a:t>Generally define more CPU modes – “guest” and “host”</a:t>
            </a:r>
          </a:p>
          <a:p>
            <a:pPr lvl="1"/>
            <a:r>
              <a:rPr lang="en-US" altLang="en-US" sz="16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16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600" dirty="0"/>
              <a:t>Access to virtualized device, </a:t>
            </a:r>
            <a:r>
              <a:rPr lang="en-US" altLang="en-US" sz="1600" dirty="0" err="1"/>
              <a:t>priv</a:t>
            </a:r>
            <a:r>
              <a:rPr lang="en-US" altLang="en-US" sz="1600" dirty="0"/>
              <a:t> instructions cause trap to VMM</a:t>
            </a:r>
          </a:p>
          <a:p>
            <a:pPr lvl="2"/>
            <a:r>
              <a:rPr lang="en-US" altLang="en-US" sz="1600" dirty="0"/>
              <a:t>CPU maintains VCPU, context switches it as needed</a:t>
            </a:r>
          </a:p>
          <a:p>
            <a:r>
              <a:rPr lang="en-US" altLang="en-US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xmlns="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xmlns="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1012825" y="1050925"/>
            <a:ext cx="7778750" cy="5181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xmlns="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xmlns="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dirty="0"/>
              <a:t>Old idea, under many names by HW manufacturers</a:t>
            </a:r>
          </a:p>
          <a:p>
            <a:pPr lvl="1"/>
            <a:r>
              <a:rPr lang="en-US" altLang="en-US" dirty="0"/>
              <a:t>“partitions”, “domains”</a:t>
            </a:r>
          </a:p>
          <a:p>
            <a:pPr lvl="1"/>
            <a:r>
              <a:rPr lang="en-US" altLang="en-US" dirty="0"/>
              <a:t>A HW feature implemented by firmware</a:t>
            </a:r>
          </a:p>
          <a:p>
            <a:pPr lvl="1"/>
            <a:r>
              <a:rPr lang="en-US" altLang="en-US" dirty="0"/>
              <a:t>OS need to nothing special, VMM is in firmware</a:t>
            </a:r>
          </a:p>
          <a:p>
            <a:pPr lvl="1"/>
            <a:r>
              <a:rPr lang="en-US" altLang="en-US" dirty="0"/>
              <a:t>Smaller feature set than other types</a:t>
            </a:r>
          </a:p>
          <a:p>
            <a:pPr lvl="1"/>
            <a:r>
              <a:rPr lang="en-US" altLang="en-US" dirty="0"/>
              <a:t>Each guest has dedicated HW</a:t>
            </a:r>
          </a:p>
          <a:p>
            <a:r>
              <a:rPr lang="en-US" altLang="en-US" dirty="0"/>
              <a:t>I/O a challenge as difficult to have enough devices, controllers to dedicate to each guest</a:t>
            </a:r>
          </a:p>
          <a:p>
            <a:r>
              <a:rPr lang="en-US" altLang="en-US" dirty="0"/>
              <a:t>Sometimes VMM implements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dirty="0"/>
              <a:t>running daemons that other guests communicate with for shared I/O</a:t>
            </a:r>
          </a:p>
          <a:p>
            <a:r>
              <a:rPr lang="en-US" altLang="en-US" dirty="0"/>
              <a:t>Can provide virtualization-within-virtualization (guest itself can be a VMM with guests</a:t>
            </a:r>
          </a:p>
          <a:p>
            <a:pPr lvl="1"/>
            <a:r>
              <a:rPr lang="en-US" altLang="en-US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xmlns="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xmlns="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929234" y="1372507"/>
            <a:ext cx="5916613" cy="32575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xmlns="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xmlns="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dirty="0"/>
              <a:t>Commonly found in company datacenters</a:t>
            </a:r>
          </a:p>
          <a:p>
            <a:pPr lvl="1"/>
            <a:r>
              <a:rPr lang="en-US" altLang="en-US" dirty="0"/>
              <a:t>In a sense becoming “datacenter operating systems”</a:t>
            </a:r>
          </a:p>
          <a:p>
            <a:pPr lvl="2"/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dirty="0"/>
              <a:t>Consolidation of multiple OSes and apps onto less HW</a:t>
            </a:r>
          </a:p>
          <a:p>
            <a:pPr lvl="2"/>
            <a:r>
              <a:rPr lang="en-US" altLang="en-US" dirty="0"/>
              <a:t>Move guests between systems to balance performance</a:t>
            </a:r>
          </a:p>
          <a:p>
            <a:pPr lvl="2"/>
            <a:r>
              <a:rPr lang="en-US" altLang="en-US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xmlns="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dirty="0"/>
              <a:t>Special purpose operating systems that run natively on HW</a:t>
            </a:r>
          </a:p>
          <a:p>
            <a:pPr lvl="1"/>
            <a:r>
              <a:rPr lang="en-US" altLang="en-US" dirty="0"/>
              <a:t>Rather than providing system call interface, create run and manage guest OSes</a:t>
            </a:r>
          </a:p>
          <a:p>
            <a:pPr lvl="1"/>
            <a:r>
              <a:rPr lang="en-US" altLang="en-US" dirty="0"/>
              <a:t>Can run on Type 0 hypervisors but not on other Type 1s</a:t>
            </a:r>
          </a:p>
          <a:p>
            <a:pPr lvl="1"/>
            <a:r>
              <a:rPr lang="en-US" altLang="en-US" dirty="0"/>
              <a:t>Run in kernel mode</a:t>
            </a:r>
          </a:p>
          <a:p>
            <a:pPr lvl="1"/>
            <a:r>
              <a:rPr lang="en-US" altLang="en-US" dirty="0"/>
              <a:t>Guests generally don’t know they are running in a VM</a:t>
            </a:r>
          </a:p>
          <a:p>
            <a:pPr lvl="1"/>
            <a:r>
              <a:rPr lang="en-US" altLang="en-US" dirty="0"/>
              <a:t>Implement device drivers for host HW because no other component can</a:t>
            </a:r>
          </a:p>
          <a:p>
            <a:pPr lvl="1"/>
            <a:r>
              <a:rPr lang="en-US" altLang="en-US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xmlns="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xmlns="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647504" cy="4530725"/>
          </a:xfrm>
        </p:spPr>
        <p:txBody>
          <a:bodyPr/>
          <a:lstStyle/>
          <a:p>
            <a:r>
              <a:rPr lang="en-US" altLang="en-US" dirty="0"/>
              <a:t>Less interesting from an OS perspective </a:t>
            </a:r>
          </a:p>
          <a:p>
            <a:pPr lvl="1"/>
            <a:r>
              <a:rPr lang="en-US" altLang="en-US" dirty="0"/>
              <a:t>Very little OS involvement in virtualization</a:t>
            </a:r>
          </a:p>
          <a:p>
            <a:pPr lvl="1"/>
            <a:r>
              <a:rPr lang="en-US" altLang="en-US" dirty="0"/>
              <a:t>VMM is simply another process, run and managed by host</a:t>
            </a:r>
          </a:p>
          <a:p>
            <a:pPr lvl="2"/>
            <a:r>
              <a:rPr lang="en-US" altLang="en-US" dirty="0"/>
              <a:t>Even the host doesn’t know they are a VMM running guests</a:t>
            </a:r>
          </a:p>
          <a:p>
            <a:pPr lvl="1"/>
            <a:r>
              <a:rPr lang="en-US" altLang="en-US" dirty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/>
              <a:t>But also a benefit because require no changes to host OS</a:t>
            </a:r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320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051560"/>
            <a:ext cx="6952932" cy="4048760"/>
          </a:xfrm>
        </p:spPr>
        <p:txBody>
          <a:bodyPr/>
          <a:lstStyle/>
          <a:p>
            <a:r>
              <a:rPr lang="en-US" altLang="en-US" dirty="0"/>
              <a:t>Explore the history and benefits of virtual machines</a:t>
            </a:r>
          </a:p>
          <a:p>
            <a:r>
              <a:rPr lang="en-US" altLang="en-US" dirty="0"/>
              <a:t>Discuss the various virtual machine technologies</a:t>
            </a:r>
          </a:p>
          <a:p>
            <a:r>
              <a:rPr lang="en-US" altLang="en-US" dirty="0"/>
              <a:t>Describe the methods used to implement virtualization</a:t>
            </a:r>
          </a:p>
          <a:p>
            <a:r>
              <a:rPr lang="en-US" altLang="en-US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xmlns="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xmlns="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/>
              <a:t>But still useful!</a:t>
            </a:r>
          </a:p>
          <a:p>
            <a:pPr lvl="1"/>
            <a:r>
              <a:rPr lang="en-US" altLang="en-US" dirty="0"/>
              <a:t>VMM provides services that guest must be modified to use</a:t>
            </a:r>
          </a:p>
          <a:p>
            <a:pPr lvl="1"/>
            <a:r>
              <a:rPr lang="en-US" altLang="en-US" dirty="0"/>
              <a:t>Leads to increased performance</a:t>
            </a:r>
          </a:p>
          <a:p>
            <a:pPr lvl="1"/>
            <a:r>
              <a:rPr lang="en-US" altLang="en-US" dirty="0"/>
              <a:t>Less needed as hardware support for VMs grows</a:t>
            </a:r>
          </a:p>
          <a:p>
            <a:r>
              <a:rPr lang="en-US" altLang="en-US" dirty="0"/>
              <a:t>Xen,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</a:t>
            </a:r>
          </a:p>
          <a:p>
            <a:pPr lvl="1"/>
            <a:r>
              <a:rPr lang="en-US" altLang="en-US" dirty="0"/>
              <a:t>For example, clean and simple device abstractions</a:t>
            </a:r>
          </a:p>
          <a:p>
            <a:pPr lvl="2"/>
            <a:r>
              <a:rPr lang="en-US" altLang="en-US" dirty="0"/>
              <a:t>Efficient I/O</a:t>
            </a:r>
          </a:p>
          <a:p>
            <a:pPr lvl="2"/>
            <a:r>
              <a:rPr lang="en-US" altLang="en-US" dirty="0"/>
              <a:t>Good communication between guest and VMM about device I/O</a:t>
            </a:r>
          </a:p>
          <a:p>
            <a:pPr lvl="2"/>
            <a:r>
              <a:rPr lang="en-US" altLang="en-US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xmlns="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xmlns="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xmlns="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Guest uses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</a:t>
            </a:r>
            <a:r>
              <a:rPr lang="en-US" dirty="0" err="1">
                <a:ea typeface="ＭＳ Ｐゴシック" charset="0"/>
              </a:rPr>
              <a:t>Xen</a:t>
            </a:r>
            <a:r>
              <a:rPr lang="en-US" dirty="0">
                <a:ea typeface="ＭＳ Ｐゴシック" charset="0"/>
              </a:rPr>
              <a:t> no longer requires guest modification -&gt; no longer </a:t>
            </a:r>
            <a:r>
              <a:rPr lang="en-US" dirty="0" err="1">
                <a:ea typeface="ＭＳ Ｐゴシック" charset="0"/>
              </a:rPr>
              <a:t>paravirtualization</a:t>
            </a:r>
            <a:endParaRPr lang="en-US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xmlns="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xmlns="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xmlns="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sz="17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700" dirty="0"/>
              <a:t>Virtualization requires underlying CPU to be same as guest was compiled for</a:t>
            </a:r>
          </a:p>
          <a:p>
            <a:pPr lvl="1"/>
            <a:r>
              <a:rPr lang="en-US" altLang="en-US" sz="1700" dirty="0"/>
              <a:t>Emulation allows guest to run on different CPU</a:t>
            </a:r>
          </a:p>
          <a:p>
            <a:r>
              <a:rPr lang="en-US" altLang="en-US" sz="1700" dirty="0"/>
              <a:t>Necessary to translate all guest instructions from guest CPU to native CPU</a:t>
            </a:r>
          </a:p>
          <a:p>
            <a:pPr lvl="1"/>
            <a:r>
              <a:rPr lang="en-US" altLang="en-US" sz="1700" dirty="0"/>
              <a:t>Emulation, not virtualization</a:t>
            </a:r>
          </a:p>
          <a:p>
            <a:r>
              <a:rPr lang="en-US" altLang="en-US" sz="1700" dirty="0"/>
              <a:t>Useful when host system has one architecture, guest compiled for other architecture</a:t>
            </a:r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700" dirty="0"/>
              <a:t>Performance challenge – order of magnitude slower than native code</a:t>
            </a:r>
          </a:p>
          <a:p>
            <a:pPr lvl="1"/>
            <a:r>
              <a:rPr lang="en-US" altLang="en-US" sz="1700" dirty="0"/>
              <a:t>New machines faster than older machines so can reduce slowdown</a:t>
            </a:r>
          </a:p>
          <a:p>
            <a:r>
              <a:rPr lang="en-US" altLang="en-US" sz="1700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xmlns="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xmlns="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xmlns="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457200" y="1574800"/>
            <a:ext cx="8229600" cy="45307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xmlns="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xmlns="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overcommitment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xmlns="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xmlns="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dirty="0"/>
              <a:t>Poor response times for users of guest</a:t>
            </a:r>
          </a:p>
          <a:p>
            <a:pPr lvl="2"/>
            <a:r>
              <a:rPr lang="en-US" altLang="en-US" dirty="0"/>
              <a:t>Time-of-day clocks incorrect</a:t>
            </a:r>
          </a:p>
          <a:p>
            <a:pPr lvl="1"/>
            <a:r>
              <a:rPr lang="en-US" altLang="en-US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xmlns="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11782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986879"/>
            <a:ext cx="7684823" cy="5124450"/>
          </a:xfrm>
        </p:spPr>
        <p:txBody>
          <a:bodyPr/>
          <a:lstStyle/>
          <a:p>
            <a:r>
              <a:rPr lang="en-US" altLang="en-US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dirty="0"/>
              <a:t>Similar to the layered approach</a:t>
            </a:r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dirty="0"/>
              <a:t>) on which operation systems or applications can run</a:t>
            </a:r>
          </a:p>
          <a:p>
            <a:r>
              <a:rPr lang="en-US" altLang="en-US" dirty="0"/>
              <a:t>Several components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dirty="0"/>
              <a:t> – underlying hardware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</a:p>
          <a:p>
            <a:pPr lvl="2"/>
            <a:r>
              <a:rPr lang="en-US" altLang="en-US" dirty="0"/>
              <a:t>(Except in the case of paravirtualization)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– process provided with virtual copy of the host</a:t>
            </a:r>
          </a:p>
          <a:p>
            <a:pPr lvl="2"/>
            <a:r>
              <a:rPr lang="en-US" altLang="en-US" dirty="0"/>
              <a:t>Usually an operating system</a:t>
            </a:r>
          </a:p>
          <a:p>
            <a:r>
              <a:rPr lang="en-US" altLang="en-US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xmlns="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xmlns="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1180389"/>
            <a:ext cx="7954411" cy="4857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xmlns="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xmlns="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xmlns="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xmlns="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r>
              <a:rPr lang="en-US" altLang="en-US" sz="17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1700" dirty="0"/>
              <a:t>Running guest can be moved between systems, without interrupting user access to the guest or its apps</a:t>
            </a:r>
          </a:p>
          <a:p>
            <a:r>
              <a:rPr lang="en-US" altLang="en-US" sz="1700" dirty="0"/>
              <a:t>Very useful for resource management, maintenance downtime windows, etc.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target creates a new guest by creating a new VCPU, etc.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1700" dirty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xmlns="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xmlns="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xmlns="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xmlns="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xmlns="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905652" y="1204135"/>
            <a:ext cx="7627938" cy="420052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xmlns="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Java object compiled into architecture-neutral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dirty="0">
                <a:ea typeface="ＭＳ Ｐゴシック" charset="0"/>
              </a:rPr>
              <a:t> output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dirty="0">
                <a:ea typeface="ＭＳ Ｐゴシック" charset="0"/>
              </a:rPr>
              <a:t>) which JVM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per architecture, reads </a:t>
            </a:r>
            <a:r>
              <a:rPr lang="en-US" dirty="0" err="1">
                <a:ea typeface="ＭＳ Ｐゴシック" charset="0"/>
              </a:rPr>
              <a:t>bytecode</a:t>
            </a:r>
            <a:r>
              <a:rPr lang="en-US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Made faster by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dirty="0">
                <a:ea typeface="ＭＳ Ｐゴシック" charset="0"/>
              </a:rPr>
              <a:t>) compiler that turns </a:t>
            </a:r>
            <a:r>
              <a:rPr lang="en-US" dirty="0" err="1">
                <a:ea typeface="ＭＳ Ｐゴシック" charset="0"/>
              </a:rPr>
              <a:t>bytecodes</a:t>
            </a:r>
            <a:r>
              <a:rPr lang="en-US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xmlns="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xmlns="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834081" y="1606324"/>
            <a:ext cx="5332412" cy="2935287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xmlns="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xmlns="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13897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xmlns="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1474788" y="1228408"/>
            <a:ext cx="6467475" cy="3559175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xmlns="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xmlns="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xmlns="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xmlns="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825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xmlns="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2" y="991002"/>
            <a:ext cx="7665160" cy="4814888"/>
          </a:xfrm>
        </p:spPr>
        <p:txBody>
          <a:bodyPr/>
          <a:lstStyle/>
          <a:p>
            <a:r>
              <a:rPr lang="en-US" altLang="en-US" dirty="0"/>
              <a:t>Vary greatly, with options including: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dirty="0"/>
              <a:t>IBM LPARs and Oracle LDOMs are examples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VMM functions</a:t>
            </a:r>
          </a:p>
          <a:p>
            <a:pPr lvl="2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VMM features to guest operating systems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xmlns="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3" y="1337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xmlns="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7" y="1037009"/>
            <a:ext cx="6851914" cy="4490032"/>
          </a:xfrm>
        </p:spPr>
        <p:txBody>
          <a:bodyPr/>
          <a:lstStyle/>
          <a:p>
            <a:r>
              <a:rPr lang="en-US" altLang="en-US" dirty="0"/>
              <a:t>Other variations include: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dirty="0"/>
              <a:t> - Technique in which the guest operating system is modified to work in cooperation with the VMM to optimize performance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dirty="0"/>
              <a:t>-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b="1" dirty="0"/>
              <a:t> – </a:t>
            </a:r>
            <a:r>
              <a:rPr lang="en-US" altLang="en-US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9" y="162194"/>
            <a:ext cx="7416047" cy="576262"/>
          </a:xfrm>
        </p:spPr>
        <p:txBody>
          <a:bodyPr/>
          <a:lstStyle/>
          <a:p>
            <a:r>
              <a:rPr lang="en-US" dirty="0"/>
              <a:t>Implementation of VMMs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1" y="1009969"/>
            <a:ext cx="6830840" cy="4425632"/>
          </a:xfrm>
        </p:spPr>
        <p:txBody>
          <a:bodyPr/>
          <a:lstStyle/>
          <a:p>
            <a:r>
              <a:rPr lang="en-US" altLang="en-US" dirty="0"/>
              <a:t>Other variations (Cont.)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/>
              <a:t>Many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xmlns="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7358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xmlns="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042441"/>
            <a:ext cx="7082931" cy="4443959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pPr lvl="1"/>
            <a:r>
              <a:rPr lang="en-US" altLang="en-US" dirty="0"/>
              <a:t>Allowed multiple users to share a batch-oriented system</a:t>
            </a:r>
          </a:p>
          <a:p>
            <a:r>
              <a:rPr lang="en-US" altLang="en-US" dirty="0"/>
              <a:t>Formal definition of virtualization helped move it beyond IBM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sz="1600" dirty="0"/>
              <a:t>VMM </a:t>
            </a:r>
            <a:r>
              <a:rPr lang="en-US" altLang="en-US" dirty="0"/>
              <a:t>provides an environment for programs that is essentially identical to the original machine</a:t>
            </a:r>
          </a:p>
          <a:p>
            <a:pPr lvl="1"/>
            <a:r>
              <a:rPr lang="en-US" altLang="en-US" dirty="0"/>
              <a:t>Programs running within that environment show only minor performance decreases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sz="1600" dirty="0"/>
              <a:t>VMM </a:t>
            </a:r>
            <a:r>
              <a:rPr lang="en-US" altLang="en-US" dirty="0"/>
              <a:t>is in complete control of system resources</a:t>
            </a:r>
          </a:p>
          <a:p>
            <a:r>
              <a:rPr lang="en-US" altLang="en-US" dirty="0"/>
              <a:t>In late 1990s the Intel CPUs were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15594</TotalTime>
  <Words>3801</Words>
  <Application>Microsoft Office PowerPoint</Application>
  <PresentationFormat>On-screen Show (4:3)</PresentationFormat>
  <Paragraphs>393</Paragraphs>
  <Slides>51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os-8</vt:lpstr>
      <vt:lpstr>Chapter 18:  Virtual Machines</vt:lpstr>
      <vt:lpstr>Outline</vt:lpstr>
      <vt:lpstr>Chapter Objectives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242</cp:revision>
  <cp:lastPrinted>2013-09-10T17:57:57Z</cp:lastPrinted>
  <dcterms:created xsi:type="dcterms:W3CDTF">2011-01-13T23:43:38Z</dcterms:created>
  <dcterms:modified xsi:type="dcterms:W3CDTF">2020-07-15T08:21:25Z</dcterms:modified>
</cp:coreProperties>
</file>