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7"/>
  </p:notesMasterIdLst>
  <p:handoutMasterIdLst>
    <p:handoutMasterId r:id="rId58"/>
  </p:handoutMasterIdLst>
  <p:sldIdLst>
    <p:sldId id="331" r:id="rId2"/>
    <p:sldId id="332" r:id="rId3"/>
    <p:sldId id="333" r:id="rId4"/>
    <p:sldId id="334" r:id="rId5"/>
    <p:sldId id="335" r:id="rId6"/>
    <p:sldId id="407" r:id="rId7"/>
    <p:sldId id="336" r:id="rId8"/>
    <p:sldId id="409" r:id="rId9"/>
    <p:sldId id="340" r:id="rId10"/>
    <p:sldId id="341" r:id="rId11"/>
    <p:sldId id="410" r:id="rId12"/>
    <p:sldId id="343" r:id="rId13"/>
    <p:sldId id="344" r:id="rId14"/>
    <p:sldId id="345" r:id="rId15"/>
    <p:sldId id="346" r:id="rId16"/>
    <p:sldId id="411" r:id="rId17"/>
    <p:sldId id="347" r:id="rId18"/>
    <p:sldId id="412" r:id="rId19"/>
    <p:sldId id="348" r:id="rId20"/>
    <p:sldId id="349" r:id="rId21"/>
    <p:sldId id="351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431" r:id="rId31"/>
    <p:sldId id="363" r:id="rId32"/>
    <p:sldId id="364" r:id="rId33"/>
    <p:sldId id="434" r:id="rId34"/>
    <p:sldId id="428" r:id="rId35"/>
    <p:sldId id="429" r:id="rId36"/>
    <p:sldId id="367" r:id="rId37"/>
    <p:sldId id="368" r:id="rId38"/>
    <p:sldId id="415" r:id="rId39"/>
    <p:sldId id="370" r:id="rId40"/>
    <p:sldId id="435" r:id="rId41"/>
    <p:sldId id="371" r:id="rId42"/>
    <p:sldId id="372" r:id="rId43"/>
    <p:sldId id="373" r:id="rId44"/>
    <p:sldId id="416" r:id="rId45"/>
    <p:sldId id="376" r:id="rId46"/>
    <p:sldId id="420" r:id="rId47"/>
    <p:sldId id="421" r:id="rId48"/>
    <p:sldId id="378" r:id="rId49"/>
    <p:sldId id="422" r:id="rId50"/>
    <p:sldId id="437" r:id="rId51"/>
    <p:sldId id="381" r:id="rId52"/>
    <p:sldId id="382" r:id="rId53"/>
    <p:sldId id="438" r:id="rId54"/>
    <p:sldId id="385" r:id="rId55"/>
    <p:sldId id="384" r:id="rId56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 snapToGrid="0">
      <p:cViewPr>
        <p:scale>
          <a:sx n="72" d="100"/>
          <a:sy n="72" d="100"/>
        </p:scale>
        <p:origin x="-1170" y="1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CC594209-1678-4B2A-B4BD-A47AA0BEB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3B38C903-E9C1-4EEE-9C85-26502C5E84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E850B4EB-9FB5-4ED4-996A-5001077F37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628AB70D-4AAF-4011-9DC4-6EE495450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82C72706-C095-41BF-ABD3-54ADB8CE3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941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03BE6C0C-13A5-439B-BE94-9E35C63CD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4822FACF-CE45-4AC3-B2A2-36D2B0BD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="" xmlns:a16="http://schemas.microsoft.com/office/drawing/2014/main" id="{EF3471BA-404F-42D2-A7C9-714D69CA27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A65F13DF-CA13-4724-A04B-D47B564421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DA6E394C-E4A1-4942-8688-4E6C278D7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527B09FD-7807-493C-9E6C-6D565DCA0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FFC2CB2C-F279-41F0-AC48-D92315680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798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="" xmlns:a16="http://schemas.microsoft.com/office/drawing/2014/main" id="{8A920543-D350-443A-A721-991FEA81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5653E0-F2FD-4551-8B22-FE330671DA1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="" xmlns:a16="http://schemas.microsoft.com/office/drawing/2014/main" id="{809E82CE-770C-49D3-84E8-6A6FC8AF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="" xmlns:a16="http://schemas.microsoft.com/office/drawing/2014/main" id="{1892899B-C57A-458A-8DEF-195B98857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="" xmlns:a16="http://schemas.microsoft.com/office/drawing/2014/main" id="{E2EC3CC7-E29A-4D50-9A98-532553638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6C72E5-BDBA-4628-BBAF-85FBB5CCE3BE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="" xmlns:a16="http://schemas.microsoft.com/office/drawing/2014/main" id="{B01CE6FA-B36D-49C3-8371-51A4E9764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="" xmlns:a16="http://schemas.microsoft.com/office/drawing/2014/main" id="{A8274DE9-BC41-40F6-83AC-5A3D3773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="" xmlns:a16="http://schemas.microsoft.com/office/drawing/2014/main" id="{AA015233-DFC5-4181-9DBD-191581D3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AA9686-8C45-4B6B-B192-53184893EC9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="" xmlns:a16="http://schemas.microsoft.com/office/drawing/2014/main" id="{D606F670-2456-4E74-98E3-6F8992538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="" xmlns:a16="http://schemas.microsoft.com/office/drawing/2014/main" id="{81CE9A51-74EA-466B-956F-199FC346E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="" xmlns:a16="http://schemas.microsoft.com/office/drawing/2014/main" id="{6551FA5F-3DAF-4F79-96DF-B76D1641D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4D4E91-7487-49F0-9D91-43B839F06F41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="" xmlns:a16="http://schemas.microsoft.com/office/drawing/2014/main" id="{167C6B9E-26B1-4F34-923D-B2966B89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="" xmlns:a16="http://schemas.microsoft.com/office/drawing/2014/main" id="{C351E2D8-3E9B-4911-A879-EA20F380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="" xmlns:a16="http://schemas.microsoft.com/office/drawing/2014/main" id="{A8A00347-BFEB-47CE-B8F7-F4A3E8EC8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B8A3B8-FFC6-4EAE-BC20-3413272D7E2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="" xmlns:a16="http://schemas.microsoft.com/office/drawing/2014/main" id="{29DEC50F-F8EB-47B2-9592-C432BA44F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="" xmlns:a16="http://schemas.microsoft.com/office/drawing/2014/main" id="{7B4D387E-81FF-4C55-AE2B-EDD0B9D58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="" xmlns:a16="http://schemas.microsoft.com/office/drawing/2014/main" id="{BB9D8362-CFFE-4239-A0CE-16166762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4A397-8FAE-4C30-A05F-CF91331CD8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="" xmlns:a16="http://schemas.microsoft.com/office/drawing/2014/main" id="{00D4DD15-6D6E-4697-8517-23E5CECAC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="" xmlns:a16="http://schemas.microsoft.com/office/drawing/2014/main" id="{3F296D03-4616-4EA3-8B0A-A93A46673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="" xmlns:a16="http://schemas.microsoft.com/office/drawing/2014/main" id="{3BE82472-66AF-4BF7-A2A7-57FD11ECB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009F0B-5F82-4126-923B-E013C3AAF97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="" xmlns:a16="http://schemas.microsoft.com/office/drawing/2014/main" id="{93C9793E-0DAB-48C2-A22A-A9ACDD882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="" xmlns:a16="http://schemas.microsoft.com/office/drawing/2014/main" id="{7AC332B0-F66D-4C3F-8DDB-E1E0D7FC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="" xmlns:a16="http://schemas.microsoft.com/office/drawing/2014/main" id="{66F09507-C2E2-47B2-82A8-B5E3C87D7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B546AF-CFB6-4A26-A155-B7AC52B1171E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="" xmlns:a16="http://schemas.microsoft.com/office/drawing/2014/main" id="{84A5CD44-BF84-48EC-B0BC-E076CADF8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="" xmlns:a16="http://schemas.microsoft.com/office/drawing/2014/main" id="{F26D7BA3-2768-4887-B710-E8BBC3F5A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="" xmlns:a16="http://schemas.microsoft.com/office/drawing/2014/main" id="{3ABA041F-CBD6-47AF-B833-FA2229A9B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18407F-AAA5-4963-A6A5-D6FE6F7F8BA8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="" xmlns:a16="http://schemas.microsoft.com/office/drawing/2014/main" id="{76824097-C234-4268-8A44-3B4C9960D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="" xmlns:a16="http://schemas.microsoft.com/office/drawing/2014/main" id="{27E9339F-4D5C-4423-AB79-A4E63110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="" xmlns:a16="http://schemas.microsoft.com/office/drawing/2014/main" id="{26C1E9B0-A878-46DB-8C55-CED0E9E89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802788-C8C7-415D-889B-42AFD28A494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="" xmlns:a16="http://schemas.microsoft.com/office/drawing/2014/main" id="{70E474D5-321A-4ED0-BC07-F4E9910B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="" xmlns:a16="http://schemas.microsoft.com/office/drawing/2014/main" id="{C002F093-C941-47F5-A1B8-8DC559F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="" xmlns:a16="http://schemas.microsoft.com/office/drawing/2014/main" id="{9CBD93AF-1180-4ACB-9B95-D6F986AB4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B255F6-0496-42D9-A50C-21BEA778293C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="" xmlns:a16="http://schemas.microsoft.com/office/drawing/2014/main" id="{B6DBED89-49D3-4018-980D-509023030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="" xmlns:a16="http://schemas.microsoft.com/office/drawing/2014/main" id="{11938EE8-081A-42B2-B3E3-2DCAF241F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="" xmlns:a16="http://schemas.microsoft.com/office/drawing/2014/main" id="{571C26FC-F52D-411F-A4CB-DE8513A2B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C0BC62-2152-49E6-8AF5-50FF44F1E1D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="" xmlns:a16="http://schemas.microsoft.com/office/drawing/2014/main" id="{82389DE3-D492-4B0A-B0C5-CFC9B6B6F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="" xmlns:a16="http://schemas.microsoft.com/office/drawing/2014/main" id="{13180D19-5B10-4758-A8C9-92667670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="" xmlns:a16="http://schemas.microsoft.com/office/drawing/2014/main" id="{8A49125B-F571-4E5D-9BAD-1D212CCFB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A2C5A-08D3-4CEE-94AC-EFFD301638E0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="" xmlns:a16="http://schemas.microsoft.com/office/drawing/2014/main" id="{AD870FB1-A095-437C-B6D2-2B1B4AAB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="" xmlns:a16="http://schemas.microsoft.com/office/drawing/2014/main" id="{F501E773-1178-4204-823A-15B92DFA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="" xmlns:a16="http://schemas.microsoft.com/office/drawing/2014/main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="" xmlns:a16="http://schemas.microsoft.com/office/drawing/2014/main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="" xmlns:a16="http://schemas.microsoft.com/office/drawing/2014/main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="" xmlns:a16="http://schemas.microsoft.com/office/drawing/2014/main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="" xmlns:a16="http://schemas.microsoft.com/office/drawing/2014/main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="" xmlns:a16="http://schemas.microsoft.com/office/drawing/2014/main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="" xmlns:a16="http://schemas.microsoft.com/office/drawing/2014/main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="" xmlns:a16="http://schemas.microsoft.com/office/drawing/2014/main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="" xmlns:a16="http://schemas.microsoft.com/office/drawing/2014/main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="" xmlns:a16="http://schemas.microsoft.com/office/drawing/2014/main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="" xmlns:a16="http://schemas.microsoft.com/office/drawing/2014/main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="" xmlns:a16="http://schemas.microsoft.com/office/drawing/2014/main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="" xmlns:a16="http://schemas.microsoft.com/office/drawing/2014/main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="" xmlns:a16="http://schemas.microsoft.com/office/drawing/2014/main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="" xmlns:a16="http://schemas.microsoft.com/office/drawing/2014/main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="" xmlns:a16="http://schemas.microsoft.com/office/drawing/2014/main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="" xmlns:a16="http://schemas.microsoft.com/office/drawing/2014/main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="" xmlns:a16="http://schemas.microsoft.com/office/drawing/2014/main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=""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=""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=""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=""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=""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=""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03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="" xmlns:a16="http://schemas.microsoft.com/office/drawing/2014/main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="" xmlns:a16="http://schemas.microsoft.com/office/drawing/2014/main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="" xmlns:a16="http://schemas.microsoft.com/office/drawing/2014/main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="" xmlns:a16="http://schemas.microsoft.com/office/drawing/2014/main" id="{52E873C4-C9CD-4CD4-BAA9-E38AC88B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70FF08-90E6-43CF-AED6-E70CDB6B111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="" xmlns:a16="http://schemas.microsoft.com/office/drawing/2014/main" id="{3F1D349B-2E24-48E3-8375-7C2C1F69B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="" xmlns:a16="http://schemas.microsoft.com/office/drawing/2014/main" id="{1E228C2F-8790-4E86-8B66-4D3492B2E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="" xmlns:a16="http://schemas.microsoft.com/office/drawing/2014/main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="" xmlns:a16="http://schemas.microsoft.com/office/drawing/2014/main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="" xmlns:a16="http://schemas.microsoft.com/office/drawing/2014/main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=""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=""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=""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85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=""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=""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=""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9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=""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=""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=""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=""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=""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=""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="" xmlns:a16="http://schemas.microsoft.com/office/drawing/2014/main" id="{35D95203-074A-4EA2-A43A-43C79DFAF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4756FE-28C0-4689-86B3-AA8D861AF58F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="" xmlns:a16="http://schemas.microsoft.com/office/drawing/2014/main" id="{BD125F85-1222-4EE5-8421-F621F6A6C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="" xmlns:a16="http://schemas.microsoft.com/office/drawing/2014/main" id="{53A3A95C-A148-408D-A44E-6944866E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="" xmlns:a16="http://schemas.microsoft.com/office/drawing/2014/main" id="{65DA9622-ECD4-4E4D-A9C5-B037F3BF2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872443-CB56-4F1E-A9D0-0CA6A3CCD69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="" xmlns:a16="http://schemas.microsoft.com/office/drawing/2014/main" id="{A18C2702-4265-41C0-BAB1-23B3407FB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="" xmlns:a16="http://schemas.microsoft.com/office/drawing/2014/main" id="{639B9B21-AD3F-4EC3-88E5-425A7776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="" xmlns:a16="http://schemas.microsoft.com/office/drawing/2014/main" id="{173C5A7B-AD1F-42C6-ACEC-C22E37F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E28EDC-8892-4BD4-9B03-820979DFF076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="" xmlns:a16="http://schemas.microsoft.com/office/drawing/2014/main" id="{D57D674F-0290-48DC-AE81-36542FB4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="" xmlns:a16="http://schemas.microsoft.com/office/drawing/2014/main" id="{3DD1A532-1569-4A5E-88FC-8C5BA0E7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="" xmlns:a16="http://schemas.microsoft.com/office/drawing/2014/main" id="{D517E168-3094-4E5B-84D7-5C0153B13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0E586-48D7-4940-A2DF-E461BD85B025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="" xmlns:a16="http://schemas.microsoft.com/office/drawing/2014/main" id="{A319D073-D867-48CB-B66A-DADB82FB0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="" xmlns:a16="http://schemas.microsoft.com/office/drawing/2014/main" id="{57FA871D-7C7C-49FB-B8AC-D03BA6E06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="" xmlns:a16="http://schemas.microsoft.com/office/drawing/2014/main" id="{805B1C17-66FA-4D85-BCF6-7A91DE02F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5281E3-0C39-498B-AF39-48565B4544FA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="" xmlns:a16="http://schemas.microsoft.com/office/drawing/2014/main" id="{1F9038FE-BD6E-44F1-ACE4-DD73792DB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="" xmlns:a16="http://schemas.microsoft.com/office/drawing/2014/main" id="{6096AB29-C31A-45C0-B5E1-9D36AC040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="" xmlns:a16="http://schemas.microsoft.com/office/drawing/2014/main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="" xmlns:a16="http://schemas.microsoft.com/office/drawing/2014/main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="" xmlns:a16="http://schemas.microsoft.com/office/drawing/2014/main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="" xmlns:a16="http://schemas.microsoft.com/office/drawing/2014/main" id="{4F2D9B1C-DEA5-4665-B47D-209786DA8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877D31-AB4E-4210-B2DB-080238C5EE9B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="" xmlns:a16="http://schemas.microsoft.com/office/drawing/2014/main" id="{4FEDE9AA-CD44-4982-B7AE-FB416BFCB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="" xmlns:a16="http://schemas.microsoft.com/office/drawing/2014/main" id="{49FDFE4F-372F-44B2-A051-88D045B25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="" xmlns:a16="http://schemas.microsoft.com/office/drawing/2014/main" id="{BE2D0BFB-ECA4-4C07-8994-8A88F29AA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C82682-D545-467D-8124-18513B1E9CEB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="" xmlns:a16="http://schemas.microsoft.com/office/drawing/2014/main" id="{5A43AED6-E6E9-43A7-AC93-64E1E9990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="" xmlns:a16="http://schemas.microsoft.com/office/drawing/2014/main" id="{772FBEB7-042D-4152-8A9C-1370E47C7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="" xmlns:a16="http://schemas.microsoft.com/office/drawing/2014/main" id="{28D453DF-2D5F-4B73-B4AC-B5CF546FD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D4C080-24BF-412B-8F06-E36EDFECF8DD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="" xmlns:a16="http://schemas.microsoft.com/office/drawing/2014/main" id="{5B0E173E-03EA-4E90-8188-93FE2E0C3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="" xmlns:a16="http://schemas.microsoft.com/office/drawing/2014/main" id="{52774992-1B31-4E69-A7C1-2E636C6DF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="" xmlns:a16="http://schemas.microsoft.com/office/drawing/2014/main" id="{9280E73A-3A4D-4752-BAA4-1A310FEAB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676500-2F49-4FEE-A5A8-EF61C8B87081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="" xmlns:a16="http://schemas.microsoft.com/office/drawing/2014/main" id="{A701F2A2-FCDE-49FF-B7E2-98FCCB5C7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="" xmlns:a16="http://schemas.microsoft.com/office/drawing/2014/main" id="{D974233A-95CA-4EDD-A652-9932AF03D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42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="" xmlns:a16="http://schemas.microsoft.com/office/drawing/2014/main" id="{99445CA8-5C0C-4299-8325-D07E0D5C0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81BFE0-00FB-494F-8EAE-0AA4F1450B8A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="" xmlns:a16="http://schemas.microsoft.com/office/drawing/2014/main" id="{E8DC24D7-B195-4DB9-B58D-A05EAF17D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="" xmlns:a16="http://schemas.microsoft.com/office/drawing/2014/main" id="{50F5443B-D336-4868-B2F6-610239DE8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="" xmlns:a16="http://schemas.microsoft.com/office/drawing/2014/main" id="{EA78C8BE-AB62-4F13-B00E-23C8DED2C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6397F0-D1D0-4685-84E3-808C672B4567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="" xmlns:a16="http://schemas.microsoft.com/office/drawing/2014/main" id="{69050607-AE8D-4105-AE83-64E736433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="" xmlns:a16="http://schemas.microsoft.com/office/drawing/2014/main" id="{66ED02AB-6AB5-46AA-944A-EA7BCF376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="" xmlns:a16="http://schemas.microsoft.com/office/drawing/2014/main" id="{EA78C8BE-AB62-4F13-B00E-23C8DED2C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6397F0-D1D0-4685-84E3-808C672B4567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="" xmlns:a16="http://schemas.microsoft.com/office/drawing/2014/main" id="{69050607-AE8D-4105-AE83-64E736433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="" xmlns:a16="http://schemas.microsoft.com/office/drawing/2014/main" id="{66ED02AB-6AB5-46AA-944A-EA7BCF376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22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="" xmlns:a16="http://schemas.microsoft.com/office/drawing/2014/main" id="{278167FF-68E7-4609-AA07-581132200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="" xmlns:a16="http://schemas.microsoft.com/office/drawing/2014/main" id="{F62007A9-F825-4249-B71C-96CE76C93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="" xmlns:a16="http://schemas.microsoft.com/office/drawing/2014/main" id="{E5CE511C-DD44-4CC6-9CBE-9703CA8C2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DACEB9-9E2C-4066-B0B4-6F4B7E0755DC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="" xmlns:a16="http://schemas.microsoft.com/office/drawing/2014/main" id="{597FC37B-8921-4AC3-B9D3-A6A50323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="" xmlns:a16="http://schemas.microsoft.com/office/drawing/2014/main" id="{CF833D2F-50D5-4C3B-8971-F677EE358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9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=""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=""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=""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=""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=""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=""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="" xmlns:a16="http://schemas.microsoft.com/office/drawing/2014/main" id="{7412E0F5-3DB3-4276-9E28-E97E37598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7D0DB0-2893-40A2-A92B-B204CAA7AA0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="" xmlns:a16="http://schemas.microsoft.com/office/drawing/2014/main" id="{76849717-E504-4367-AE73-45E192484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="" xmlns:a16="http://schemas.microsoft.com/office/drawing/2014/main" id="{E07A02F3-4A7A-4C49-8E28-03B3960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="" xmlns:a16="http://schemas.microsoft.com/office/drawing/2014/main" id="{AFBD6615-ED48-4079-BAA7-A84844D67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8E5558-88DF-40FE-90FF-9EB1FEE63A86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="" xmlns:a16="http://schemas.microsoft.com/office/drawing/2014/main" id="{B825ED8D-9E3E-4698-BB5C-C026B047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="" xmlns:a16="http://schemas.microsoft.com/office/drawing/2014/main" id="{0D5306E4-3AAE-4121-B023-8B43D082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="" xmlns:a16="http://schemas.microsoft.com/office/drawing/2014/main" id="{0BFD4EBE-353D-4C31-99D7-B7C3FEC6C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B80A18-0C17-4A8A-A28E-1B3AD0E8B888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="" xmlns:a16="http://schemas.microsoft.com/office/drawing/2014/main" id="{8A02C982-0312-4EC7-A741-67B0BEDA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="" xmlns:a16="http://schemas.microsoft.com/office/drawing/2014/main" id="{11F7861C-35C5-4B12-8A55-F7A16557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C44BEB4D-82F3-449B-9712-6972E5687F8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E0E599D3-2632-4086-9DB8-1FF08C876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F5A3F07A-60C1-42E9-9126-114FEC61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BEE85B-DDF0-428C-949C-A06BBCB8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2BAA5E16-6E79-4015-B59F-188FC316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7499CD96-98CE-4281-8965-5FF9F04F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3F6C5EC6-B569-4B47-BBFE-7A432627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8153856F-DB42-4573-9C9E-EEACB7D6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19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5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6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0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2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2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5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4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0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8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>
            <a:extLst>
              <a:ext uri="{FF2B5EF4-FFF2-40B4-BE49-F238E27FC236}">
                <a16:creationId xmlns="" xmlns:a16="http://schemas.microsoft.com/office/drawing/2014/main" id="{232881E8-BA9B-47D1-8183-4E80DA2D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7B2B01F9-D51F-41E8-9F71-322BE1213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E5B6698D-C7F4-42D4-A599-0CA36744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07C8C63-9073-4440-8E29-7538D370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3DC0DDF2-EDD9-4546-941A-8819EECEA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DCF44F51-AC2C-44E8-8762-844722B4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511A7E9F-2DA0-447A-A945-F78748D7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7C185E49-346F-4CDE-8D31-F91EE49B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10.</a:t>
            </a:r>
            <a:fld id="{ECA12CDF-10CC-4639-A492-60524225D2D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ECA43D40-3BCA-4CC4-BCE0-2B11E774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5BEB558B-1A8D-402E-B9D6-E8D44771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>
            <a:extLst>
              <a:ext uri="{FF2B5EF4-FFF2-40B4-BE49-F238E27FC236}">
                <a16:creationId xmlns="" xmlns:a16="http://schemas.microsoft.com/office/drawing/2014/main" id="{35644D38-C2D4-4B99-9159-387D141C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F3BCD139-3A6D-4B81-8226-0503E6A63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/>
              <a:t>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0D871474-8C29-4C4D-A06C-A16B6A83D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907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table with Valid-Invalid Bit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72DE0254-5503-4CC6-82D6-9AD27FDC1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46163"/>
            <a:ext cx="6819405" cy="5292292"/>
          </a:xfrm>
        </p:spPr>
        <p:txBody>
          <a:bodyPr/>
          <a:lstStyle/>
          <a:p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the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="" xmlns:a16="http://schemas.microsoft.com/office/drawing/2014/main" id="{6076F79C-4BBB-4218-90FB-18A6D83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17" y="2521648"/>
            <a:ext cx="2287117" cy="263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5B154921-491D-443E-816A-3E1D64E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143" y="344979"/>
            <a:ext cx="7884368" cy="5016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Page Table When Some Pages Are Not</a:t>
            </a:r>
            <a:br>
              <a:rPr lang="en-US" altLang="en-US" sz="2400" dirty="0"/>
            </a:br>
            <a:r>
              <a:rPr lang="en-US" altLang="en-US" sz="2400" dirty="0"/>
              <a:t>in Main Memory</a:t>
            </a:r>
          </a:p>
        </p:txBody>
      </p:sp>
      <p:pic>
        <p:nvPicPr>
          <p:cNvPr id="17411" name="Picture 2" descr="B:\os-book\os10-dir\Slides-WORK-area\Figures-dir\ch10\JPG-dir\10_04.jpg">
            <a:extLst>
              <a:ext uri="{FF2B5EF4-FFF2-40B4-BE49-F238E27FC236}">
                <a16:creationId xmlns="" xmlns:a16="http://schemas.microsoft.com/office/drawing/2014/main" id="{EE8B21A0-27D4-48EC-AA1E-673C6BC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246188"/>
            <a:ext cx="4805362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6614AF0F-0564-40AA-8F76-6152AC6E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279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Page Fault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663B1E5A-B195-422A-B1B4-080156B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20095"/>
            <a:ext cx="6454663" cy="3981841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If there is a reference to a page, first reference to that page will trap to operating system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Just not in memory (go to step 3)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Find free frame (what if there is none?)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Reset tables to indicate page now in memory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Restart the instruction that caused the page fault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445744E8-6995-495D-B4E9-CB815555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804" y="120207"/>
            <a:ext cx="8515059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Steps in Handling a Page Fault (Cont.)</a:t>
            </a:r>
          </a:p>
        </p:txBody>
      </p:sp>
      <p:pic>
        <p:nvPicPr>
          <p:cNvPr id="19459" name="Picture 4" descr="9">
            <a:extLst>
              <a:ext uri="{FF2B5EF4-FFF2-40B4-BE49-F238E27FC236}">
                <a16:creationId xmlns="" xmlns:a16="http://schemas.microsoft.com/office/drawing/2014/main" id="{4C87B603-A2E7-4FAE-A0CB-D034C608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="" xmlns:a16="http://schemas.microsoft.com/office/drawing/2014/main" id="{6455FCDC-9CE5-4011-94EB-7612858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36"/>
            <a:ext cx="8229600" cy="576262"/>
          </a:xfrm>
        </p:spPr>
        <p:txBody>
          <a:bodyPr/>
          <a:lstStyle/>
          <a:p>
            <a:r>
              <a:rPr lang="en-US" altLang="en-US" dirty="0"/>
              <a:t>Aspects of Demand Paging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="" xmlns:a16="http://schemas.microsoft.com/office/drawing/2014/main" id="{AAD11580-A239-44B3-BA48-43549630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007918"/>
            <a:ext cx="6976329" cy="4717473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</a:rPr>
              <a:t>Pure demand paging: </a:t>
            </a:r>
            <a:r>
              <a:rPr lang="en-US" altLang="en-US" dirty="0"/>
              <a:t>start process with </a:t>
            </a:r>
            <a:r>
              <a:rPr lang="en-US" altLang="en-US" i="1" dirty="0"/>
              <a:t>no</a:t>
            </a:r>
            <a:r>
              <a:rPr lang="en-US" altLang="en-US" dirty="0"/>
              <a:t> pages in memory</a:t>
            </a:r>
          </a:p>
          <a:p>
            <a:pPr lvl="1"/>
            <a:r>
              <a:rPr lang="en-US" altLang="en-US" dirty="0"/>
              <a:t>OS sets instruction pointer to first instruction of process, non-memory-resident -&gt; page fault</a:t>
            </a:r>
          </a:p>
          <a:p>
            <a:pPr lvl="1"/>
            <a:r>
              <a:rPr lang="en-US" altLang="en-US" dirty="0"/>
              <a:t>And for every other process pages on first access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Actually, a given instruction could access multiple pages -&gt; multiple page faults</a:t>
            </a:r>
          </a:p>
          <a:p>
            <a:pPr lvl="1"/>
            <a:r>
              <a:rPr lang="en-US" altLang="en-US" dirty="0"/>
              <a:t>Consider fetch and decode of instruction which adds 2 numbers from memory and stores result back to memory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Hardware support needed for demand paging</a:t>
            </a:r>
          </a:p>
          <a:p>
            <a:pPr lvl="1"/>
            <a:r>
              <a:rPr lang="en-US" altLang="en-US" dirty="0"/>
              <a:t>Page table with valid / invalid bit</a:t>
            </a:r>
          </a:p>
          <a:p>
            <a:pPr lvl="1"/>
            <a:r>
              <a:rPr lang="en-US" altLang="en-US" dirty="0"/>
              <a:t>Secondary memory (swap device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 space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Instruction restart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98DBC94B-798D-408F-B016-8235AA92A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Restart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E09283A3-41F7-4BC9-BF2A-D4DB982A5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9" y="1119336"/>
            <a:ext cx="6155446" cy="3868300"/>
          </a:xfrm>
        </p:spPr>
        <p:txBody>
          <a:bodyPr/>
          <a:lstStyle/>
          <a:p>
            <a:r>
              <a:rPr lang="en-US" altLang="en-US" dirty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Block move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What if source and destination overlap?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="" xmlns:a16="http://schemas.microsoft.com/office/drawing/2014/main" id="{8E395989-C37C-4C8C-8157-9861CCB8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112673"/>
            <a:ext cx="15636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C1A455AE-86AA-4EA2-9575-6B5ABC99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2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Free-Frame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C1D3A033-F636-4DD5-B0D9-B3C0BC32B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156865"/>
            <a:ext cx="7213201" cy="3945071"/>
          </a:xfrm>
        </p:spPr>
        <p:txBody>
          <a:bodyPr/>
          <a:lstStyle/>
          <a:p>
            <a:r>
              <a:rPr lang="en-US" altLang="en-US" dirty="0"/>
              <a:t>When a page fault occurs, the operating system must bring the desired page from secondary storage into main memory. </a:t>
            </a:r>
          </a:p>
          <a:p>
            <a:r>
              <a:rPr lang="en-US" altLang="en-US" dirty="0"/>
              <a:t>Most operating systems maintain a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free-frame</a:t>
            </a:r>
            <a:r>
              <a:rPr lang="en-US" altLang="en-US" b="1" dirty="0">
                <a:solidFill>
                  <a:srgbClr val="0070C0"/>
                </a:solidFill>
              </a:rPr>
              <a:t> list</a:t>
            </a:r>
            <a:r>
              <a:rPr lang="en-US" altLang="en-US" dirty="0"/>
              <a:t> -- a pool of free frames for satisfying such requests.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Operating system typically allocate free frames using a technique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dirty="0"/>
              <a:t> --  the content of the frames zeroed-out before being allocated.</a:t>
            </a:r>
          </a:p>
          <a:p>
            <a:r>
              <a:rPr lang="en-US" altLang="en-US" dirty="0"/>
              <a:t>When a system starts up, all available memory is placed on the free-frame list.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2532" name="Picture 2" descr="B:\os-book\os10-dir\Slides-WORK-area\Figures-dir\ch10\JPG-dir\10_06.jpg">
            <a:extLst>
              <a:ext uri="{FF2B5EF4-FFF2-40B4-BE49-F238E27FC236}">
                <a16:creationId xmlns="" xmlns:a16="http://schemas.microsoft.com/office/drawing/2014/main" id="{74C1D426-4DEE-495E-BFD2-9DDD43D1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08" y="2661732"/>
            <a:ext cx="45466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43106162-FA5D-4204-BC6B-FC492CAB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6050" y="118035"/>
            <a:ext cx="7869237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2800" dirty="0"/>
              <a:t>Stages in Demand Paging – Worse Case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D59FD618-6420-46F8-ADA3-3B84918F6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085278"/>
            <a:ext cx="7651101" cy="4849812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Issue a read from the disk to a free frame:</a:t>
            </a:r>
          </a:p>
          <a:p>
            <a:pPr marL="800100" lvl="1" indent="-342900">
              <a:buFont typeface="+mj-lt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Begin the transfer of the page to a free frame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9F1F3F51-F06E-4908-B338-588E54F1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6307" y="145418"/>
            <a:ext cx="7315200" cy="569912"/>
          </a:xfrm>
        </p:spPr>
        <p:txBody>
          <a:bodyPr/>
          <a:lstStyle/>
          <a:p>
            <a:pPr eaLnBrk="1" hangingPunct="1"/>
            <a:r>
              <a:rPr lang="en-US" altLang="en-US" dirty="0"/>
              <a:t>Stages in Demand Paging 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004CF6A9-3B99-4D5B-BF8C-4531B0913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201" y="1117271"/>
            <a:ext cx="6749554" cy="4348347"/>
          </a:xfrm>
        </p:spPr>
        <p:txBody>
          <a:bodyPr/>
          <a:lstStyle/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 While waiting, allocate the CPU to some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 Receive an interrupt from the disk I/O subsystem (I/O         completed)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Save the registers and process state for the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Determine that the interrupt was from the disk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Correct the page table and other tables to show page is now in memory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Wait for the CPU to be allocated to this process again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Restore the user registers, process state, and new page table, and then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A49FB98C-679E-4682-BAE7-A7064CAB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4060" y="135080"/>
            <a:ext cx="7272338" cy="595015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of Demand Paging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BF03B7D4-70F1-48B6-8A00-4D9695B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67233"/>
            <a:ext cx="7141523" cy="4575030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Input the page from disk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  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70B1EC99-547A-4C3C-A7EB-2C649B5A3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32587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4A23357C-07C3-4F42-A857-16101A8B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7704137" cy="4530725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Demand Paging</a:t>
            </a:r>
          </a:p>
          <a:p>
            <a:r>
              <a:rPr lang="en-US" altLang="en-US" dirty="0"/>
              <a:t>Copy-on-Write</a:t>
            </a:r>
          </a:p>
          <a:p>
            <a:r>
              <a:rPr lang="en-US" altLang="en-US" dirty="0"/>
              <a:t>Page Replacement</a:t>
            </a:r>
          </a:p>
          <a:p>
            <a:r>
              <a:rPr lang="en-US" altLang="en-US" dirty="0"/>
              <a:t>Allocation of Frames </a:t>
            </a:r>
          </a:p>
          <a:p>
            <a:r>
              <a:rPr lang="en-US" altLang="en-US" dirty="0"/>
              <a:t>Thrashing</a:t>
            </a:r>
          </a:p>
          <a:p>
            <a:r>
              <a:rPr lang="en-US" altLang="en-US" dirty="0"/>
              <a:t>Memory-Mapped Files</a:t>
            </a:r>
          </a:p>
          <a:p>
            <a:r>
              <a:rPr lang="en-US" altLang="en-US" dirty="0"/>
              <a:t>Allocating Kernel Memory</a:t>
            </a:r>
          </a:p>
          <a:p>
            <a:r>
              <a:rPr lang="en-US" altLang="en-US" dirty="0"/>
              <a:t>Other Considerations</a:t>
            </a:r>
          </a:p>
          <a:p>
            <a:r>
              <a:rPr lang="en-US" altLang="en-US" dirty="0"/>
              <a:t>Operating-System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B0E62A0B-D955-48F0-A13C-C90B2C14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085" y="161298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C8756104-BFEE-4B66-8D8E-DC274456D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068388"/>
            <a:ext cx="7669762" cy="48498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        = (1 – p) 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220 &gt; 200 + 7,999,800 x p</a:t>
            </a:r>
            <a:br>
              <a:rPr lang="en-US" altLang="en-US" dirty="0"/>
            </a:br>
            <a:r>
              <a:rPr lang="en-US" altLang="en-US" dirty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p &lt; .0000025</a:t>
            </a:r>
          </a:p>
          <a:p>
            <a:pPr lvl="2">
              <a:tabLst>
                <a:tab pos="1773238" algn="l"/>
                <a:tab pos="2278063" algn="l"/>
              </a:tabLst>
            </a:pPr>
            <a:r>
              <a:rPr lang="en-US" altLang="en-US" dirty="0"/>
              <a:t>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4651B988-8DE7-4632-AA41-76D04EF9A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3738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Copy-on-Write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ECA58894-B517-4286-8DD6-C84ED96ED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06488"/>
            <a:ext cx="7275544" cy="4411085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Copy-on-Write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(COW) allows both parent and child processes to initially </a:t>
            </a:r>
            <a:r>
              <a:rPr lang="en-US" altLang="en-US" sz="1600" b="1" i="1" dirty="0"/>
              <a:t>share</a:t>
            </a:r>
            <a:r>
              <a:rPr lang="en-US" altLang="en-US" sz="1600" dirty="0"/>
              <a:t> the same pages in memory</a:t>
            </a:r>
          </a:p>
          <a:p>
            <a:pPr lvl="1"/>
            <a:r>
              <a:rPr lang="en-US" altLang="en-US" sz="1600" dirty="0"/>
              <a:t>If either process modifies a shared page, only then is the page copied</a:t>
            </a:r>
          </a:p>
          <a:p>
            <a:r>
              <a:rPr lang="en-US" altLang="en-US" sz="1600" dirty="0"/>
              <a:t>COW allows more efficient process creation as only modified pages are copied</a:t>
            </a:r>
          </a:p>
          <a:p>
            <a:r>
              <a:rPr lang="en-US" altLang="en-US" sz="1600" dirty="0"/>
              <a:t>In general, free pages are allocated from a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pool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of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pages</a:t>
            </a:r>
          </a:p>
          <a:p>
            <a:pPr lvl="1"/>
            <a:r>
              <a:rPr lang="en-US" altLang="en-US" sz="1600" dirty="0"/>
              <a:t>Pool should always have free frames for fast demand page execution</a:t>
            </a:r>
          </a:p>
          <a:p>
            <a:pPr lvl="2"/>
            <a:r>
              <a:rPr lang="en-US" altLang="en-US" sz="1600" dirty="0"/>
              <a:t>Don’t want to have to free a frame as well as other processing on page fault</a:t>
            </a:r>
          </a:p>
          <a:p>
            <a:pPr lvl="1"/>
            <a:r>
              <a:rPr lang="en-US" altLang="en-US" sz="1600" dirty="0"/>
              <a:t>Why zero-out a page before allocating it?</a:t>
            </a:r>
          </a:p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vfork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/>
              <a:t> variation on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sz="1600" dirty="0"/>
              <a:t>system call has parent suspend and child using copy-on-write address space of parent</a:t>
            </a:r>
          </a:p>
          <a:p>
            <a:pPr lvl="1"/>
            <a:r>
              <a:rPr lang="en-US" altLang="en-US" sz="1600" dirty="0"/>
              <a:t>Designed to have child call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pPr lvl="1"/>
            <a:r>
              <a:rPr lang="en-US" altLang="en-US" sz="1600" dirty="0"/>
              <a:t>Very efficient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6C488EA0-8C3D-457E-9DD0-39B97907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2601" y="154644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What Happens if There is no Free Frame?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7C4E993E-0F50-409F-A8A7-195A5B940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133475"/>
            <a:ext cx="7679093" cy="4511675"/>
          </a:xfrm>
        </p:spPr>
        <p:txBody>
          <a:bodyPr/>
          <a:lstStyle/>
          <a:p>
            <a:r>
              <a:rPr lang="en-US" altLang="en-US" dirty="0"/>
              <a:t>Used up by process pages</a:t>
            </a:r>
          </a:p>
          <a:p>
            <a:r>
              <a:rPr lang="en-US" altLang="en-US" dirty="0"/>
              <a:t>Also in demand from the kernel, I/O buffers,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</a:p>
          <a:p>
            <a:r>
              <a:rPr lang="en-US" altLang="en-US" dirty="0"/>
              <a:t>Page replacement – find some page in memory, but not really in use, page it out</a:t>
            </a:r>
          </a:p>
          <a:p>
            <a:pPr lvl="1"/>
            <a:r>
              <a:rPr lang="en-US" altLang="en-US" dirty="0"/>
              <a:t>Algorithm – terminate? swap out? replace the page?</a:t>
            </a:r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</a:p>
          <a:p>
            <a:r>
              <a:rPr lang="en-US" altLang="en-US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94" y="23556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55125108-1B16-48F4-B19C-7A4934EC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394" y="1190625"/>
            <a:ext cx="7724775" cy="4530725"/>
          </a:xfrm>
        </p:spPr>
        <p:txBody>
          <a:bodyPr/>
          <a:lstStyle/>
          <a:p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over-allocation</a:t>
            </a:r>
            <a:r>
              <a:rPr lang="en-US" altLang="en-US" dirty="0"/>
              <a:t> of memory by modifying page-fault service routine to include page replacement</a:t>
            </a:r>
          </a:p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modify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r>
              <a:rPr lang="en-US" altLang="en-US" dirty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235568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="" xmlns:a16="http://schemas.microsoft.com/office/drawing/2014/main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357313"/>
            <a:ext cx="6786563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860" y="238161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36D9B5FA-26B2-48A5-8A7B-413D7414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122363"/>
            <a:ext cx="7607299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a free frame:</a:t>
            </a:r>
            <a:br>
              <a:rPr lang="en-US" altLang="en-US" dirty="0"/>
            </a:br>
            <a:r>
              <a:rPr lang="en-US" altLang="en-US" dirty="0"/>
              <a:t>   -  If there is a free frame, use it</a:t>
            </a:r>
            <a:br>
              <a:rPr lang="en-US" altLang="en-US" dirty="0"/>
            </a:br>
            <a:r>
              <a:rPr lang="en-US" altLang="en-US" dirty="0"/>
              <a:t>   -  If there is no free frame, use a page replacement algorithm to select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victim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</a:t>
            </a:r>
            <a:r>
              <a:rPr lang="en-US" altLang="en-US" b="1" dirty="0">
                <a:solidFill>
                  <a:srgbClr val="3366FF"/>
                </a:solidFill>
              </a:rPr>
              <a:t/>
            </a:r>
            <a:br>
              <a:rPr lang="en-US" altLang="en-US" b="1" dirty="0">
                <a:solidFill>
                  <a:srgbClr val="3366FF"/>
                </a:solidFill>
              </a:rPr>
            </a:br>
            <a:r>
              <a:rPr lang="en-US" altLang="en-US" b="1" dirty="0">
                <a:solidFill>
                  <a:srgbClr val="3366FF"/>
                </a:solidFill>
              </a:rPr>
              <a:t>   </a:t>
            </a:r>
            <a:r>
              <a:rPr lang="en-US" altLang="en-US" dirty="0"/>
              <a:t>-</a:t>
            </a:r>
            <a:r>
              <a:rPr lang="en-US" altLang="en-US" b="1" dirty="0"/>
              <a:t>  </a:t>
            </a:r>
            <a:r>
              <a:rPr lang="en-US" altLang="en-US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389" y="222868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pic>
        <p:nvPicPr>
          <p:cNvPr id="35843" name="Picture 4" descr="9">
            <a:extLst>
              <a:ext uri="{FF2B5EF4-FFF2-40B4-BE49-F238E27FC236}">
                <a16:creationId xmlns="" xmlns:a16="http://schemas.microsoft.com/office/drawing/2014/main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945" y="175298"/>
            <a:ext cx="786104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7C092E50-7A55-4657-89B6-77C0309E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33476"/>
            <a:ext cx="7491633" cy="4872470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string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155" y="60152"/>
            <a:ext cx="8662696" cy="58998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Graph of Page Faults Versus the Number of Frames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="" xmlns:a16="http://schemas.microsoft.com/office/drawing/2014/main" id="{6305A72B-A5ED-415A-9B8C-D45FEB5F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168792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35" y="1052513"/>
            <a:ext cx="7582515" cy="5762625"/>
          </a:xfrm>
        </p:spPr>
        <p:txBody>
          <a:bodyPr/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="" xmlns:a16="http://schemas.microsoft.com/office/drawing/2014/main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="" xmlns:a16="http://schemas.microsoft.com/office/drawing/2014/main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91FEDD64-E96D-422A-9610-4377FD8A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59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6D0ECAB6-8759-48BC-9C7C-1E9AB985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092084"/>
            <a:ext cx="7399369" cy="4337756"/>
          </a:xfrm>
        </p:spPr>
        <p:txBody>
          <a:bodyPr/>
          <a:lstStyle/>
          <a:p>
            <a:r>
              <a:rPr lang="en-US" altLang="en-US" dirty="0"/>
              <a:t>Define virtual memory and describe its benefits.</a:t>
            </a:r>
          </a:p>
          <a:p>
            <a:r>
              <a:rPr lang="en-US" altLang="en-US" dirty="0"/>
              <a:t>Illustrate how pages are loaded into memory using demand paging.</a:t>
            </a:r>
          </a:p>
          <a:p>
            <a:r>
              <a:rPr lang="en-US" altLang="en-US" dirty="0"/>
              <a:t>Apply the FIFO, optimal, and  LRU page-replacement algorithms.</a:t>
            </a:r>
          </a:p>
          <a:p>
            <a:r>
              <a:rPr lang="en-US" altLang="en-US" dirty="0"/>
              <a:t>Describe the working set of a process and explain how it is related to program locality.</a:t>
            </a:r>
          </a:p>
          <a:p>
            <a:r>
              <a:rPr lang="en-US" altLang="en-US" dirty="0"/>
              <a:t>Describe how Linux, Windows 10, and Solaris manage virtual memory.</a:t>
            </a:r>
          </a:p>
          <a:p>
            <a:r>
              <a:rPr lang="en-US" altLang="en-US" dirty="0"/>
              <a:t>Design a virtual memory manager simulation in the C programming language.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126260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35" y="1052513"/>
            <a:ext cx="7582515" cy="5762625"/>
          </a:xfrm>
        </p:spPr>
        <p:txBody>
          <a:bodyPr/>
          <a:lstStyle/>
          <a:p>
            <a:r>
              <a:rPr lang="en-US" altLang="en-US" dirty="0"/>
              <a:t>Consider the string 1,2,3,4,1,2,5,1,2,3,4,5</a:t>
            </a:r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r>
              <a:rPr lang="en-US" altLang="en-US" dirty="0"/>
              <a:t>Graph illustrating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Picture 1" descr="9_13.pdf">
            <a:extLst>
              <a:ext uri="{FF2B5EF4-FFF2-40B4-BE49-F238E27FC236}">
                <a16:creationId xmlns="" xmlns:a16="http://schemas.microsoft.com/office/drawing/2014/main" id="{4FFB3CF0-8979-4465-9236-0828F76FB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91" y="2526443"/>
            <a:ext cx="4801153" cy="34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17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37152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Algorithm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25D0553F-9E25-4083-8F1B-77A52F7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996637"/>
            <a:ext cx="7495397" cy="2052637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  <a:p>
            <a:pPr>
              <a:tabLst>
                <a:tab pos="1889125" algn="l"/>
              </a:tabLst>
            </a:pPr>
            <a:endParaRPr lang="en-US" altLang="en-US" dirty="0"/>
          </a:p>
          <a:p>
            <a:pPr>
              <a:tabLst>
                <a:tab pos="1889125" algn="l"/>
              </a:tabLst>
            </a:pPr>
            <a:endParaRPr lang="en-US" altLang="en-US" dirty="0"/>
          </a:p>
          <a:p>
            <a:pPr>
              <a:tabLst>
                <a:tab pos="1889125" algn="l"/>
              </a:tabLst>
            </a:pPr>
            <a:endParaRPr lang="en-US" altLang="en-US" dirty="0"/>
          </a:p>
          <a:p>
            <a:pPr>
              <a:tabLst>
                <a:tab pos="1889125" algn="l"/>
              </a:tabLst>
            </a:pPr>
            <a:endParaRPr lang="en-US" altLang="en-US" dirty="0"/>
          </a:p>
          <a:p>
            <a:pPr>
              <a:tabLst>
                <a:tab pos="1889125" algn="l"/>
              </a:tabLst>
            </a:pPr>
            <a:endParaRPr lang="en-US" altLang="en-US" dirty="0"/>
          </a:p>
          <a:p>
            <a:pPr>
              <a:tabLst>
                <a:tab pos="1889125" algn="l"/>
              </a:tabLst>
            </a:pP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Optimal is an example of </a:t>
            </a:r>
            <a:r>
              <a:rPr lang="en-US" altLang="en-US" b="1" dirty="0">
                <a:solidFill>
                  <a:srgbClr val="006699"/>
                </a:solidFill>
              </a:rPr>
              <a:t>stack algorithms </a:t>
            </a:r>
            <a:r>
              <a:rPr lang="en-US" altLang="en-US" dirty="0"/>
              <a:t>that don</a:t>
            </a:r>
            <a:r>
              <a:rPr lang="ja-JP" altLang="en-US" dirty="0"/>
              <a:t>’</a:t>
            </a:r>
            <a:r>
              <a:rPr lang="en-US" altLang="ja-JP" dirty="0"/>
              <a:t>t suffer from 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</a:p>
          <a:p>
            <a:pPr>
              <a:tabLst>
                <a:tab pos="1889125" algn="l"/>
              </a:tabLst>
            </a:pPr>
            <a:endParaRPr lang="en-US" altLang="en-US" dirty="0"/>
          </a:p>
        </p:txBody>
      </p:sp>
      <p:pic>
        <p:nvPicPr>
          <p:cNvPr id="40964" name="Picture 3">
            <a:extLst>
              <a:ext uri="{FF2B5EF4-FFF2-40B4-BE49-F238E27FC236}">
                <a16:creationId xmlns="" xmlns:a16="http://schemas.microsoft.com/office/drawing/2014/main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989440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73" y="18851"/>
            <a:ext cx="7673975" cy="638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9" y="978408"/>
            <a:ext cx="7751989" cy="4862049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LRU is another example of stack algorithms; thus it does no</a:t>
            </a:r>
            <a:r>
              <a:rPr lang="en-US" altLang="ja-JP" dirty="0"/>
              <a:t>t suffer from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="" xmlns:a16="http://schemas.microsoft.com/office/drawing/2014/main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171553"/>
            <a:ext cx="61706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18506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Implementation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992690"/>
            <a:ext cx="7318168" cy="4951121"/>
          </a:xfrm>
        </p:spPr>
        <p:txBody>
          <a:bodyPr/>
          <a:lstStyle/>
          <a:p>
            <a:r>
              <a:rPr lang="en-US" altLang="en-US" dirty="0"/>
              <a:t>Time-counter implementation</a:t>
            </a:r>
          </a:p>
          <a:p>
            <a:pPr lvl="1"/>
            <a:r>
              <a:rPr lang="en-US" altLang="en-US" dirty="0"/>
              <a:t>Every page entry has a time-counter variable; every time a page is referenced through this entry, copy the value of the clock into the time-counter</a:t>
            </a:r>
          </a:p>
          <a:p>
            <a:pPr lvl="1"/>
            <a:r>
              <a:rPr lang="en-US" altLang="en-US" dirty="0"/>
              <a:t>When a page needs to be changed, look at the time-counters to find smallest value</a:t>
            </a:r>
          </a:p>
          <a:p>
            <a:pPr lvl="2"/>
            <a:r>
              <a:rPr lang="en-US" altLang="en-US" dirty="0"/>
              <a:t>Search through a table is needed</a:t>
            </a:r>
          </a:p>
          <a:p>
            <a:r>
              <a:rPr lang="en-US" altLang="en-US" dirty="0"/>
              <a:t>Stack implementation</a:t>
            </a:r>
          </a:p>
          <a:p>
            <a:pPr lvl="1"/>
            <a:r>
              <a:rPr lang="en-US" altLang="en-US" dirty="0"/>
              <a:t>Keep a stack of page numbers in a double link form:</a:t>
            </a:r>
          </a:p>
          <a:p>
            <a:pPr lvl="1"/>
            <a:r>
              <a:rPr lang="en-US" altLang="en-US" dirty="0"/>
              <a:t>Page referenced:</a:t>
            </a:r>
          </a:p>
          <a:p>
            <a:pPr lvl="2"/>
            <a:r>
              <a:rPr lang="en-US" altLang="en-US" dirty="0"/>
              <a:t>Move it to the top</a:t>
            </a:r>
          </a:p>
          <a:p>
            <a:pPr lvl="2"/>
            <a:r>
              <a:rPr lang="en-US" altLang="en-US" dirty="0"/>
              <a:t>Requires 6 pointers to be changed</a:t>
            </a:r>
          </a:p>
          <a:p>
            <a:pPr lvl="1"/>
            <a:r>
              <a:rPr lang="en-US" altLang="en-US" dirty="0"/>
              <a:t>But each update more expensive</a:t>
            </a:r>
          </a:p>
          <a:p>
            <a:pPr lvl="1"/>
            <a:r>
              <a:rPr lang="en-US" altLang="en-US" dirty="0"/>
              <a:t>No search for replacement</a:t>
            </a:r>
          </a:p>
        </p:txBody>
      </p:sp>
    </p:spTree>
    <p:extLst>
      <p:ext uri="{BB962C8B-B14F-4D97-AF65-F5344CB8AC3E}">
        <p14:creationId xmlns:p14="http://schemas.microsoft.com/office/powerpoint/2010/main" val="210162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1473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Stack Implementation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Use of a stack to record most recent page references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1" descr="9_16.pdf">
            <a:extLst>
              <a:ext uri="{FF2B5EF4-FFF2-40B4-BE49-F238E27FC236}">
                <a16:creationId xmlns="" xmlns:a16="http://schemas.microsoft.com/office/drawing/2014/main" id="{650D8023-264A-4AC3-B430-E0C59C95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487348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841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889" y="14994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84533"/>
            <a:ext cx="7664484" cy="5146675"/>
          </a:xfrm>
        </p:spPr>
        <p:txBody>
          <a:bodyPr/>
          <a:lstStyle/>
          <a:p>
            <a:r>
              <a:rPr lang="en-US" altLang="en-US" dirty="0"/>
              <a:t>Needs special hardware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 bit</a:t>
            </a:r>
          </a:p>
          <a:p>
            <a:pPr lvl="1"/>
            <a:r>
              <a:rPr lang="en-US" altLang="en-US" dirty="0"/>
              <a:t>With each page associate a bit, initially = 0</a:t>
            </a:r>
          </a:p>
          <a:p>
            <a:pPr lvl="1"/>
            <a:r>
              <a:rPr lang="en-US" altLang="en-US" dirty="0"/>
              <a:t>When page is referenced bit set to 1</a:t>
            </a:r>
          </a:p>
          <a:p>
            <a:r>
              <a:rPr lang="en-US" altLang="en-US" dirty="0"/>
              <a:t>Replace any with reference bit = 0 (if one exists)</a:t>
            </a:r>
          </a:p>
          <a:p>
            <a:pPr lvl="1"/>
            <a:r>
              <a:rPr lang="en-US" altLang="en-US" dirty="0"/>
              <a:t>We do not know the order, however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801" y="103605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LRU Approximation Algorithms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65679"/>
            <a:ext cx="7664484" cy="51466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Clock </a:t>
            </a:r>
            <a:r>
              <a:rPr lang="en-US" altLang="en-US" dirty="0"/>
              <a:t>replacement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dirty="0"/>
              <a:t>Reference bit = 0 -&gt; replace it</a:t>
            </a:r>
          </a:p>
          <a:p>
            <a:pPr lvl="2"/>
            <a:r>
              <a:rPr lang="en-US" altLang="en-US" dirty="0"/>
              <a:t>Reference bit = 1 then:</a:t>
            </a:r>
          </a:p>
          <a:p>
            <a:pPr lvl="3"/>
            <a:r>
              <a:rPr lang="en-US" altLang="en-US" dirty="0"/>
              <a:t>Set reference bit 0, leave page in memory</a:t>
            </a:r>
          </a:p>
          <a:p>
            <a:pPr lvl="3"/>
            <a:r>
              <a:rPr lang="en-US" altLang="en-US" dirty="0"/>
              <a:t>Replace next page, subject to same rules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52AF32FC-4A14-4E1E-8D4F-440BF4A3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92" y="290747"/>
            <a:ext cx="8010525" cy="4635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dirty="0"/>
              <a:t>Second-chance Algorithm</a:t>
            </a:r>
          </a:p>
        </p:txBody>
      </p:sp>
      <p:pic>
        <p:nvPicPr>
          <p:cNvPr id="46083" name="Picture 1" descr="9_17.pdf">
            <a:extLst>
              <a:ext uri="{FF2B5EF4-FFF2-40B4-BE49-F238E27FC236}">
                <a16:creationId xmlns="" xmlns:a16="http://schemas.microsoft.com/office/drawing/2014/main" id="{5B0ED9B7-9A22-4A06-8760-CF9EC5AF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96CF5A4B-5B56-4850-890B-CBC91DFC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926" y="184190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Enhanced Second-Chance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B9C55B83-EA3F-497C-A3D1-F3E32BFF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9" y="1108898"/>
            <a:ext cx="7609925" cy="4967936"/>
          </a:xfrm>
        </p:spPr>
        <p:txBody>
          <a:bodyPr/>
          <a:lstStyle/>
          <a:p>
            <a:r>
              <a:rPr lang="en-US" altLang="en-US" dirty="0"/>
              <a:t>Improve algorithm by using reference bit and modify bit (if available) in concert</a:t>
            </a:r>
          </a:p>
          <a:p>
            <a:r>
              <a:rPr lang="en-US" altLang="en-US" dirty="0"/>
              <a:t>Take ordered pair (reference, modify):</a:t>
            </a:r>
          </a:p>
          <a:p>
            <a:pPr lvl="1"/>
            <a:r>
              <a:rPr lang="en-US" altLang="en-US" dirty="0"/>
              <a:t>(0, 0) neither recently used not modified – best page to replace</a:t>
            </a:r>
          </a:p>
          <a:p>
            <a:pPr lvl="1"/>
            <a:r>
              <a:rPr lang="en-US" altLang="en-US" dirty="0"/>
              <a:t>(0, 1) not recently used but modified – not quite as good, must write out before replacement</a:t>
            </a:r>
          </a:p>
          <a:p>
            <a:pPr lvl="1"/>
            <a:r>
              <a:rPr lang="en-US" altLang="en-US" dirty="0"/>
              <a:t>(1, 0) recently used but clean – probably will be used again soon</a:t>
            </a:r>
          </a:p>
          <a:p>
            <a:pPr lvl="1"/>
            <a:r>
              <a:rPr lang="en-US" altLang="en-US" dirty="0"/>
              <a:t>(1, 1) recently used and modified – probably will be used again soon and need to write out before replacement</a:t>
            </a:r>
          </a:p>
          <a:p>
            <a:r>
              <a:rPr lang="en-US" altLang="en-US" dirty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dirty="0"/>
              <a:t>Might need to search circular queue several times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E1C6E0A3-953D-4211-ACA7-F7B6931B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217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Counting Algorithms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B52D61FC-D241-4C09-9149-F4748258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9" y="1051236"/>
            <a:ext cx="7311024" cy="4556841"/>
          </a:xfrm>
        </p:spPr>
        <p:txBody>
          <a:bodyPr/>
          <a:lstStyle/>
          <a:p>
            <a:r>
              <a:rPr lang="en-US" altLang="en-US" dirty="0"/>
              <a:t>Keep a counter of the number of references that have been made to each page</a:t>
            </a:r>
          </a:p>
          <a:p>
            <a:pPr lvl="1"/>
            <a:r>
              <a:rPr lang="en-US" altLang="en-US" dirty="0"/>
              <a:t>Not common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Lease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 Replaces page with smallest count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Most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F8BAF45D-7AF6-46D9-974E-C552BF29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195229"/>
            <a:ext cx="7593873" cy="4504531"/>
          </a:xfrm>
        </p:spPr>
        <p:txBody>
          <a:bodyPr/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="" xmlns:a16="http://schemas.microsoft.com/office/drawing/2014/main" id="{40DEB88A-1CE8-4A57-9FC0-D217E20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521"/>
            <a:ext cx="8229600" cy="576262"/>
          </a:xfrm>
        </p:spPr>
        <p:txBody>
          <a:bodyPr/>
          <a:lstStyle/>
          <a:p>
            <a:r>
              <a:rPr lang="en-US" altLang="en-US" dirty="0"/>
              <a:t>Page-Buffering Algorithms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="" xmlns:a16="http://schemas.microsoft.com/office/drawing/2014/main" id="{15119F1C-1453-4532-9802-57285EC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61" y="1074262"/>
            <a:ext cx="7665519" cy="5078412"/>
          </a:xfrm>
        </p:spPr>
        <p:txBody>
          <a:bodyPr/>
          <a:lstStyle/>
          <a:p>
            <a:r>
              <a:rPr lang="en-US" altLang="en-US" dirty="0"/>
              <a:t>Keep a pool of free frames, always</a:t>
            </a:r>
          </a:p>
          <a:p>
            <a:pPr lvl="1"/>
            <a:r>
              <a:rPr lang="en-US" altLang="en-US" dirty="0"/>
              <a:t>Then frame available when needed, not found at fault time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r>
              <a:rPr lang="en-US" altLang="en-US" dirty="0"/>
              <a:t>Possibly,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</a:t>
            </a:r>
          </a:p>
          <a:p>
            <a:r>
              <a:rPr lang="en-US" altLang="en-US" dirty="0"/>
              <a:t>Possibly, keep free frame contents intact and note what is in them</a:t>
            </a:r>
          </a:p>
          <a:p>
            <a:pPr lvl="1"/>
            <a:r>
              <a:rPr lang="en-US" altLang="en-US" dirty="0"/>
              <a:t>If referenced again before reused, no need to load contents again from disk</a:t>
            </a:r>
          </a:p>
          <a:p>
            <a:pPr lvl="1"/>
            <a:r>
              <a:rPr lang="en-US" altLang="en-US" dirty="0"/>
              <a:t>Generally useful to reduce penalty if wrong victim frame selected  </a:t>
            </a:r>
          </a:p>
        </p:txBody>
      </p:sp>
    </p:spTree>
    <p:extLst>
      <p:ext uri="{BB962C8B-B14F-4D97-AF65-F5344CB8AC3E}">
        <p14:creationId xmlns:p14="http://schemas.microsoft.com/office/powerpoint/2010/main" val="3931893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="" xmlns:a16="http://schemas.microsoft.com/office/drawing/2014/main" id="{40DEB88A-1CE8-4A57-9FC0-D217E20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521"/>
            <a:ext cx="8229600" cy="576262"/>
          </a:xfrm>
        </p:spPr>
        <p:txBody>
          <a:bodyPr/>
          <a:lstStyle/>
          <a:p>
            <a:r>
              <a:rPr lang="en-US" altLang="en-US" dirty="0"/>
              <a:t>Page-Buffering Algorithms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="" xmlns:a16="http://schemas.microsoft.com/office/drawing/2014/main" id="{15119F1C-1453-4532-9802-57285EC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61" y="1074262"/>
            <a:ext cx="7665519" cy="5078412"/>
          </a:xfrm>
        </p:spPr>
        <p:txBody>
          <a:bodyPr/>
          <a:lstStyle/>
          <a:p>
            <a:r>
              <a:rPr lang="en-US" altLang="en-US" dirty="0"/>
              <a:t>Keep a pool of free frames which is never empty</a:t>
            </a:r>
          </a:p>
          <a:p>
            <a:pPr lvl="1"/>
            <a:r>
              <a:rPr lang="en-US" altLang="en-US" dirty="0"/>
              <a:t>Thus a frame is available when needed, not found at fault time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r>
              <a:rPr lang="en-US" altLang="en-US" dirty="0"/>
              <a:t>Possibly,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</a:t>
            </a:r>
          </a:p>
          <a:p>
            <a:r>
              <a:rPr lang="en-US" altLang="en-US" dirty="0"/>
              <a:t>Possibly, keep free frame contents intact and note what is in them</a:t>
            </a:r>
          </a:p>
          <a:p>
            <a:pPr lvl="1"/>
            <a:r>
              <a:rPr lang="en-US" altLang="en-US" dirty="0"/>
              <a:t>If referenced again before reused, no need to load contents again from disk</a:t>
            </a:r>
          </a:p>
          <a:p>
            <a:pPr lvl="1"/>
            <a:r>
              <a:rPr lang="en-US" altLang="en-US" dirty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="" xmlns:a16="http://schemas.microsoft.com/office/drawing/2014/main" id="{E6C864EC-8C8E-4994-BD1B-89C51B4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43" y="174860"/>
            <a:ext cx="7867650" cy="576262"/>
          </a:xfrm>
        </p:spPr>
        <p:txBody>
          <a:bodyPr/>
          <a:lstStyle/>
          <a:p>
            <a:r>
              <a:rPr lang="en-US" altLang="en-US" dirty="0"/>
              <a:t>Applications and Page Replacement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="" xmlns:a16="http://schemas.microsoft.com/office/drawing/2014/main" id="{EF0654BE-5D3B-4F4B-9378-AD0158AA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43" y="1075326"/>
            <a:ext cx="7445171" cy="4420501"/>
          </a:xfrm>
        </p:spPr>
        <p:txBody>
          <a:bodyPr/>
          <a:lstStyle/>
          <a:p>
            <a:r>
              <a:rPr lang="en-US" altLang="en-US" dirty="0"/>
              <a:t>All of these algorithms have OS guessing about future page access</a:t>
            </a:r>
          </a:p>
          <a:p>
            <a:r>
              <a:rPr lang="en-US" altLang="en-US" dirty="0"/>
              <a:t>Some applications have better knowledge – i.e., databases</a:t>
            </a:r>
          </a:p>
          <a:p>
            <a:r>
              <a:rPr lang="en-US" altLang="en-US" dirty="0"/>
              <a:t>Memory intensive applications can cause double buffering</a:t>
            </a:r>
          </a:p>
          <a:p>
            <a:pPr lvl="1"/>
            <a:r>
              <a:rPr lang="en-US" altLang="en-US" dirty="0"/>
              <a:t>OS keeps copy of page in memory as I/O buffer</a:t>
            </a:r>
          </a:p>
          <a:p>
            <a:pPr lvl="1"/>
            <a:r>
              <a:rPr lang="en-US" altLang="en-US" dirty="0"/>
              <a:t>Application keeps page in memory for its own work</a:t>
            </a:r>
          </a:p>
          <a:p>
            <a:r>
              <a:rPr lang="en-US" altLang="en-US" dirty="0"/>
              <a:t>Operating system can provide direct access to the disk, getting out of the way of the applications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</a:t>
            </a:r>
            <a:r>
              <a:rPr lang="en-US" altLang="en-US" b="1" dirty="0"/>
              <a:t> </a:t>
            </a:r>
            <a:r>
              <a:rPr lang="en-US" altLang="en-US" dirty="0"/>
              <a:t>mode</a:t>
            </a:r>
          </a:p>
          <a:p>
            <a:r>
              <a:rPr lang="en-US" altLang="en-US" dirty="0"/>
              <a:t>Bypasses buffering, locking, etc.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362AB2CE-BAAA-4052-BCA8-703C3DC6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172169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of Frames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700FB4A8-565F-4B3F-9EE9-D1D1028D4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045359"/>
            <a:ext cx="7735078" cy="4483100"/>
          </a:xfrm>
        </p:spPr>
        <p:txBody>
          <a:bodyPr/>
          <a:lstStyle/>
          <a:p>
            <a:r>
              <a:rPr lang="en-US" altLang="en-US" dirty="0"/>
              <a:t>Each process needs </a:t>
            </a:r>
            <a:r>
              <a:rPr lang="en-US" altLang="en-US" b="1" i="1" dirty="0"/>
              <a:t>minimum</a:t>
            </a:r>
            <a:r>
              <a:rPr lang="en-US" altLang="en-US" dirty="0"/>
              <a:t> number of frames</a:t>
            </a:r>
          </a:p>
          <a:p>
            <a:r>
              <a:rPr lang="en-US" altLang="en-US" dirty="0"/>
              <a:t>Example:  IBM 370 – 6 pages to handle SS MOVE instruction:</a:t>
            </a:r>
          </a:p>
          <a:p>
            <a:pPr lvl="1"/>
            <a:r>
              <a:rPr lang="en-US" altLang="en-US" dirty="0"/>
              <a:t>Instruction is 6 bytes, might span 2 pages</a:t>
            </a:r>
          </a:p>
          <a:p>
            <a:pPr lvl="1"/>
            <a:r>
              <a:rPr lang="en-US" altLang="en-US" dirty="0"/>
              <a:t>2 pages to handle </a:t>
            </a:r>
            <a:r>
              <a:rPr lang="en-US" altLang="en-US" i="1" dirty="0"/>
              <a:t>from</a:t>
            </a:r>
          </a:p>
          <a:p>
            <a:pPr lvl="1"/>
            <a:r>
              <a:rPr lang="en-US" altLang="en-US" dirty="0"/>
              <a:t>2 pages to handle </a:t>
            </a:r>
            <a:r>
              <a:rPr lang="en-US" altLang="en-US" i="1" dirty="0"/>
              <a:t>to</a:t>
            </a:r>
          </a:p>
          <a:p>
            <a:r>
              <a:rPr lang="en-US" altLang="en-US" b="1" i="1" dirty="0"/>
              <a:t>Maximum</a:t>
            </a:r>
            <a:r>
              <a:rPr lang="en-US" altLang="en-US" i="1" dirty="0"/>
              <a:t> </a:t>
            </a:r>
            <a:r>
              <a:rPr lang="en-US" altLang="en-US" dirty="0"/>
              <a:t>of course is total frames in the system</a:t>
            </a:r>
          </a:p>
          <a:p>
            <a:r>
              <a:rPr lang="en-US" altLang="en-US" dirty="0"/>
              <a:t>Two major allocation schemes</a:t>
            </a:r>
          </a:p>
          <a:p>
            <a:pPr lvl="1"/>
            <a:r>
              <a:rPr lang="en-US" altLang="en-US" dirty="0"/>
              <a:t>Fixed allocation</a:t>
            </a:r>
          </a:p>
          <a:p>
            <a:pPr lvl="1"/>
            <a:r>
              <a:rPr lang="en-US" altLang="en-US" dirty="0"/>
              <a:t>Priority allocation</a:t>
            </a:r>
          </a:p>
          <a:p>
            <a:r>
              <a:rPr lang="en-US" altLang="en-US" dirty="0"/>
              <a:t>Many variations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="" xmlns:a16="http://schemas.microsoft.com/office/drawing/2014/main" id="{70E5B077-B145-42CF-B6DE-2F59CC899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141298"/>
            <a:ext cx="7948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Fixed Allocation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="" xmlns:a16="http://schemas.microsoft.com/office/drawing/2014/main" id="{0FF48B9C-0D56-4D18-919D-070428F3B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045" y="1006875"/>
            <a:ext cx="7383982" cy="4645025"/>
          </a:xfrm>
        </p:spPr>
        <p:txBody>
          <a:bodyPr/>
          <a:lstStyle/>
          <a:p>
            <a:r>
              <a:rPr lang="en-US" altLang="en-US" dirty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 dirty="0"/>
              <a:t>Keep some as free frame buffer pool</a:t>
            </a:r>
            <a:endParaRPr lang="en-US" altLang="en-US" sz="800" dirty="0"/>
          </a:p>
          <a:p>
            <a:r>
              <a:rPr lang="en-US" altLang="en-US" dirty="0"/>
              <a:t>Proportional allocation – Allocate according to the size of process</a:t>
            </a:r>
          </a:p>
          <a:p>
            <a:pPr lvl="1"/>
            <a:r>
              <a:rPr lang="en-US" altLang="en-US" dirty="0"/>
              <a:t>Dynamic as degree of multiprogramming, process sizes change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="" xmlns:a16="http://schemas.microsoft.com/office/drawing/2014/main" id="{60101F45-DE12-4B60-9040-E3AC5E8C5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3630613"/>
          <a:ext cx="28575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4" imgW="2857500" imgH="1612900" progId="Equation.3">
                  <p:embed/>
                </p:oleObj>
              </mc:Choice>
              <mc:Fallback>
                <p:oleObj name="Equation" r:id="rId4" imgW="2857500" imgH="161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630613"/>
                        <a:ext cx="28575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>
            <a:extLst>
              <a:ext uri="{FF2B5EF4-FFF2-40B4-BE49-F238E27FC236}">
                <a16:creationId xmlns="" xmlns:a16="http://schemas.microsoft.com/office/drawing/2014/main" id="{8888DB1A-25C9-4D76-AE59-B4B5C1E6F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3792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1" name="Line 6">
            <a:extLst>
              <a:ext uri="{FF2B5EF4-FFF2-40B4-BE49-F238E27FC236}">
                <a16:creationId xmlns="" xmlns:a16="http://schemas.microsoft.com/office/drawing/2014/main" id="{ECC2003F-96B6-47ED-AF4F-07170847D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4129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2" name="Line 7">
            <a:extLst>
              <a:ext uri="{FF2B5EF4-FFF2-40B4-BE49-F238E27FC236}">
                <a16:creationId xmlns="" xmlns:a16="http://schemas.microsoft.com/office/drawing/2014/main" id="{5847D2CD-ECAD-4BC8-86B1-C8CE5E343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4989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033" name="Line 8">
            <a:extLst>
              <a:ext uri="{FF2B5EF4-FFF2-40B4-BE49-F238E27FC236}">
                <a16:creationId xmlns="" xmlns:a16="http://schemas.microsoft.com/office/drawing/2014/main" id="{B1B7ADDF-04E5-45DA-B979-4FC4DE3E1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graphicFrame>
        <p:nvGraphicFramePr>
          <p:cNvPr id="1027" name="Object 3">
            <a:extLst>
              <a:ext uri="{FF2B5EF4-FFF2-40B4-BE49-F238E27FC236}">
                <a16:creationId xmlns="" xmlns:a16="http://schemas.microsoft.com/office/drawing/2014/main" id="{5598D165-43F5-47B6-A2A0-4E723009E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5188" y="3425825"/>
          <a:ext cx="15065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6" imgW="1143000" imgH="1460500" progId="Equation.3">
                  <p:embed/>
                </p:oleObj>
              </mc:Choice>
              <mc:Fallback>
                <p:oleObj name="Equation" r:id="rId6" imgW="1143000" imgH="146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425825"/>
                        <a:ext cx="15065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F01C6E52-51B6-4080-B3CB-DA269501C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169579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Global vs. Local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4BDEEC50-DE5B-4191-A4E4-940F9E965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050024"/>
            <a:ext cx="7305196" cy="437038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Global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 dirty="0"/>
              <a:t>Process execution time can vary greatly</a:t>
            </a:r>
          </a:p>
          <a:p>
            <a:pPr lvl="1"/>
            <a:r>
              <a:rPr lang="en-US" altLang="en-US" dirty="0"/>
              <a:t>Greater throughput so more commonly used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each process selects from only its own set of allocated frames</a:t>
            </a:r>
          </a:p>
          <a:p>
            <a:pPr lvl="1"/>
            <a:r>
              <a:rPr lang="en-US" altLang="en-US" dirty="0"/>
              <a:t>More consistent per-process performance</a:t>
            </a:r>
          </a:p>
          <a:p>
            <a:pPr lvl="1"/>
            <a:r>
              <a:rPr lang="en-US" altLang="en-US" dirty="0"/>
              <a:t>But possibly underutilized memory</a:t>
            </a:r>
          </a:p>
          <a:p>
            <a:pPr lvl="1"/>
            <a:r>
              <a:rPr lang="en-US" altLang="en-US" dirty="0"/>
              <a:t>What if a process does not have enough frames?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="" xmlns:a16="http://schemas.microsoft.com/office/drawing/2014/main" id="{49F6A49F-25D8-4FD7-9583-FB679D0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163521"/>
            <a:ext cx="7632441" cy="576262"/>
          </a:xfrm>
        </p:spPr>
        <p:txBody>
          <a:bodyPr/>
          <a:lstStyle/>
          <a:p>
            <a:r>
              <a:rPr lang="en-US" altLang="en-US" dirty="0"/>
              <a:t>Non-Uniform Memory Access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="" xmlns:a16="http://schemas.microsoft.com/office/drawing/2014/main" id="{DF2C4F7F-CB17-4666-828B-D606BF41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3" y="1081088"/>
            <a:ext cx="7472946" cy="1905000"/>
          </a:xfrm>
        </p:spPr>
        <p:txBody>
          <a:bodyPr/>
          <a:lstStyle/>
          <a:p>
            <a:r>
              <a:rPr lang="en-US" altLang="en-US" dirty="0"/>
              <a:t>So far, we assumed that all memory accessed equally</a:t>
            </a:r>
          </a:p>
          <a:p>
            <a:r>
              <a:rPr lang="en-US" altLang="en-US" dirty="0"/>
              <a:t>Many systems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NUMA</a:t>
            </a:r>
            <a:r>
              <a:rPr lang="en-US" altLang="en-US" dirty="0"/>
              <a:t> – speed of access to memory varies</a:t>
            </a:r>
          </a:p>
          <a:p>
            <a:pPr lvl="1"/>
            <a:r>
              <a:rPr lang="en-US" altLang="en-US" dirty="0"/>
              <a:t>Consider system boards containing CPUs and memory, interconnected over a system bus</a:t>
            </a:r>
          </a:p>
          <a:p>
            <a:r>
              <a:rPr lang="en-US" altLang="en-US" dirty="0"/>
              <a:t>NUMA multiprocessing architecture</a:t>
            </a:r>
          </a:p>
        </p:txBody>
      </p:sp>
      <p:pic>
        <p:nvPicPr>
          <p:cNvPr id="55300" name="Picture 2" descr="B:\os-book\os10-dir\Slides-WORK-area\Figures-dir\ch10\JPG-dir\10_19.jpg">
            <a:extLst>
              <a:ext uri="{FF2B5EF4-FFF2-40B4-BE49-F238E27FC236}">
                <a16:creationId xmlns="" xmlns:a16="http://schemas.microsoft.com/office/drawing/2014/main" id="{DD1213BD-2F99-4C6A-82F6-7FDD3309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001963"/>
            <a:ext cx="28956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="" xmlns:a16="http://schemas.microsoft.com/office/drawing/2014/main" id="{1ACF6E52-DB8A-4979-975A-39B4DEC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04" y="238937"/>
            <a:ext cx="7458075" cy="576262"/>
          </a:xfrm>
        </p:spPr>
        <p:txBody>
          <a:bodyPr/>
          <a:lstStyle/>
          <a:p>
            <a:r>
              <a:rPr lang="en-US" altLang="en-US" dirty="0"/>
              <a:t>NUMA Access (Cont.)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="" xmlns:a16="http://schemas.microsoft.com/office/drawing/2014/main" id="{B7EC66A7-FFCE-4360-BFC4-3184B57E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9" y="1089070"/>
            <a:ext cx="7529801" cy="4530725"/>
          </a:xfrm>
        </p:spPr>
        <p:txBody>
          <a:bodyPr/>
          <a:lstStyle/>
          <a:p>
            <a:r>
              <a:rPr lang="en-US" altLang="en-US" dirty="0"/>
              <a:t>Optimal performance comes from allocating memory </a:t>
            </a:r>
            <a:r>
              <a:rPr lang="ja-JP" altLang="en-US" dirty="0"/>
              <a:t>“</a:t>
            </a:r>
            <a:r>
              <a:rPr lang="en-US" altLang="ja-JP" dirty="0"/>
              <a:t>close to</a:t>
            </a:r>
            <a:r>
              <a:rPr lang="ja-JP" altLang="en-US" dirty="0"/>
              <a:t>”</a:t>
            </a:r>
            <a:r>
              <a:rPr lang="en-US" altLang="ja-JP" dirty="0"/>
              <a:t> the CPU on which the thread is scheduled</a:t>
            </a:r>
          </a:p>
          <a:p>
            <a:pPr lvl="1"/>
            <a:r>
              <a:rPr lang="en-US" altLang="en-US" dirty="0"/>
              <a:t>And modifying the scheduler to schedule the thread on the same system board when possible</a:t>
            </a:r>
          </a:p>
          <a:p>
            <a:pPr lvl="1"/>
            <a:r>
              <a:rPr lang="en-US" altLang="en-US" dirty="0"/>
              <a:t>Solved by Solaris by creating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lgroups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altLang="en-US" dirty="0"/>
              <a:t>Structure to track CPU / Memory low latency groups</a:t>
            </a:r>
          </a:p>
          <a:p>
            <a:pPr lvl="2"/>
            <a:r>
              <a:rPr lang="en-US" altLang="en-US" dirty="0"/>
              <a:t>Used my schedule and pager</a:t>
            </a:r>
          </a:p>
          <a:p>
            <a:pPr lvl="2"/>
            <a:r>
              <a:rPr lang="en-US" altLang="en-US" dirty="0"/>
              <a:t>When possible schedule all threads of a process and allocate all memory for that process within the </a:t>
            </a:r>
            <a:r>
              <a:rPr lang="en-US" altLang="en-US" dirty="0" err="1"/>
              <a:t>lgroup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4F731FD3-D4BB-4495-AA41-BEE2A772C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15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Thrashing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1BFB067A-221A-4384-BE53-811322B7E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8" y="1036561"/>
            <a:ext cx="7069622" cy="4515827"/>
          </a:xfrm>
        </p:spPr>
        <p:txBody>
          <a:bodyPr/>
          <a:lstStyle/>
          <a:p>
            <a:r>
              <a:rPr lang="en-US" altLang="en-US" dirty="0"/>
              <a:t>If a process does not have </a:t>
            </a:r>
            <a:r>
              <a:rPr lang="ja-JP" altLang="en-US" dirty="0"/>
              <a:t>“</a:t>
            </a:r>
            <a:r>
              <a:rPr lang="en-US" altLang="ja-JP" dirty="0"/>
              <a:t>enough</a:t>
            </a:r>
            <a:r>
              <a:rPr lang="ja-JP" altLang="en-US" dirty="0"/>
              <a:t>”</a:t>
            </a:r>
            <a:r>
              <a:rPr lang="en-US" altLang="ja-JP" dirty="0"/>
              <a:t> pages, the page-fault rate is very high</a:t>
            </a:r>
          </a:p>
          <a:p>
            <a:pPr lvl="1"/>
            <a:r>
              <a:rPr lang="en-US" altLang="en-US" dirty="0"/>
              <a:t>Page fault to get page</a:t>
            </a:r>
          </a:p>
          <a:p>
            <a:pPr lvl="1"/>
            <a:r>
              <a:rPr lang="en-US" altLang="en-US" dirty="0"/>
              <a:t>Replace existing frame</a:t>
            </a:r>
          </a:p>
          <a:p>
            <a:pPr lvl="1"/>
            <a:r>
              <a:rPr lang="en-US" altLang="en-US" dirty="0"/>
              <a:t>But quickly need the replaced frame back</a:t>
            </a:r>
          </a:p>
          <a:p>
            <a:r>
              <a:rPr lang="en-US" altLang="en-US" dirty="0"/>
              <a:t>This leads to:</a:t>
            </a:r>
          </a:p>
          <a:p>
            <a:pPr lvl="1"/>
            <a:r>
              <a:rPr lang="en-US" altLang="en-US" dirty="0"/>
              <a:t>Low CPU utilization</a:t>
            </a:r>
          </a:p>
          <a:p>
            <a:pPr lvl="1"/>
            <a:r>
              <a:rPr lang="en-US" altLang="en-US" dirty="0"/>
              <a:t>Operating system thinking that it needs to increase the degree of multiprogramming</a:t>
            </a:r>
          </a:p>
          <a:p>
            <a:pPr lvl="1"/>
            <a:r>
              <a:rPr lang="en-US" altLang="en-US" dirty="0"/>
              <a:t>Another process added to the system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F37029F3-575E-45E9-8727-29B42A6C2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18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Thrashing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1466EF36-C0B0-44EF-8514-5525DA5E5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80" y="1093412"/>
            <a:ext cx="7265631" cy="9398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Thrashing</a:t>
            </a:r>
            <a:r>
              <a:rPr lang="en-US" altLang="en-US" dirty="0">
                <a:solidFill>
                  <a:srgbClr val="3366FF"/>
                </a:solidFill>
              </a:rPr>
              <a:t>. </a:t>
            </a:r>
            <a:r>
              <a:rPr lang="en-US" altLang="en-US" dirty="0">
                <a:sym typeface="Symbol" panose="05050102010706020507" pitchFamily="18" charset="2"/>
              </a:rPr>
              <a:t> A process is busy swapping pages in and out</a:t>
            </a:r>
            <a:endParaRPr lang="en-US" altLang="en-US" dirty="0"/>
          </a:p>
        </p:txBody>
      </p:sp>
      <p:pic>
        <p:nvPicPr>
          <p:cNvPr id="58372" name="Picture 4" descr="B:\os-book\os10-dir\Slides-WORK-area\Figures-dir\ch10\JPG-dir\10_20.jpg">
            <a:extLst>
              <a:ext uri="{FF2B5EF4-FFF2-40B4-BE49-F238E27FC236}">
                <a16:creationId xmlns="" xmlns:a16="http://schemas.microsoft.com/office/drawing/2014/main" id="{94F4115B-BBC6-4F1B-BBD0-84201898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758070"/>
            <a:ext cx="48688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93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31578"/>
            <a:ext cx="7215319" cy="452498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/>
            <a:r>
              <a:rPr lang="en-US" altLang="en-US" dirty="0"/>
              <a:t>Only part of the program needs to be in memory for execution</a:t>
            </a:r>
          </a:p>
          <a:p>
            <a:pPr lvl="1"/>
            <a:r>
              <a:rPr lang="en-US" altLang="en-US" dirty="0"/>
              <a:t>Logical address space can therefore be much larger than physical address space</a:t>
            </a:r>
          </a:p>
          <a:p>
            <a:pPr lvl="1"/>
            <a:r>
              <a:rPr lang="en-US" altLang="en-US" dirty="0"/>
              <a:t>Allows address spaces to be shared by several processes</a:t>
            </a:r>
          </a:p>
          <a:p>
            <a:pPr lvl="1"/>
            <a:r>
              <a:rPr lang="en-US" altLang="en-US" dirty="0"/>
              <a:t>Allows for more efficient process creation</a:t>
            </a:r>
          </a:p>
          <a:p>
            <a:pPr lvl="1"/>
            <a:r>
              <a:rPr lang="en-US" altLang="en-US" dirty="0"/>
              <a:t>More programs running concurrently</a:t>
            </a:r>
          </a:p>
          <a:p>
            <a:pPr lvl="1"/>
            <a:r>
              <a:rPr lang="en-US" altLang="en-US" dirty="0"/>
              <a:t>Less I/O needed to load or swap processes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99BDE40F-8BB8-4BDB-8637-B838D538B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2063" y="150725"/>
            <a:ext cx="71596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and Thrashing </a:t>
            </a:r>
            <a:endParaRPr lang="en-US" altLang="en-US" sz="2400" dirty="0"/>
          </a:p>
        </p:txBody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1A781723-46DB-458A-85D2-73590F9B7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3" y="1110232"/>
            <a:ext cx="6965833" cy="4753240"/>
          </a:xfrm>
        </p:spPr>
        <p:txBody>
          <a:bodyPr/>
          <a:lstStyle/>
          <a:p>
            <a:r>
              <a:rPr lang="en-US" altLang="en-US" dirty="0"/>
              <a:t>Why does demand paging work?</a:t>
            </a:r>
          </a:p>
          <a:p>
            <a:pPr marL="0" indent="0">
              <a:buNone/>
            </a:pPr>
            <a:r>
              <a:rPr lang="en-US" altLang="en-US" sz="6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model</a:t>
            </a:r>
          </a:p>
          <a:p>
            <a:pPr lvl="1"/>
            <a:r>
              <a:rPr lang="en-US" altLang="en-US" dirty="0"/>
              <a:t>Process migrates from one locality to another</a:t>
            </a:r>
          </a:p>
          <a:p>
            <a:pPr lvl="1"/>
            <a:r>
              <a:rPr lang="en-US" altLang="en-US" dirty="0"/>
              <a:t>Localities may overlap</a:t>
            </a:r>
          </a:p>
          <a:p>
            <a:r>
              <a:rPr lang="en-US" altLang="en-US" dirty="0"/>
              <a:t>Why does thrashing occur?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6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ym typeface="Symbol" panose="05050102010706020507" pitchFamily="18" charset="2"/>
              </a:rPr>
              <a:t> size of locality &gt; total memory size</a:t>
            </a:r>
          </a:p>
          <a:p>
            <a:pPr>
              <a:buFont typeface="Monotype Sorts" pitchFamily="-84" charset="2"/>
              <a:buNone/>
            </a:pPr>
            <a:endParaRPr lang="en-US" altLang="en-US" sz="6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To avoid trashing: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Calculate the  size of locality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Policy: 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 size of locality &gt; total memory size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>
                <a:sym typeface="Symbol" panose="05050102010706020507" pitchFamily="18" charset="2"/>
              </a:rPr>
              <a:t> suspend or swap out one of the processes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Issue: how to calculate “ size of locality”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7074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6684E479-EF67-475B-9AA9-12E0EAAD0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521" y="180819"/>
            <a:ext cx="80137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Locality In A Memory-Reference Pattern</a:t>
            </a:r>
          </a:p>
        </p:txBody>
      </p:sp>
      <p:pic>
        <p:nvPicPr>
          <p:cNvPr id="60419" name="Picture 1" descr="9_19.pdf">
            <a:extLst>
              <a:ext uri="{FF2B5EF4-FFF2-40B4-BE49-F238E27FC236}">
                <a16:creationId xmlns="" xmlns:a16="http://schemas.microsoft.com/office/drawing/2014/main" id="{7B3592D0-BC1D-4BDC-A24F-03A5C21C3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017588"/>
            <a:ext cx="3770312" cy="5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DE7B8486-A51C-4BCA-8A93-C6CAD6DC8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651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Working-Set Model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9738730A-946A-429F-BAEB-E143C39BE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093788"/>
            <a:ext cx="7437269" cy="4826245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en-US" i="1" dirty="0" err="1"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(working set of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=  total number of pages referenced in the most recent  (varies in time)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small will not encompass the entire locality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4A052997-BA87-4AC6-A456-1237FF21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69" y="4001728"/>
            <a:ext cx="6348413" cy="177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DE7B8486-A51C-4BCA-8A93-C6CAD6DC8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651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Working-Set Model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9738730A-946A-429F-BAEB-E143C39BE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093788"/>
            <a:ext cx="7437269" cy="4826245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en-US" i="1" dirty="0" err="1"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(working set of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=  total number of pages referenced in the most recent  (varies in time)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small will not encompass the entire locality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=   will encompass entire program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=  </a:t>
            </a:r>
            <a:r>
              <a:rPr lang="en-US" altLang="en-US" i="1" dirty="0" err="1"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 total demand frames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Approximation of locality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4A052997-BA87-4AC6-A456-1237FF21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69" y="3578936"/>
            <a:ext cx="6348413" cy="175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33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="" xmlns:a16="http://schemas.microsoft.com/office/drawing/2014/main" id="{32CF12F9-034E-460B-8BDF-E93A7F39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5" y="1633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Working Sets and Page Fault Rates</a:t>
            </a:r>
          </a:p>
        </p:txBody>
      </p:sp>
      <p:pic>
        <p:nvPicPr>
          <p:cNvPr id="65539" name="Picture 4" descr="9">
            <a:extLst>
              <a:ext uri="{FF2B5EF4-FFF2-40B4-BE49-F238E27FC236}">
                <a16:creationId xmlns="" xmlns:a16="http://schemas.microsoft.com/office/drawing/2014/main" id="{3A803122-91F8-4F9C-A75C-06F0F91E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4463"/>
            <a:ext cx="58023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0C3821-2D01-463B-B43D-94D36245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042988"/>
            <a:ext cx="7194550" cy="2071687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lIns="91435" tIns="45718" rIns="91435" bIns="45718"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0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Direct relationship between working set of a process and its page-fault rate</a:t>
            </a:r>
          </a:p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Working set changes over time</a:t>
            </a:r>
          </a:p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Peaks and valleys over time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="" xmlns:a16="http://schemas.microsoft.com/office/drawing/2014/main" id="{E29888C5-2B9B-4A77-BC8C-19DD0EC76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129505"/>
            <a:ext cx="7889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Page-Fault Frequency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="" xmlns:a16="http://schemas.microsoft.com/office/drawing/2014/main" id="{489687F2-3AE7-4450-84F0-336741568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444" y="1049338"/>
            <a:ext cx="6405259" cy="1516881"/>
          </a:xfrm>
        </p:spPr>
        <p:txBody>
          <a:bodyPr/>
          <a:lstStyle/>
          <a:p>
            <a:r>
              <a:rPr lang="en-US" altLang="en-US" dirty="0"/>
              <a:t>More direct approach than WSS</a:t>
            </a:r>
          </a:p>
          <a:p>
            <a:r>
              <a:rPr lang="en-US" altLang="en-US" dirty="0"/>
              <a:t>Establish </a:t>
            </a:r>
            <a:r>
              <a:rPr lang="ja-JP" altLang="en-US" dirty="0"/>
              <a:t>“</a:t>
            </a:r>
            <a:r>
              <a:rPr lang="en-US" altLang="ja-JP" dirty="0"/>
              <a:t>acceptable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page-fault frequency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PFF</a:t>
            </a:r>
            <a:r>
              <a:rPr lang="en-US" altLang="ja-JP" dirty="0"/>
              <a:t>)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rate and use local replacement policy</a:t>
            </a:r>
          </a:p>
          <a:p>
            <a:pPr lvl="1"/>
            <a:r>
              <a:rPr lang="en-US" altLang="en-US" dirty="0"/>
              <a:t>If actual rate too low, process loses frame</a:t>
            </a:r>
          </a:p>
          <a:p>
            <a:pPr lvl="1"/>
            <a:r>
              <a:rPr lang="en-US" altLang="en-US" dirty="0"/>
              <a:t>If actual rate too high, process gains frame</a:t>
            </a:r>
          </a:p>
        </p:txBody>
      </p:sp>
      <p:pic>
        <p:nvPicPr>
          <p:cNvPr id="64516" name="Picture 1" descr="9_21.pdf">
            <a:extLst>
              <a:ext uri="{FF2B5EF4-FFF2-40B4-BE49-F238E27FC236}">
                <a16:creationId xmlns="" xmlns:a16="http://schemas.microsoft.com/office/drawing/2014/main" id="{FA40E878-1621-4D69-A40B-3E5E659D8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954338"/>
            <a:ext cx="510381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0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49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44666"/>
            <a:ext cx="6747728" cy="42521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Meanwhile, physical memory organized in page frames</a:t>
            </a:r>
          </a:p>
          <a:p>
            <a:pPr lvl="1"/>
            <a:r>
              <a:rPr lang="en-US" altLang="en-US" dirty="0"/>
              <a:t>MMU must map logical to physical</a:t>
            </a:r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dirty="0"/>
              <a:t>Demand paging </a:t>
            </a:r>
          </a:p>
          <a:p>
            <a:pPr lvl="1"/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88334937-C42E-4E7B-B0E3-358B7E80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273" y="73922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Virtual Memory That is Larger Than Physical Memory</a:t>
            </a:r>
          </a:p>
        </p:txBody>
      </p:sp>
      <p:pic>
        <p:nvPicPr>
          <p:cNvPr id="10243" name="Picture 4" descr="B:\os-book\os10-dir\Slides-WORK-area\Figures-dir\ch10\JPG-dir\10_01.jpg">
            <a:extLst>
              <a:ext uri="{FF2B5EF4-FFF2-40B4-BE49-F238E27FC236}">
                <a16:creationId xmlns="" xmlns:a16="http://schemas.microsoft.com/office/drawing/2014/main" id="{75959D58-FD0D-4362-987B-001456C2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57325"/>
            <a:ext cx="545941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9C06DF40-C8BE-4D63-864C-842E26CB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30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4FA26912-DDBD-4FE1-BFA7-E72BE4D7C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028698"/>
            <a:ext cx="4542737" cy="5444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invalid reference </a:t>
            </a:r>
            <a:r>
              <a:rPr lang="en-US" altLang="en-US" sz="1600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006699"/>
                </a:solidFill>
                <a:sym typeface="Symbol" panose="05050102010706020507" pitchFamily="18" charset="2"/>
              </a:rPr>
              <a:t>Lazy swapper </a:t>
            </a:r>
            <a:r>
              <a:rPr lang="en-US" altLang="en-US" sz="1600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1600" b="1" dirty="0">
                <a:solidFill>
                  <a:srgbClr val="006699"/>
                </a:solidFill>
                <a:sym typeface="Symbol" panose="05050102010706020507" pitchFamily="18" charset="2"/>
              </a:rPr>
              <a:t>pager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4340" name="Picture 4" descr="9">
            <a:extLst>
              <a:ext uri="{FF2B5EF4-FFF2-40B4-BE49-F238E27FC236}">
                <a16:creationId xmlns="" xmlns:a16="http://schemas.microsoft.com/office/drawing/2014/main" id="{A3D70552-8B37-46D6-A4A0-489B35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40" y="1849582"/>
            <a:ext cx="3716871" cy="340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0264511C-9394-4FB0-8A88-DD12566F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82"/>
            <a:ext cx="8229600" cy="576262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="" xmlns:a16="http://schemas.microsoft.com/office/drawing/2014/main" id="{5F816111-C06D-4FA2-86A2-9368F11D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7" y="1076942"/>
            <a:ext cx="7264092" cy="4440631"/>
          </a:xfrm>
        </p:spPr>
        <p:txBody>
          <a:bodyPr/>
          <a:lstStyle/>
          <a:p>
            <a:r>
              <a:rPr lang="en-US" altLang="en-US" dirty="0"/>
              <a:t>With swapping, the pager guesses which pages will be used before swapping them out again</a:t>
            </a:r>
          </a:p>
          <a:p>
            <a:r>
              <a:rPr lang="en-US" altLang="en-US" dirty="0"/>
              <a:t>How to determine that set of pages?</a:t>
            </a:r>
          </a:p>
          <a:p>
            <a:r>
              <a:rPr lang="en-US" altLang="en-US" dirty="0"/>
              <a:t>Need new MMU functionality to implement demand paging</a:t>
            </a:r>
          </a:p>
          <a:p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resident</a:t>
            </a:r>
          </a:p>
          <a:p>
            <a:pPr lvl="1"/>
            <a:r>
              <a:rPr lang="en-US" altLang="en-US" dirty="0"/>
              <a:t>No difference from non demand-paging</a:t>
            </a:r>
          </a:p>
          <a:p>
            <a:r>
              <a:rPr lang="en-US" altLang="en-US" dirty="0"/>
              <a:t>If page needed and not memory resident</a:t>
            </a:r>
          </a:p>
          <a:p>
            <a:pPr lvl="1"/>
            <a:r>
              <a:rPr lang="en-US" altLang="en-US" dirty="0"/>
              <a:t>Need to detect and load the page into memory from storage</a:t>
            </a:r>
          </a:p>
          <a:p>
            <a:pPr lvl="2"/>
            <a:r>
              <a:rPr lang="en-US" altLang="en-US" dirty="0"/>
              <a:t>Without changing program behavior</a:t>
            </a:r>
          </a:p>
          <a:p>
            <a:pPr lvl="2"/>
            <a:r>
              <a:rPr lang="en-US" altLang="en-US" dirty="0"/>
              <a:t>Without programmer needing to change code</a:t>
            </a:r>
          </a:p>
          <a:p>
            <a:r>
              <a:rPr lang="en-US" altLang="en-US" dirty="0"/>
              <a:t>Use page table with valid-invalid bit (see chapter 9)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21072</TotalTime>
  <Words>2824</Words>
  <Application>Microsoft Office PowerPoint</Application>
  <PresentationFormat>On-screen Show (4:3)</PresentationFormat>
  <Paragraphs>460</Paragraphs>
  <Slides>55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os-8</vt:lpstr>
      <vt:lpstr>Equation</vt:lpstr>
      <vt:lpstr> Virtual Memory</vt:lpstr>
      <vt:lpstr>Outline</vt:lpstr>
      <vt:lpstr>Objectives</vt:lpstr>
      <vt:lpstr>Background</vt:lpstr>
      <vt:lpstr>Virtual memory </vt:lpstr>
      <vt:lpstr>Virtual memory  (Cont.)</vt:lpstr>
      <vt:lpstr>Virtual Memory That is Larger Than Physical Memory</vt:lpstr>
      <vt:lpstr>Demand Paging</vt:lpstr>
      <vt:lpstr>Basic Concepts</vt:lpstr>
      <vt:lpstr>Page table with Valid-Invalid Bit</vt:lpstr>
      <vt:lpstr>Page Table When Some Pages Are Not in Main Memory</vt:lpstr>
      <vt:lpstr>Steps in Handling Page Fault</vt:lpstr>
      <vt:lpstr>Steps in Handling a Page Fault (Cont.)</vt:lpstr>
      <vt:lpstr>Aspects of Demand Paging</vt:lpstr>
      <vt:lpstr>Instruction Restart</vt:lpstr>
      <vt:lpstr>Free-Frame List</vt:lpstr>
      <vt:lpstr> Stages in Demand Paging – Worse Case</vt:lpstr>
      <vt:lpstr>Stages in Demand Paging  (Cont.)</vt:lpstr>
      <vt:lpstr>Performance of Demand Paging</vt:lpstr>
      <vt:lpstr>Demand Paging Example</vt:lpstr>
      <vt:lpstr>Copy-on-Write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Belady’s Anomaly</vt:lpstr>
      <vt:lpstr>Optimal Algorithm</vt:lpstr>
      <vt:lpstr>Least Recently Used (LRU) Algorithm</vt:lpstr>
      <vt:lpstr>LRU Algorithm Implementation</vt:lpstr>
      <vt:lpstr>Stack Implementation</vt:lpstr>
      <vt:lpstr>LRU Approximation Algorithms</vt:lpstr>
      <vt:lpstr>LRU Approximation Algorithms (cont.)</vt:lpstr>
      <vt:lpstr> Second-chance Algorithm</vt:lpstr>
      <vt:lpstr>Enhanced Second-Chance Algorithm</vt:lpstr>
      <vt:lpstr>Counting Algorithms</vt:lpstr>
      <vt:lpstr>Page-Buffering Algorithms</vt:lpstr>
      <vt:lpstr>Page-Buffering Algorithms</vt:lpstr>
      <vt:lpstr>Applications and Page Replacement</vt:lpstr>
      <vt:lpstr>Allocation of Frames</vt:lpstr>
      <vt:lpstr>Fixed Allocation</vt:lpstr>
      <vt:lpstr>Global vs. Local Allocation</vt:lpstr>
      <vt:lpstr>Non-Uniform Memory Access</vt:lpstr>
      <vt:lpstr>NUMA Access (Cont.)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Working Sets and Page Fault Rates</vt:lpstr>
      <vt:lpstr>Page-Fault Frequency Algorithm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332</cp:revision>
  <cp:lastPrinted>2013-09-10T17:57:57Z</cp:lastPrinted>
  <dcterms:created xsi:type="dcterms:W3CDTF">2011-01-13T23:43:38Z</dcterms:created>
  <dcterms:modified xsi:type="dcterms:W3CDTF">2020-10-14T10:18:51Z</dcterms:modified>
</cp:coreProperties>
</file>