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4" r:id="rId8"/>
    <p:sldId id="265" r:id="rId9"/>
    <p:sldId id="261" r:id="rId10"/>
    <p:sldId id="262" r:id="rId11"/>
    <p:sldId id="263"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6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8880" cy="114228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6208293/" TargetMode="External"/><Relationship Id="rId2" Type="http://schemas.openxmlformats.org/officeDocument/2006/relationships/hyperlink" Target="https://shsu-ir.tdl.org/shsu-ir/bitstream/handle/20.500.11875/1164/0781.pdf?sequence=1" TargetMode="External"/><Relationship Id="rId1" Type="http://schemas.openxmlformats.org/officeDocument/2006/relationships/slideLayout" Target="../slideLayouts/slideLayout1.xml"/><Relationship Id="rId4" Type="http://schemas.openxmlformats.org/officeDocument/2006/relationships/hyperlink" Target="https://ieeexplore.ieee.org/document/46799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457200" y="273600"/>
            <a:ext cx="8229240" cy="1144800"/>
          </a:xfrm>
          <a:prstGeom prst="rect">
            <a:avLst/>
          </a:prstGeom>
          <a:noFill/>
          <a:ln>
            <a:noFill/>
          </a:ln>
        </p:spPr>
        <p:txBody>
          <a:bodyPr lIns="0" tIns="0" rIns="0" bIns="0" anchor="ctr">
            <a:noAutofit/>
          </a:bodyPr>
          <a:lstStyle/>
          <a:p>
            <a:pPr algn="ctr"/>
            <a:r>
              <a:rPr lang="en-IN" sz="4400" b="0" strike="noStrike" spc="-1">
                <a:latin typeface="Arial"/>
              </a:rPr>
              <a:t>Software Engineering Project</a:t>
            </a:r>
          </a:p>
        </p:txBody>
      </p:sp>
      <p:sp>
        <p:nvSpPr>
          <p:cNvPr id="77" name="TextShape 2"/>
          <p:cNvSpPr txBox="1"/>
          <p:nvPr/>
        </p:nvSpPr>
        <p:spPr>
          <a:xfrm>
            <a:off x="457200" y="1604520"/>
            <a:ext cx="8229240" cy="3977280"/>
          </a:xfrm>
          <a:prstGeom prst="rect">
            <a:avLst/>
          </a:prstGeom>
          <a:noFill/>
          <a:ln>
            <a:noFill/>
          </a:ln>
        </p:spPr>
        <p:txBody>
          <a:bodyPr lIns="0" tIns="0" rIns="0" bIns="0" anchor="ctr">
            <a:noAutofit/>
          </a:bodyPr>
          <a:lstStyle/>
          <a:p>
            <a:pPr algn="ctr"/>
            <a:r>
              <a:rPr lang="en-IN" sz="3600" b="1" strike="noStrike" spc="-1">
                <a:latin typeface="Arial"/>
              </a:rPr>
              <a:t>Title-Online College Admission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000000"/>
                </a:solidFill>
                <a:latin typeface="Calibri"/>
              </a:rPr>
              <a:t>References</a:t>
            </a:r>
            <a:endParaRPr lang="en-IN" sz="4400" b="0" strike="noStrike" spc="-1">
              <a:latin typeface="Arial"/>
            </a:endParaRPr>
          </a:p>
        </p:txBody>
      </p:sp>
      <p:sp>
        <p:nvSpPr>
          <p:cNvPr id="9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lvl="0" indent="-285750" rtl="0">
              <a:lnSpc>
                <a:spcPct val="150000"/>
              </a:lnSpc>
              <a:spcAft>
                <a:spcPts val="1000"/>
              </a:spcAft>
              <a:buFont typeface="Arial" panose="020B0604020202020204" pitchFamily="34" charset="0"/>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https://shsu-ir.tdl.org/shsu-ir/bitstream/handle/20.500.11875/1164/0781.pdf?sequence=1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rtl="0">
              <a:lnSpc>
                <a:spcPct val="150000"/>
              </a:lnSpc>
              <a:spcAft>
                <a:spcPts val="1000"/>
              </a:spcAft>
              <a:buFont typeface="Arial" panose="020B0604020202020204" pitchFamily="34" charset="0"/>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https://ieeexplore.ieee.org/document/6208293/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rtl="0">
              <a:lnSpc>
                <a:spcPct val="150000"/>
              </a:lnSpc>
              <a:spcAft>
                <a:spcPts val="10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https://ieeexplore.ieee.org/document/4679917/</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rtl="0">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641"/>
              </a:spcBef>
            </a:pPr>
            <a:endParaRPr lang="en-IN" sz="32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000000"/>
                </a:solidFill>
                <a:latin typeface="Calibri"/>
              </a:rPr>
              <a:t>GROUP MEMBERS</a:t>
            </a:r>
            <a:endParaRPr lang="en-IN" sz="4400" b="0" strike="noStrike" spc="-1">
              <a:latin typeface="Arial"/>
            </a:endParaRPr>
          </a:p>
        </p:txBody>
      </p:sp>
      <p:sp>
        <p:nvSpPr>
          <p:cNvPr id="7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ANAMAYA VYAS 19BCE0568</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VIBHU KUMAR SINGH 19BCE0215</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AVNISH TIWARI 19BCE0634</a:t>
            </a:r>
            <a:endParaRPr lang="en-IN" sz="3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000000"/>
                </a:solidFill>
                <a:latin typeface="Calibri"/>
              </a:rPr>
              <a:t>MOTIVATION</a:t>
            </a:r>
            <a:endParaRPr lang="en-IN" sz="4400" b="0" strike="noStrike" spc="-1">
              <a:latin typeface="Arial"/>
            </a:endParaRPr>
          </a:p>
        </p:txBody>
      </p:sp>
      <p:sp>
        <p:nvSpPr>
          <p:cNvPr id="81"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641"/>
              </a:spcBef>
            </a:pPr>
            <a:r>
              <a:rPr lang="en-IN" sz="2800" b="0" strike="noStrike" spc="-1" dirty="0">
                <a:solidFill>
                  <a:srgbClr val="000000"/>
                </a:solidFill>
                <a:latin typeface="Calibri"/>
              </a:rPr>
              <a:t>In the last moments of college admission people can get confused of where they can find a systematic overview of all the colleges and about their facilities with the placement criteria. Our website will be an aid to young students as it is having all the data compiled at one place.</a:t>
            </a:r>
            <a:endParaRPr lang="en-IN" sz="2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000000"/>
                </a:solidFill>
                <a:latin typeface="Calibri"/>
              </a:rPr>
              <a:t>Issues with the existing system</a:t>
            </a:r>
            <a:endParaRPr lang="en-IN" sz="4400" b="0" strike="noStrike" spc="-1">
              <a:latin typeface="Arial"/>
            </a:endParaRPr>
          </a:p>
        </p:txBody>
      </p:sp>
      <p:sp>
        <p:nvSpPr>
          <p:cNvPr id="8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20" algn="just">
              <a:lnSpc>
                <a:spcPct val="100000"/>
              </a:lnSpc>
              <a:spcBef>
                <a:spcPts val="641"/>
              </a:spcBef>
              <a:buClr>
                <a:srgbClr val="000000"/>
              </a:buClr>
            </a:pPr>
            <a:r>
              <a:rPr lang="en-IN" sz="2800" b="0" strike="noStrike" spc="-1" dirty="0">
                <a:solidFill>
                  <a:srgbClr val="000000"/>
                </a:solidFill>
                <a:latin typeface="Calibri"/>
              </a:rPr>
              <a:t>The current problem is that, students cannot find the data of their requirement in a well organized and compiled form, but this website of ours will be a big benefit for them as it is giving us the data in a structured format.</a:t>
            </a:r>
            <a:endParaRPr lang="en-IN" sz="2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42960" y="42876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dirty="0">
                <a:solidFill>
                  <a:srgbClr val="000000"/>
                </a:solidFill>
                <a:latin typeface="Calibri"/>
              </a:rPr>
              <a:t>ABSTRACT</a:t>
            </a:r>
            <a:endParaRPr lang="en-IN" sz="4400" b="0" strike="noStrike" spc="-1" dirty="0">
              <a:latin typeface="Arial"/>
            </a:endParaRPr>
          </a:p>
        </p:txBody>
      </p:sp>
      <p:sp>
        <p:nvSpPr>
          <p:cNvPr id="85" name="CustomShape 2"/>
          <p:cNvSpPr/>
          <p:nvPr/>
        </p:nvSpPr>
        <p:spPr>
          <a:xfrm>
            <a:off x="571320" y="1785960"/>
            <a:ext cx="8214480" cy="471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641"/>
              </a:spcBef>
              <a:tabLst>
                <a:tab pos="0" algn="l"/>
              </a:tabLst>
            </a:pPr>
            <a:r>
              <a:rPr lang="en-US" sz="1600" b="0" strike="noStrike" spc="-1" dirty="0">
                <a:solidFill>
                  <a:srgbClr val="000000"/>
                </a:solidFill>
                <a:latin typeface="Calibri"/>
              </a:rPr>
              <a:t>Traditional college admission is a hectic process, which involves students visiting off-site campus, taking application, filling it and then submission is another hectic story. 0n the day of admission, the flow of candidates is very high and it requires both manual processing and record keeping at the same time that makes the process lengthy and difficult to keep track of the admission status of a candidate in multiple departments. At present admission process is done manually with pen and paper which is very inefficient and utilizes much efforts and time. This college admission management system helps to make the admission process much easier and helps in maintaining database in an efficient way. In this system college admin can add the college details and the stream details. We can get the previous year’s cut off marks for all the streams. College can create the cut off list for the current year and the students are expected to register on the website and apply for the desired stream. College can register admissions of new students and also remove the students who denies the admission.</a:t>
            </a:r>
            <a:endParaRPr lang="en-IN" sz="16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32CD-099E-423B-BBC8-BAF1118A9208}"/>
              </a:ext>
            </a:extLst>
          </p:cNvPr>
          <p:cNvSpPr>
            <a:spLocks noGrp="1"/>
          </p:cNvSpPr>
          <p:nvPr>
            <p:ph type="title"/>
          </p:nvPr>
        </p:nvSpPr>
        <p:spPr/>
        <p:txBody>
          <a:bodyPr/>
          <a:lstStyle/>
          <a:p>
            <a:pPr algn="ctr"/>
            <a:r>
              <a:rPr lang="en-US" dirty="0"/>
              <a:t>MODULES</a:t>
            </a:r>
            <a:endParaRPr lang="en-IN" dirty="0"/>
          </a:p>
        </p:txBody>
      </p:sp>
      <p:sp>
        <p:nvSpPr>
          <p:cNvPr id="3" name="Text Placeholder 2">
            <a:extLst>
              <a:ext uri="{FF2B5EF4-FFF2-40B4-BE49-F238E27FC236}">
                <a16:creationId xmlns:a16="http://schemas.microsoft.com/office/drawing/2014/main" id="{09634B74-3809-49D1-83A6-9C2045A0AEDF}"/>
              </a:ext>
            </a:extLst>
          </p:cNvPr>
          <p:cNvSpPr>
            <a:spLocks noGrp="1"/>
          </p:cNvSpPr>
          <p:nvPr>
            <p:ph type="body"/>
          </p:nvPr>
        </p:nvSpPr>
        <p:spPr>
          <a:xfrm>
            <a:off x="457199" y="1604520"/>
            <a:ext cx="8385349" cy="4979880"/>
          </a:xfrm>
        </p:spPr>
        <p:txBody>
          <a:bodyPr>
            <a:normAutofit/>
          </a:bodyPr>
          <a:lstStyle/>
          <a:p>
            <a:pPr marL="514350" indent="-514350">
              <a:buFont typeface="+mj-lt"/>
              <a:buAutoNum type="arabicPeriod"/>
            </a:pPr>
            <a:r>
              <a:rPr lang="en-US" u="sng" dirty="0"/>
              <a:t>Admin</a:t>
            </a:r>
          </a:p>
          <a:p>
            <a:pPr marL="742950" lvl="1" indent="-285750" rtl="0">
              <a:lnSpc>
                <a:spcPct val="150000"/>
              </a:lnSpc>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College: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add college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Cut Offs:</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add cutoffs of previous years of various stream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students: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see the students whoever applied for admission for various stream.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Cut Off 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create current year 3 cutoff list for every stream.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Register Students: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register students accepting admission and remove the students who denies from the cutoff list.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tabLst>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final Students 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Admin can view the final selected students list.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14246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900D-0D3E-43F5-B6CA-4A982BD54F06}"/>
              </a:ext>
            </a:extLst>
          </p:cNvPr>
          <p:cNvSpPr>
            <a:spLocks noGrp="1"/>
          </p:cNvSpPr>
          <p:nvPr>
            <p:ph type="title"/>
          </p:nvPr>
        </p:nvSpPr>
        <p:spPr>
          <a:xfrm>
            <a:off x="457200" y="243455"/>
            <a:ext cx="8229240" cy="1144800"/>
          </a:xfrm>
        </p:spPr>
        <p:txBody>
          <a:bodyPr/>
          <a:lstStyle/>
          <a:p>
            <a:r>
              <a:rPr lang="en-US" sz="2600" dirty="0"/>
              <a:t>2.    </a:t>
            </a:r>
            <a:r>
              <a:rPr lang="en-US" sz="2600" u="sng" dirty="0">
                <a:latin typeface="+mn-lt"/>
                <a:ea typeface="+mn-ea"/>
                <a:cs typeface="+mn-cs"/>
              </a:rPr>
              <a:t>User</a:t>
            </a:r>
            <a:endParaRPr lang="en-IN" sz="2600" u="sng" dirty="0">
              <a:latin typeface="+mn-lt"/>
              <a:ea typeface="+mn-ea"/>
              <a:cs typeface="+mn-cs"/>
            </a:endParaRPr>
          </a:p>
        </p:txBody>
      </p:sp>
      <p:sp>
        <p:nvSpPr>
          <p:cNvPr id="3" name="Text Placeholder 2">
            <a:extLst>
              <a:ext uri="{FF2B5EF4-FFF2-40B4-BE49-F238E27FC236}">
                <a16:creationId xmlns:a16="http://schemas.microsoft.com/office/drawing/2014/main" id="{BE45DF5B-537E-4900-B54D-38AD40104C46}"/>
              </a:ext>
            </a:extLst>
          </p:cNvPr>
          <p:cNvSpPr>
            <a:spLocks noGrp="1"/>
          </p:cNvSpPr>
          <p:nvPr>
            <p:ph type="body"/>
          </p:nvPr>
        </p:nvSpPr>
        <p:spPr>
          <a:xfrm>
            <a:off x="577780" y="1142296"/>
            <a:ext cx="8495881" cy="4979880"/>
          </a:xfrm>
        </p:spPr>
        <p:txBody>
          <a:bodyPr>
            <a:normAutofit/>
          </a:bodyPr>
          <a:lstStyle/>
          <a:p>
            <a:pPr marL="742950" indent="-285750">
              <a:lnSpc>
                <a:spcPct val="150000"/>
              </a:lnSpc>
              <a:spcAft>
                <a:spcPts val="1000"/>
              </a:spcAft>
              <a:tabLst>
                <a:tab pos="270510" algn="l"/>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Register: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 need to register to get the credentials.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1000"/>
              </a:spcAft>
              <a:tabLst>
                <a:tab pos="270510" algn="l"/>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 can login using credentials.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1000"/>
              </a:spcAft>
              <a:tabLst>
                <a:tab pos="270510" algn="l"/>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College details:</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 can view college details and previous years cutoff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1000"/>
              </a:spcAft>
              <a:tabLst>
                <a:tab pos="270510" algn="l"/>
                <a:tab pos="630555"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Apply to College:</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 can fill the form to apply for admission in college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1000"/>
              </a:spcAft>
              <a:tabLst>
                <a:tab pos="270510" algn="l"/>
                <a:tab pos="630555" algn="l"/>
              </a:tabLst>
            </a:pPr>
            <a:r>
              <a:rPr lang="en-US" sz="1800" b="1" dirty="0">
                <a:latin typeface="Calibri" panose="020F0502020204030204" pitchFamily="34" charset="0"/>
                <a:cs typeface="Times New Roman" panose="02020603050405020304" pitchFamily="18" charset="0"/>
              </a:rPr>
              <a:t>View Cut Off List</a:t>
            </a:r>
            <a:r>
              <a:rPr lang="en-US" sz="1800" dirty="0">
                <a:latin typeface="Calibri" panose="020F0502020204030204" pitchFamily="34" charset="0"/>
                <a:cs typeface="Times New Roman" panose="02020603050405020304" pitchFamily="18" charset="0"/>
              </a:rPr>
              <a:t>: User can view the current years cutoff list of ever stream.</a:t>
            </a:r>
            <a:endParaRPr lang="en-IN" sz="1800" dirty="0">
              <a:latin typeface="Calibri" panose="020F0502020204030204" pitchFamily="34" charset="0"/>
              <a:cs typeface="Times New Roman" panose="02020603050405020304" pitchFamily="18" charset="0"/>
            </a:endParaRPr>
          </a:p>
          <a:p>
            <a:pPr lvl="1"/>
            <a:r>
              <a:rPr lang="en-US" sz="1800" b="1" dirty="0">
                <a:latin typeface="Calibri" panose="020F0502020204030204" pitchFamily="34" charset="0"/>
                <a:cs typeface="Times New Roman" panose="02020603050405020304" pitchFamily="18" charset="0"/>
              </a:rPr>
              <a:t>Selection Notification</a:t>
            </a:r>
            <a:r>
              <a:rPr lang="en-US" sz="1800" dirty="0">
                <a:latin typeface="Calibri" panose="020F0502020204030204" pitchFamily="34" charset="0"/>
                <a:cs typeface="Times New Roman" panose="02020603050405020304" pitchFamily="18" charset="0"/>
              </a:rPr>
              <a:t>: User will get the notification of selection if he/she gets selected.</a:t>
            </a:r>
            <a:r>
              <a:rPr lang="en-US" dirty="0">
                <a:latin typeface="Calibri" panose="020F0502020204030204" pitchFamily="34" charset="0"/>
                <a:cs typeface="Times New Roman" panose="02020603050405020304" pitchFamily="18" charset="0"/>
              </a:rPr>
              <a:t>	</a:t>
            </a:r>
          </a:p>
          <a:p>
            <a:pPr marL="0" indent="0">
              <a:buNone/>
            </a:pPr>
            <a:r>
              <a:rPr lang="en-US" sz="2400" dirty="0">
                <a:latin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7053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0" strike="noStrike" spc="-1">
                <a:solidFill>
                  <a:srgbClr val="000000"/>
                </a:solidFill>
                <a:latin typeface="Calibri"/>
              </a:rPr>
              <a:t>List of different end users</a:t>
            </a:r>
            <a:endParaRPr lang="en-IN" sz="4400" b="0" strike="noStrike" spc="-1">
              <a:latin typeface="Arial"/>
            </a:endParaRPr>
          </a:p>
        </p:txBody>
      </p:sp>
      <p:sp>
        <p:nvSpPr>
          <p:cNvPr id="8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Python</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Flask/Django</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err="1">
                <a:solidFill>
                  <a:srgbClr val="000000"/>
                </a:solidFill>
                <a:latin typeface="Calibri"/>
              </a:rPr>
              <a:t>MySql</a:t>
            </a:r>
            <a:r>
              <a:rPr lang="en-IN" sz="3200" b="0" strike="noStrike" spc="-1" dirty="0">
                <a:solidFill>
                  <a:srgbClr val="000000"/>
                </a:solidFill>
                <a:latin typeface="Calibri"/>
              </a:rPr>
              <a:t>/MongoDB</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spc="-1" dirty="0">
                <a:solidFill>
                  <a:srgbClr val="000000"/>
                </a:solidFill>
                <a:latin typeface="Calibri"/>
              </a:rPr>
              <a:t>HTML, CSS, Bootstrap, JavaScript</a:t>
            </a:r>
            <a:endParaRPr lang="en-IN" sz="3200" b="0" strike="noStrike" spc="-1" dirty="0">
              <a:latin typeface="Arial"/>
            </a:endParaRPr>
          </a:p>
          <a:p>
            <a:pPr>
              <a:lnSpc>
                <a:spcPct val="100000"/>
              </a:lnSpc>
              <a:spcBef>
                <a:spcPts val="641"/>
              </a:spcBef>
            </a:pPr>
            <a:endParaRPr lang="en-IN" sz="32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IN" sz="4400" b="0" strike="noStrike" spc="-1">
                <a:solidFill>
                  <a:srgbClr val="000000"/>
                </a:solidFill>
                <a:latin typeface="Calibri"/>
              </a:rPr>
              <a:t>Functionalities of different end users</a:t>
            </a:r>
            <a:endParaRPr lang="en-IN" sz="4400" b="0" strike="noStrike" spc="-1">
              <a:latin typeface="Arial"/>
            </a:endParaRPr>
          </a:p>
        </p:txBody>
      </p:sp>
      <p:sp>
        <p:nvSpPr>
          <p:cNvPr id="89"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500" lnSpcReduction="20000"/>
          </a:bodyPr>
          <a:lstStyle/>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Flask/Django –frameworks which are used as an </a:t>
            </a:r>
            <a:r>
              <a:rPr lang="en-IN" sz="3200" b="0" strike="noStrike" spc="-1" dirty="0" err="1">
                <a:solidFill>
                  <a:srgbClr val="000000"/>
                </a:solidFill>
                <a:latin typeface="Calibri"/>
              </a:rPr>
              <a:t>intermediatary</a:t>
            </a:r>
            <a:r>
              <a:rPr lang="en-IN" sz="3200" b="0" strike="noStrike" spc="-1" dirty="0">
                <a:solidFill>
                  <a:srgbClr val="000000"/>
                </a:solidFill>
                <a:latin typeface="Calibri"/>
              </a:rPr>
              <a:t> between frontend and backend. These are easy to use and give variety of options to the programmer to make interactive websites.</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err="1">
                <a:solidFill>
                  <a:srgbClr val="000000"/>
                </a:solidFill>
                <a:latin typeface="Calibri"/>
              </a:rPr>
              <a:t>MySql</a:t>
            </a:r>
            <a:r>
              <a:rPr lang="en-IN" sz="3200" b="0" strike="noStrike" spc="-1" dirty="0">
                <a:solidFill>
                  <a:srgbClr val="000000"/>
                </a:solidFill>
                <a:latin typeface="Calibri"/>
              </a:rPr>
              <a:t>/MongoDB – databases to the store the data at the backend.</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JavaScript – to provide functionality to our website .</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CSS – designing of website.</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HTML – basic structure of frontend</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Bootstrap – to make the front end more attractive and user friendly and responsive.</a:t>
            </a:r>
            <a:endParaRPr lang="en-IN" sz="3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653</Words>
  <Application>Microsoft Office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MODULES</vt:lpstr>
      <vt:lpstr>2.    User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subject/>
  <dc:creator>Mathematics</dc:creator>
  <dc:description/>
  <cp:lastModifiedBy>vibhu kumar</cp:lastModifiedBy>
  <cp:revision>13</cp:revision>
  <dcterms:created xsi:type="dcterms:W3CDTF">2021-02-15T16:13:18Z</dcterms:created>
  <dcterms:modified xsi:type="dcterms:W3CDTF">2021-02-23T04:29:36Z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