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oboto"/>
      <p:regular r:id="rId56"/>
      <p:bold r:id="rId57"/>
      <p:italic r:id="rId58"/>
      <p:boldItalic r:id="rId59"/>
    </p:embeddedFont>
    <p:embeddedFont>
      <p:font typeface="Source Sans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0B1A4A-E868-451C-9601-161A9C5AB5BD}">
  <a:tblStyle styleId="{F40B1A4A-E868-451C-9601-161A9C5AB5B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SansPro-italic.fntdata"/><Relationship Id="rId61" Type="http://schemas.openxmlformats.org/officeDocument/2006/relationships/font" Target="fonts/SourceSansPro-bold.fntdata"/><Relationship Id="rId20" Type="http://schemas.openxmlformats.org/officeDocument/2006/relationships/slide" Target="slides/slide14.xml"/><Relationship Id="rId63" Type="http://schemas.openxmlformats.org/officeDocument/2006/relationships/font" Target="fonts/SourceSans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SansPr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openai.com/openai-gym-bet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d883a000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d883a000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d883a01ad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d883a01ad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Reinforcement learning is the training of machine learning models to </a:t>
            </a:r>
            <a:r>
              <a:rPr lang="en" sz="1200" u="sng">
                <a:solidFill>
                  <a:srgbClr val="00B0E0"/>
                </a:solidFill>
                <a:highlight>
                  <a:srgbClr val="FFFFFF"/>
                </a:highlight>
                <a:hlinkClick r:id="rId2">
                  <a:extLst>
                    <a:ext uri="{A12FA001-AC4F-418D-AE19-62706E023703}">
                      <ahyp:hlinkClr val="tx"/>
                    </a:ext>
                  </a:extLst>
                </a:hlinkClick>
              </a:rPr>
              <a:t>make a sequence of decisions</a:t>
            </a:r>
            <a:r>
              <a:rPr lang="en" sz="1200">
                <a:solidFill>
                  <a:schemeClr val="dk1"/>
                </a:solidFill>
                <a:highlight>
                  <a:srgbClr val="FFFFFF"/>
                </a:highlight>
              </a:rPr>
              <a:t>. The agent learns to achieve a goal in an uncertain, potentially complex environment. In reinforcement learning, an artificial intelligence faces a game-like situation. The computer employs trial and error to come up with a solution to the problem. To get the machine to do what the programmer wants, the artificial intelligence gets either rewards or penalties for the actions it performs. Its goal is to maximize the total reward.Although the designer sets the reward policy–that is, the rules of the game–he gives the model no hints or suggestions for how to solve the game. It’s up to the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d883a01a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d883a01a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d883e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d883e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d883e4a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d883e4a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39e2065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39e2065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influenced by Outliers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39e2065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39e2065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d883e4ad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d883e4ad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minimize the cost function:</a:t>
            </a:r>
            <a:endParaRPr/>
          </a:p>
          <a:p>
            <a:pPr indent="0" lvl="0" marL="0" rtl="0" algn="l">
              <a:spcBef>
                <a:spcPts val="0"/>
              </a:spcBef>
              <a:spcAft>
                <a:spcPts val="0"/>
              </a:spcAft>
              <a:buNone/>
            </a:pPr>
            <a:r>
              <a:rPr lang="en"/>
              <a:t>The cost function is minimum where it’s slope with </a:t>
            </a:r>
            <a:endParaRPr/>
          </a:p>
          <a:p>
            <a:pPr indent="0" lvl="0" marL="0" rtl="0" algn="l">
              <a:spcBef>
                <a:spcPts val="0"/>
              </a:spcBef>
              <a:spcAft>
                <a:spcPts val="0"/>
              </a:spcAft>
              <a:buNone/>
            </a:pPr>
            <a:r>
              <a:rPr lang="en"/>
              <a:t>respect to W and b is Zero</a:t>
            </a:r>
            <a:endParaRPr/>
          </a:p>
          <a:p>
            <a:pPr indent="0" lvl="0" marL="0" rtl="0" algn="l">
              <a:spcBef>
                <a:spcPts val="0"/>
              </a:spcBef>
              <a:spcAft>
                <a:spcPts val="0"/>
              </a:spcAft>
              <a:buNone/>
            </a:pPr>
            <a:r>
              <a:rPr lang="en"/>
              <a:t>Partial differentiation of J is calculated with respect</a:t>
            </a:r>
            <a:endParaRPr/>
          </a:p>
          <a:p>
            <a:pPr indent="0" lvl="0" marL="0" rtl="0" algn="l">
              <a:spcBef>
                <a:spcPts val="0"/>
              </a:spcBef>
              <a:spcAft>
                <a:spcPts val="0"/>
              </a:spcAft>
              <a:buNone/>
            </a:pPr>
            <a:r>
              <a:rPr lang="en"/>
              <a:t>to the coefficient W and intercept b</a:t>
            </a:r>
            <a:endParaRPr/>
          </a:p>
          <a:p>
            <a:pPr indent="0" lvl="0" marL="0" rtl="0" algn="l">
              <a:spcBef>
                <a:spcPts val="0"/>
              </a:spcBef>
              <a:spcAft>
                <a:spcPts val="0"/>
              </a:spcAft>
              <a:buNone/>
            </a:pPr>
            <a:r>
              <a:rPr lang="en"/>
              <a:t>These values update the weight (coefficient) and </a:t>
            </a:r>
            <a:endParaRPr/>
          </a:p>
          <a:p>
            <a:pPr indent="0" lvl="0" marL="0" rtl="0" algn="l">
              <a:spcBef>
                <a:spcPts val="0"/>
              </a:spcBef>
              <a:spcAft>
                <a:spcPts val="0"/>
              </a:spcAft>
              <a:buNone/>
            </a:pPr>
            <a:r>
              <a:rPr lang="en"/>
              <a:t>bias (intercept).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Method of differentiating cost to increase accuracy is Gradient Descent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d883e4ad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d883e4ad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d883e4ad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d883e4ad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d883e4ad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d883e4ad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d883a00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d883a00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focused on specific domains like NLP or Computer Vision a good example would be computer playing chess or a chatbot, to replicate any task a human could is called Strong AI</a:t>
            </a:r>
            <a:endParaRPr/>
          </a:p>
          <a:p>
            <a:pPr indent="0" lvl="0" marL="0" rtl="0" algn="l">
              <a:spcBef>
                <a:spcPts val="0"/>
              </a:spcBef>
              <a:spcAft>
                <a:spcPts val="0"/>
              </a:spcAft>
              <a:buNone/>
            </a:pPr>
            <a:r>
              <a:rPr lang="en"/>
              <a:t>AI refers to any type of machine with intelligence. This does not mean the machine is self-aware or similar to human intelligence; it only means that the machine is capable of solving a specific problem.</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d883e4ad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d883e4ad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39e2065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39e2065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Epoch iteration difference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883e4ad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d883e4ad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39e2065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39e2065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39e2065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39e2065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 do we have a different cost function?</a:t>
            </a:r>
            <a:r>
              <a:rPr lang="en" sz="600"/>
              <a:t> </a:t>
            </a:r>
            <a:r>
              <a:rPr lang="en">
                <a:solidFill>
                  <a:srgbClr val="292929"/>
                </a:solidFill>
                <a:highlight>
                  <a:srgbClr val="FFFFFF"/>
                </a:highlight>
                <a:latin typeface="Georgia"/>
                <a:ea typeface="Georgia"/>
                <a:cs typeface="Georgia"/>
                <a:sym typeface="Georgia"/>
              </a:rPr>
              <a:t>If this is used for logistic regression, then it will be a non-convex function of parameters (theta). Gradient descent will converge into global minimum only if the function is convex.</a:t>
            </a:r>
            <a:endParaRPr sz="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39e2065e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39e2065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If ‘Z’ goes to infinity, Y(predicted) will become 1 and if ‘Z’ goes to negative infinity, Y(predicted) will become 0</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39e2065e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39e2065e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39e2065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39e2065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39e206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39e206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If the mail is spam or not, if its a cat or dog etc.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39e2065e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39e2065e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there is a classifier, with 100 data points , 95 out of them are YES 5 are NO , and it classifies all 100 as yes accuracy is 95%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d883a01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d883a01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give insight to computer into problems without explicitly programming them to do so The main idea in ML always revolves around prediction</a:t>
            </a:r>
            <a:endParaRPr/>
          </a:p>
          <a:p>
            <a:pPr indent="0" lvl="0" marL="0" rtl="0" algn="l">
              <a:spcBef>
                <a:spcPts val="0"/>
              </a:spcBef>
              <a:spcAft>
                <a:spcPts val="0"/>
              </a:spcAft>
              <a:buNone/>
            </a:pPr>
            <a:r>
              <a:rPr lang="en">
                <a:solidFill>
                  <a:schemeClr val="dk1"/>
                </a:solidFill>
              </a:rPr>
              <a:t>Machine learning refers to a particular type of AI that learns by itself. And as it gets more data, it gets better at learning.</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39e2065e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39e2065e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and recall/sensitivity jitne positive predict hue usme kitne correctly predict kr paye !A trivial way to have perfect precision is to make one single positive prediction and ensure it is correct (precision = 1/1 = 100%). This would not be very useful since the classifier would ignore all but one positive instance. So precision is typically used along with another metric named recall,</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39e2065e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39e2065e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often convenient to combine precision and recall into a single metric called the F1 score, in particular if you need a simple way to compare two classifiers. The F1 score is the harmonic mean of precision and recall (Equation 3-3). Whereas the regular mean 94 | Classication treats all values equally, the harmonic mean gives much more weight to low values. As a result, the classifier will only get a high F1 score if both recall and precision are high.Decision threshold and precision/recall tradeo  Think of threshold as confidence %. This confirms that raising the threshold decreases recall.Jitne 5 thay unko +ve 5 boldia yes but jitne classify kiye woh sare 5 hai nhi</a:t>
            </a:r>
            <a:endParaRPr/>
          </a:p>
          <a:p>
            <a:pPr indent="0" lvl="0" marL="0" rtl="0" algn="l">
              <a:spcBef>
                <a:spcPts val="0"/>
              </a:spcBef>
              <a:spcAft>
                <a:spcPts val="0"/>
              </a:spcAft>
              <a:buNone/>
            </a:pPr>
            <a:r>
              <a:rPr lang="en"/>
              <a:t>100,50 - 75,66.67</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39e2065e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39e2065e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often convenient to combine precision and recall into a single metric called the F1 score, in particular if you need a simple way to compare two classifiers. The F1 score is the harmonic mean of precision and recall (Equation 3-3). Whereas the regular mean 94 | Classication treats all values equally, the harmonic mean gives much more weight to low values. As a result, the classifier will only get a high F1 score if both recall and precision are high.Decision threshold and precision/recall tradeo  Think of threshold as confidence %. This confirms that raising the threshold decreases recall.Jitne 5 thay unko +ve 5 boldia yes but jitne classify kiye woh sare 5 hai nhi</a:t>
            </a:r>
            <a:endParaRPr/>
          </a:p>
          <a:p>
            <a:pPr indent="0" lvl="0" marL="0" rtl="0" algn="l">
              <a:spcBef>
                <a:spcPts val="0"/>
              </a:spcBef>
              <a:spcAft>
                <a:spcPts val="0"/>
              </a:spcAft>
              <a:buNone/>
            </a:pPr>
            <a:r>
              <a:rPr lang="en"/>
              <a:t>100,50 - 75,66.67</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39e2065e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39e2065e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of precision and recall vs threshold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39e2065e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39e2065e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rate - recall</a:t>
            </a:r>
            <a:endParaRPr/>
          </a:p>
          <a:p>
            <a:pPr indent="0" lvl="0" marL="0" rtl="0" algn="l">
              <a:spcBef>
                <a:spcPts val="0"/>
              </a:spcBef>
              <a:spcAft>
                <a:spcPts val="0"/>
              </a:spcAft>
              <a:buNone/>
            </a:pPr>
            <a:r>
              <a:rPr lang="en"/>
              <a:t>False positive rate - 1-specificity</a:t>
            </a:r>
            <a:endParaRPr/>
          </a:p>
          <a:p>
            <a:pPr indent="0" lvl="0" marL="0" rtl="0" algn="l">
              <a:spcBef>
                <a:spcPts val="0"/>
              </a:spcBef>
              <a:spcAft>
                <a:spcPts val="0"/>
              </a:spcAft>
              <a:buNone/>
            </a:pPr>
            <a:r>
              <a:rPr lang="en"/>
              <a:t>Maximize area AUC</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39e2065e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39e2065e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 choose the value of K default = 5</a:t>
            </a:r>
            <a:endParaRPr/>
          </a:p>
          <a:p>
            <a:pPr indent="0" lvl="0" marL="0" rtl="0" algn="l">
              <a:spcBef>
                <a:spcPts val="0"/>
              </a:spcBef>
              <a:spcAft>
                <a:spcPts val="0"/>
              </a:spcAft>
              <a:buNone/>
            </a:pPr>
            <a:r>
              <a:rPr lang="en"/>
              <a:t>Step 2 : Take k number of nearest neighbours to the datapoint whose class needs to be predicted</a:t>
            </a:r>
            <a:endParaRPr/>
          </a:p>
          <a:p>
            <a:pPr indent="0" lvl="0" marL="0" rtl="0" algn="l">
              <a:spcBef>
                <a:spcPts val="0"/>
              </a:spcBef>
              <a:spcAft>
                <a:spcPts val="0"/>
              </a:spcAft>
              <a:buNone/>
            </a:pPr>
            <a:r>
              <a:rPr lang="en"/>
              <a:t>Step 3; among these neighbours : count the class with max data points</a:t>
            </a:r>
            <a:endParaRPr/>
          </a:p>
          <a:p>
            <a:pPr indent="0" lvl="0" marL="0" rtl="0" algn="l">
              <a:spcBef>
                <a:spcPts val="0"/>
              </a:spcBef>
              <a:spcAft>
                <a:spcPts val="0"/>
              </a:spcAft>
              <a:buNone/>
            </a:pPr>
            <a:r>
              <a:rPr lang="en"/>
              <a:t>Step 4:  Label the point with that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Discuss tie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39e2065e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39e2065e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You can think of an SVM classifier as fitting the widest possible street (represented by the parallel dashed lines) between the classes. This is called large margin classification. Eg orange and apple</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39e2065e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39e2065e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Scaling : Is used no matter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39e2065e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39e2065e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is inversely proportional to width of street between classes, hyperparameter tuning!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39e2065e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39e2065e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non linearly separable data circular arranged data example</a:t>
            </a:r>
            <a:endParaRPr/>
          </a:p>
          <a:p>
            <a:pPr indent="0" lvl="0" marL="0" rtl="0" algn="l">
              <a:spcBef>
                <a:spcPts val="0"/>
              </a:spcBef>
              <a:spcAft>
                <a:spcPts val="0"/>
              </a:spcAft>
              <a:buNone/>
            </a:pPr>
            <a:r>
              <a:rPr lang="en"/>
              <a:t>Move to higher dimension space can be expensive</a:t>
            </a:r>
            <a:endParaRPr/>
          </a:p>
          <a:p>
            <a:pPr indent="0" lvl="0" marL="0" rtl="0" algn="l">
              <a:spcBef>
                <a:spcPts val="0"/>
              </a:spcBef>
              <a:spcAft>
                <a:spcPts val="0"/>
              </a:spcAft>
              <a:buNone/>
            </a:pPr>
            <a:r>
              <a:rPr lang="en"/>
              <a:t> explain example of line </a:t>
            </a:r>
            <a:endParaRPr/>
          </a:p>
          <a:p>
            <a:pPr indent="0" lvl="0" marL="0" rtl="0" algn="l">
              <a:spcBef>
                <a:spcPts val="0"/>
              </a:spcBef>
              <a:spcAft>
                <a:spcPts val="0"/>
              </a:spcAft>
              <a:buNone/>
            </a:pPr>
            <a:r>
              <a:rPr lang="en"/>
              <a:t>Can be expensive and time taking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d883a01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d883a01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Deep learning refers to a particular type of machine learning that uses neural networks. It typically gives the best results by far out of any type of machine learning.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39e2065e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39e2065e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This is when the </a:t>
            </a:r>
            <a:r>
              <a:rPr b="1" lang="en" sz="1200">
                <a:solidFill>
                  <a:srgbClr val="222222"/>
                </a:solidFill>
                <a:highlight>
                  <a:srgbClr val="FFFFFF"/>
                </a:highlight>
              </a:rPr>
              <a:t>kernel trick</a:t>
            </a:r>
            <a:r>
              <a:rPr lang="en" sz="1200">
                <a:solidFill>
                  <a:srgbClr val="222222"/>
                </a:solidFill>
                <a:highlight>
                  <a:srgbClr val="FFFFFF"/>
                </a:highlight>
              </a:rPr>
              <a:t> comes in. It allows us to operate in the original feature space without computing the coordinates of the data in a higher dimensional space. ... In essence, what the </a:t>
            </a:r>
            <a:r>
              <a:rPr b="1" lang="en" sz="1200">
                <a:solidFill>
                  <a:srgbClr val="222222"/>
                </a:solidFill>
                <a:highlight>
                  <a:srgbClr val="FFFFFF"/>
                </a:highlight>
              </a:rPr>
              <a:t>kernel trick</a:t>
            </a:r>
            <a:r>
              <a:rPr lang="en" sz="1200">
                <a:solidFill>
                  <a:srgbClr val="222222"/>
                </a:solidFill>
                <a:highlight>
                  <a:srgbClr val="FFFFFF"/>
                </a:highlight>
              </a:rPr>
              <a:t> does for us is to offer a more efficient and less expensive way to transform data into higher dimensions.The hyperparameter coef0 controls how much the model is influenced by high degree polynomials versus low-degree polynomials.There are more than 2 kernels</a:t>
            </a:r>
            <a:endParaRPr/>
          </a:p>
          <a:p>
            <a:pPr indent="0" lvl="0" marL="0" rtl="0" algn="l">
              <a:spcBef>
                <a:spcPts val="0"/>
              </a:spcBef>
              <a:spcAft>
                <a:spcPts val="0"/>
              </a:spcAft>
              <a:buNone/>
            </a:pPr>
            <a:r>
              <a:rPr lang="en"/>
              <a:t>Gaussian RBf - Gaussian Radial Basis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39e2065e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39e2065e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dbba468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dbba468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dbba468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dbba468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dbba4684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9dbba468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network on the left is simply the identity function: if neuron A is activa‐ ted, then neuron C gets activated as well (since it receives two input signals from neuron A), but if neuron A is off, then neuron C is off as well. • The second network performs a logical AND: neuron C is activated only when both neurons A and B are activated (a single input signal is not enough to acti‐ vate neuron C). • The third network performs a logical OR: neuron C gets activated if either neu‐ ron A or neuron B is activated (or both). • Finally, if we suppose that an input connection can inhibit the neuron’s activity (which is the case with biological neurons), then the fourth network computes a slightly more complex logical proposition: neuron C is activated only if neuron A is active and if neuron B is off. If neuron A is active all the time, then you get a logical NOT: neuron C is active when neuron B is off, and vice versa.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dbba468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dbba468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inputs and output are now numbers (instead of binary on/off values) and each input con‐ nection is associated with a weight. The TLU computes a weighted sum of its inputs (z = w1 x1 + w2 x2 + ⋯ + wn xn = x T w), then applies a step function to that sum and outputs the result: hw(x) = step(z), where z = x T w.</a:t>
            </a:r>
            <a:endParaRPr/>
          </a:p>
          <a:p>
            <a:pPr indent="0" lvl="0" marL="0" rtl="0" algn="l">
              <a:spcBef>
                <a:spcPts val="0"/>
              </a:spcBef>
              <a:spcAft>
                <a:spcPts val="0"/>
              </a:spcAft>
              <a:buNone/>
            </a:pPr>
            <a:r>
              <a:rPr lang="en"/>
              <a:t>Step function is a function which would decide the neuron is activated or not</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dbba4684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dbba4684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Perceptron is simply composed of a single layer of TLUs,6 with each TLU connected to all the inputs. When all the neurons in a layer are connected to every neuron in the previous layer (i.e., its input neurons), it is called a fully connected layer or a dense layer. To represent the fact that each input is sent to every TLU, it is common to draw special passthrough neurons called input neurons: they just output whatever input they are fed. All the input neurons form the input layer. Moreover, an extra bias fea‐ 282 | ture is generally added (x0 = 1): it is typically represented using a special type of neuron called a bias neuron, which just outputs 1 all the time. A Perceptro</a:t>
            </a:r>
            <a:endParaRPr/>
          </a:p>
          <a:p>
            <a:pPr indent="0" lvl="0" marL="0" rtl="0" algn="l">
              <a:spcBef>
                <a:spcPts val="0"/>
              </a:spcBef>
              <a:spcAft>
                <a:spcPts val="0"/>
              </a:spcAft>
              <a:buNone/>
            </a:pPr>
            <a:r>
              <a:rPr lang="en"/>
              <a:t>As all the information is being passed only in the forward direction it is called feedforward network……</a:t>
            </a:r>
            <a:endParaRPr/>
          </a:p>
          <a:p>
            <a:pPr indent="0" lvl="0" marL="0" rtl="0" algn="l">
              <a:spcBef>
                <a:spcPts val="0"/>
              </a:spcBef>
              <a:spcAft>
                <a:spcPts val="0"/>
              </a:spcAft>
              <a:buNone/>
            </a:pPr>
            <a:r>
              <a:rPr lang="en"/>
              <a:t>Input from neurons of layer i will be fed into neurons of layer i+1</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dbba4684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dbba4684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always, X represents the matrix of input features. It has one row per instance, one column per feature. • The weight matrix W contains all the connection weights except for the ones from the bias neuron. It has one row per input neuron and one column per artifi‐ cial neuron in the layer. • The bias vector b contains all the connection weights between the bias neuron and the artificial neurons. It has one bias term per artificial neuron. • The function ϕ is called the activation function: when the artificial neurons are TLUs, it is a step function (but we will discuss other activation functions shortly).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dbba468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dbba468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MLP is composed of one (passthrough) input layer, one or more layers of TLUs, called hidden layers, and one final layer of TLUs called the output layer (see Figure 10-7). The layers close to the input layer are usually called the lower layers, and the ones close to the outputs are usually called the upper layers. Every layer except the output layer includes a bias neuron and is fully connected to the next layer</a:t>
            </a:r>
            <a:endParaRPr/>
          </a:p>
          <a:p>
            <a:pPr indent="0" lvl="0" marL="0" rtl="0" algn="l">
              <a:spcBef>
                <a:spcPts val="0"/>
              </a:spcBef>
              <a:spcAft>
                <a:spcPts val="0"/>
              </a:spcAft>
              <a:buNone/>
            </a:pPr>
            <a:r>
              <a:rPr lang="en"/>
              <a:t>When an ANN contains a deep stack of hidden layers8 , it is called a deep neural net‐ work (DNN)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dbba4684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dbba4684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hyperbolic tangent function tanh(z) = 2σ(2z) – 1 Just like the logistic function it is S-shaped, continuous, and differentiable, but its output value ranges from –1 to 1 (instead of 0 to 1 in the case of the logistic function), which tends to make each layer’s output more or less centered around 0 at the beginning of training. This often helps speed up convergence. The Rectified Linear Unit function: ReLU(z) = max(0, z) It is continuous but unfortunately not differentiable at z = 0 (the slope changes abruptly, which can make Gradient Descent bounce around), and its derivative is 0 for z &lt; 0. However, in practice it works very well and has the advantage of being 288 | Chapter 10: Introduction to Articial Neural Networks with Keras 11 Biological neurons seem to implement a roughly sigmoid (S-shaped) activation function, so researchers stuck to sigmoid functions for a very long time. But it turns out that ReLU generally works better in ANNs. This is one of the cases where the biological analogy was misleading. fast to compute. Most importantly, the fact that it does not have a maximum output value also helps reduce some issues during Gradient Descent (we will come back to this in Chapter 11).heaviside z = 0 if z &lt; 0 1 if z ≥ 0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So what is an example of AI that is not machine learning? “Expert systems” basically set a number of “if this, then do that” statements. It does not learn by itself (so it is not machine learning), and it still can be very useful for use cases like medical diagnosis and treatment.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d883a01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d883a01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predefined algo in ML more about </a:t>
            </a:r>
            <a:r>
              <a:rPr lang="en"/>
              <a:t>optimisation</a:t>
            </a:r>
            <a:r>
              <a:rPr lang="en"/>
              <a:t> </a:t>
            </a:r>
            <a:endParaRPr/>
          </a:p>
          <a:p>
            <a:pPr indent="0" lvl="0" marL="0" rtl="0" algn="l">
              <a:spcBef>
                <a:spcPts val="0"/>
              </a:spcBef>
              <a:spcAft>
                <a:spcPts val="0"/>
              </a:spcAft>
              <a:buNone/>
            </a:pPr>
            <a:r>
              <a:rPr lang="en"/>
              <a:t>DL you would create your own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d883a01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d883a01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d883a01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d883a01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aur algo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883a01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883a01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can also be labelled data or unlabelled data. Whiteboard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Welcome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311700" y="16760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Types of Machine Learning</a:t>
            </a:r>
            <a:endParaRPr/>
          </a:p>
        </p:txBody>
      </p:sp>
      <p:pic>
        <p:nvPicPr>
          <p:cNvPr id="121" name="Google Shape;121;p22"/>
          <p:cNvPicPr preferRelativeResize="0"/>
          <p:nvPr/>
        </p:nvPicPr>
        <p:blipFill>
          <a:blip r:embed="rId3">
            <a:alphaModFix/>
          </a:blip>
          <a:stretch>
            <a:fillRect/>
          </a:stretch>
        </p:blipFill>
        <p:spPr>
          <a:xfrm>
            <a:off x="1700614" y="1131325"/>
            <a:ext cx="5742775" cy="3889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311700" y="190500"/>
            <a:ext cx="8520600" cy="91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Regression</a:t>
            </a:r>
            <a:endParaRPr/>
          </a:p>
        </p:txBody>
      </p:sp>
      <p:sp>
        <p:nvSpPr>
          <p:cNvPr id="127" name="Google Shape;127;p23"/>
          <p:cNvSpPr/>
          <p:nvPr/>
        </p:nvSpPr>
        <p:spPr>
          <a:xfrm>
            <a:off x="3194250" y="1505924"/>
            <a:ext cx="2755500" cy="7407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Roboto"/>
                <a:ea typeface="Roboto"/>
                <a:cs typeface="Roboto"/>
                <a:sym typeface="Roboto"/>
              </a:rPr>
              <a:t>CONTINUOUS DATA</a:t>
            </a:r>
            <a:endParaRPr sz="2300">
              <a:solidFill>
                <a:srgbClr val="FFFFFF"/>
              </a:solidFill>
            </a:endParaRPr>
          </a:p>
        </p:txBody>
      </p:sp>
      <p:sp>
        <p:nvSpPr>
          <p:cNvPr id="128" name="Google Shape;128;p23"/>
          <p:cNvSpPr/>
          <p:nvPr/>
        </p:nvSpPr>
        <p:spPr>
          <a:xfrm>
            <a:off x="649050" y="2642525"/>
            <a:ext cx="8032200" cy="7407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Roboto"/>
                <a:ea typeface="Roboto"/>
                <a:cs typeface="Roboto"/>
                <a:sym typeface="Roboto"/>
              </a:rPr>
              <a:t>Predicts </a:t>
            </a:r>
            <a:r>
              <a:rPr lang="en" sz="1900">
                <a:solidFill>
                  <a:srgbClr val="FFFFFF"/>
                </a:solidFill>
                <a:latin typeface="Roboto"/>
                <a:ea typeface="Roboto"/>
                <a:cs typeface="Roboto"/>
                <a:sym typeface="Roboto"/>
              </a:rPr>
              <a:t>continuous</a:t>
            </a:r>
            <a:r>
              <a:rPr lang="en" sz="1900">
                <a:solidFill>
                  <a:srgbClr val="FFFFFF"/>
                </a:solidFill>
                <a:latin typeface="Roboto"/>
                <a:ea typeface="Roboto"/>
                <a:cs typeface="Roboto"/>
                <a:sym typeface="Roboto"/>
              </a:rPr>
              <a:t> values - Salary of employees, Stock Market Price</a:t>
            </a:r>
            <a:endParaRPr sz="23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398450" y="297450"/>
            <a:ext cx="8520600" cy="91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134" name="Google Shape;134;p24"/>
          <p:cNvSpPr txBox="1"/>
          <p:nvPr>
            <p:ph type="ctrTitle"/>
          </p:nvPr>
        </p:nvSpPr>
        <p:spPr>
          <a:xfrm>
            <a:off x="224950" y="1210650"/>
            <a:ext cx="8520600" cy="4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Here we fit Straight Line to Scattered Data</a:t>
            </a:r>
            <a:endParaRPr sz="2000"/>
          </a:p>
        </p:txBody>
      </p:sp>
      <p:sp>
        <p:nvSpPr>
          <p:cNvPr id="135" name="Google Shape;135;p24"/>
          <p:cNvSpPr txBox="1"/>
          <p:nvPr>
            <p:ph type="ctrTitle"/>
          </p:nvPr>
        </p:nvSpPr>
        <p:spPr>
          <a:xfrm>
            <a:off x="311700" y="1759650"/>
            <a:ext cx="8520600" cy="4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X = features , Y = output value , Y = Wx+b</a:t>
            </a:r>
            <a:endParaRPr sz="2000"/>
          </a:p>
        </p:txBody>
      </p:sp>
      <p:sp>
        <p:nvSpPr>
          <p:cNvPr id="136" name="Google Shape;136;p24"/>
          <p:cNvSpPr txBox="1"/>
          <p:nvPr>
            <p:ph type="ctrTitle"/>
          </p:nvPr>
        </p:nvSpPr>
        <p:spPr>
          <a:xfrm>
            <a:off x="224950" y="2308650"/>
            <a:ext cx="8520600" cy="4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We have X,Y here the variable is W,b</a:t>
            </a:r>
            <a:endParaRPr sz="2000"/>
          </a:p>
        </p:txBody>
      </p:sp>
      <p:sp>
        <p:nvSpPr>
          <p:cNvPr id="137" name="Google Shape;137;p24"/>
          <p:cNvSpPr txBox="1"/>
          <p:nvPr>
            <p:ph type="ctrTitle"/>
          </p:nvPr>
        </p:nvSpPr>
        <p:spPr>
          <a:xfrm>
            <a:off x="311700" y="3217050"/>
            <a:ext cx="8520600" cy="4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If we know the equation of  line we would be able to predict Y for any given X</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5"/>
          <p:cNvGrpSpPr/>
          <p:nvPr/>
        </p:nvGrpSpPr>
        <p:grpSpPr>
          <a:xfrm>
            <a:off x="5735304" y="1202175"/>
            <a:ext cx="3305700" cy="3483050"/>
            <a:chOff x="5632317" y="1189775"/>
            <a:chExt cx="3305700" cy="3483050"/>
          </a:xfrm>
        </p:grpSpPr>
        <p:sp>
          <p:nvSpPr>
            <p:cNvPr id="143" name="Google Shape;143;p2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3 - </a:t>
              </a:r>
              <a:r>
                <a:rPr lang="en">
                  <a:solidFill>
                    <a:srgbClr val="FFFFFF"/>
                  </a:solidFill>
                  <a:latin typeface="Roboto"/>
                  <a:ea typeface="Roboto"/>
                  <a:cs typeface="Roboto"/>
                  <a:sym typeface="Roboto"/>
                </a:rPr>
                <a:t>Minimize J(x)</a:t>
              </a:r>
              <a:endParaRPr>
                <a:solidFill>
                  <a:srgbClr val="FFFFFF"/>
                </a:solidFill>
                <a:latin typeface="Roboto"/>
                <a:ea typeface="Roboto"/>
                <a:cs typeface="Roboto"/>
                <a:sym typeface="Roboto"/>
              </a:endParaRPr>
            </a:p>
          </p:txBody>
        </p:sp>
        <p:sp>
          <p:nvSpPr>
            <p:cNvPr id="144" name="Google Shape;144;p25"/>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Method of differentiating cost to increase accuracy is Gradient Descent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45" name="Google Shape;145;p25"/>
          <p:cNvGrpSpPr/>
          <p:nvPr/>
        </p:nvGrpSpPr>
        <p:grpSpPr>
          <a:xfrm>
            <a:off x="102988" y="1202389"/>
            <a:ext cx="3546900" cy="3482836"/>
            <a:chOff x="0" y="1189989"/>
            <a:chExt cx="3546900" cy="3482836"/>
          </a:xfrm>
        </p:grpSpPr>
        <p:sp>
          <p:nvSpPr>
            <p:cNvPr id="146" name="Google Shape;146;p25"/>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47" name="Google Shape;147;p25"/>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Predict a value for every datapoint, h(x₀) = W*x₀+b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Actual value is y₀ </a:t>
              </a:r>
              <a:endParaRPr sz="1800">
                <a:latin typeface="Roboto"/>
                <a:ea typeface="Roboto"/>
                <a:cs typeface="Roboto"/>
                <a:sym typeface="Roboto"/>
              </a:endParaRPr>
            </a:p>
          </p:txBody>
        </p:sp>
      </p:grpSp>
      <p:grpSp>
        <p:nvGrpSpPr>
          <p:cNvPr id="148" name="Google Shape;148;p25"/>
          <p:cNvGrpSpPr/>
          <p:nvPr/>
        </p:nvGrpSpPr>
        <p:grpSpPr>
          <a:xfrm>
            <a:off x="3047192" y="1202175"/>
            <a:ext cx="3305700" cy="3483050"/>
            <a:chOff x="2944204" y="1189775"/>
            <a:chExt cx="3305700" cy="3483050"/>
          </a:xfrm>
        </p:grpSpPr>
        <p:sp>
          <p:nvSpPr>
            <p:cNvPr id="149" name="Google Shape;149;p2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2 - Loss function</a:t>
              </a:r>
              <a:endParaRPr>
                <a:solidFill>
                  <a:srgbClr val="FFFFFF"/>
                </a:solidFill>
                <a:latin typeface="Roboto"/>
                <a:ea typeface="Roboto"/>
                <a:cs typeface="Roboto"/>
                <a:sym typeface="Roboto"/>
              </a:endParaRPr>
            </a:p>
          </p:txBody>
        </p:sp>
        <p:sp>
          <p:nvSpPr>
            <p:cNvPr id="150" name="Google Shape;150;p25"/>
            <p:cNvSpPr txBox="1"/>
            <p:nvPr/>
          </p:nvSpPr>
          <p:spPr>
            <a:xfrm>
              <a:off x="3478950" y="2057125"/>
              <a:ext cx="2556900" cy="2615700"/>
            </a:xfrm>
            <a:prstGeom prst="rect">
              <a:avLst/>
            </a:prstGeom>
            <a:noFill/>
            <a:ln>
              <a:noFill/>
            </a:ln>
          </p:spPr>
          <p:txBody>
            <a:bodyPr anchorCtr="0" anchor="t" bIns="91425" lIns="91425" spcFirstLastPara="1" rIns="91425" wrap="square" tIns="91425">
              <a:noAutofit/>
            </a:bodyPr>
            <a:lstStyle/>
            <a:p>
              <a:pPr indent="0" lvl="0" marL="0" rtl="0" algn="l">
                <a:spcBef>
                  <a:spcPts val="4300"/>
                </a:spcBef>
                <a:spcAft>
                  <a:spcPts val="0"/>
                </a:spcAft>
                <a:buClr>
                  <a:schemeClr val="dk1"/>
                </a:buClr>
                <a:buSzPts val="3000"/>
                <a:buFont typeface="Arial"/>
                <a:buNone/>
              </a:pPr>
              <a:r>
                <a:rPr lang="en" sz="1800">
                  <a:latin typeface="Roboto"/>
                  <a:ea typeface="Roboto"/>
                  <a:cs typeface="Roboto"/>
                  <a:sym typeface="Roboto"/>
                </a:rPr>
                <a:t>J(x) = </a:t>
              </a:r>
              <a:r>
                <a:rPr lang="en" sz="1800">
                  <a:latin typeface="Roboto"/>
                  <a:ea typeface="Roboto"/>
                  <a:cs typeface="Roboto"/>
                  <a:sym typeface="Roboto"/>
                </a:rPr>
                <a:t>(</a:t>
              </a:r>
              <a:r>
                <a:rPr lang="en" sz="1800">
                  <a:latin typeface="Roboto"/>
                  <a:ea typeface="Roboto"/>
                  <a:cs typeface="Roboto"/>
                  <a:sym typeface="Roboto"/>
                </a:rPr>
                <a:t>1/2m)*[h(x₀)-y]²</a:t>
              </a:r>
              <a:endParaRPr b="1" sz="3000">
                <a:solidFill>
                  <a:schemeClr val="dk1"/>
                </a:solidFill>
                <a:latin typeface="Roboto"/>
                <a:ea typeface="Roboto"/>
                <a:cs typeface="Roboto"/>
                <a:sym typeface="Roboto"/>
              </a:endParaRPr>
            </a:p>
            <a:p>
              <a:pPr indent="0" lvl="0" marL="0" rtl="0" algn="l">
                <a:lnSpc>
                  <a:spcPct val="115000"/>
                </a:lnSpc>
                <a:spcBef>
                  <a:spcPts val="4300"/>
                </a:spcBef>
                <a:spcAft>
                  <a:spcPts val="0"/>
                </a:spcAft>
                <a:buNone/>
              </a:pPr>
              <a:r>
                <a:t/>
              </a:r>
              <a:endParaRPr sz="1200">
                <a:latin typeface="Roboto"/>
                <a:ea typeface="Roboto"/>
                <a:cs typeface="Roboto"/>
                <a:sym typeface="Roboto"/>
              </a:endParaRPr>
            </a:p>
          </p:txBody>
        </p:sp>
      </p:grpSp>
      <p:sp>
        <p:nvSpPr>
          <p:cNvPr id="151" name="Google Shape;151;p25"/>
          <p:cNvSpPr/>
          <p:nvPr/>
        </p:nvSpPr>
        <p:spPr>
          <a:xfrm>
            <a:off x="3222425" y="2429225"/>
            <a:ext cx="2949900" cy="99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467550" y="1636000"/>
            <a:ext cx="8520600" cy="8760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latin typeface="Roboto"/>
                <a:ea typeface="Roboto"/>
                <a:cs typeface="Roboto"/>
                <a:sym typeface="Roboto"/>
              </a:rPr>
              <a:t>L1 norm = | h(x) - y |</a:t>
            </a:r>
            <a:endParaRPr sz="3000">
              <a:latin typeface="Roboto"/>
              <a:ea typeface="Roboto"/>
              <a:cs typeface="Roboto"/>
              <a:sym typeface="Roboto"/>
            </a:endParaRPr>
          </a:p>
        </p:txBody>
      </p:sp>
      <p:sp>
        <p:nvSpPr>
          <p:cNvPr id="157" name="Google Shape;157;p26"/>
          <p:cNvSpPr txBox="1"/>
          <p:nvPr>
            <p:ph idx="1" type="subTitle"/>
          </p:nvPr>
        </p:nvSpPr>
        <p:spPr>
          <a:xfrm>
            <a:off x="311700" y="2834125"/>
            <a:ext cx="8832300" cy="1751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dk1"/>
                </a:solidFill>
                <a:latin typeface="Roboto"/>
                <a:ea typeface="Roboto"/>
                <a:cs typeface="Roboto"/>
                <a:sym typeface="Roboto"/>
              </a:rPr>
              <a:t>L2 norm : Euclidean Distance </a:t>
            </a:r>
            <a:r>
              <a:rPr lang="en" sz="3000">
                <a:solidFill>
                  <a:schemeClr val="dk1"/>
                </a:solidFill>
                <a:latin typeface="Roboto"/>
                <a:ea typeface="Roboto"/>
                <a:cs typeface="Roboto"/>
                <a:sym typeface="Roboto"/>
              </a:rPr>
              <a:t>J(x) = (1/2m)*[h(x₀)-y]²</a:t>
            </a:r>
            <a:endParaRPr sz="3000">
              <a:solidFill>
                <a:schemeClr val="dk1"/>
              </a:solidFill>
              <a:latin typeface="Roboto"/>
              <a:ea typeface="Roboto"/>
              <a:cs typeface="Roboto"/>
              <a:sym typeface="Roboto"/>
            </a:endParaRPr>
          </a:p>
        </p:txBody>
      </p:sp>
      <p:sp>
        <p:nvSpPr>
          <p:cNvPr id="158" name="Google Shape;158;p26"/>
          <p:cNvSpPr txBox="1"/>
          <p:nvPr>
            <p:ph type="ctrTitle"/>
          </p:nvPr>
        </p:nvSpPr>
        <p:spPr>
          <a:xfrm>
            <a:off x="372075" y="350700"/>
            <a:ext cx="8520600" cy="8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two losses available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7"/>
          <p:cNvGrpSpPr/>
          <p:nvPr/>
        </p:nvGrpSpPr>
        <p:grpSpPr>
          <a:xfrm>
            <a:off x="5735304" y="1202175"/>
            <a:ext cx="3305700" cy="3483050"/>
            <a:chOff x="5632317" y="1189775"/>
            <a:chExt cx="3305700" cy="3483050"/>
          </a:xfrm>
        </p:grpSpPr>
        <p:sp>
          <p:nvSpPr>
            <p:cNvPr id="164" name="Google Shape;164;p27"/>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3 - Minimize J(x)</a:t>
              </a:r>
              <a:endParaRPr>
                <a:solidFill>
                  <a:srgbClr val="FFFFFF"/>
                </a:solidFill>
                <a:latin typeface="Roboto"/>
                <a:ea typeface="Roboto"/>
                <a:cs typeface="Roboto"/>
                <a:sym typeface="Roboto"/>
              </a:endParaRPr>
            </a:p>
          </p:txBody>
        </p:sp>
        <p:sp>
          <p:nvSpPr>
            <p:cNvPr id="165" name="Google Shape;165;p2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Method of differentiating cost to increase accuracy is Gradient Descent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66" name="Google Shape;166;p27"/>
          <p:cNvGrpSpPr/>
          <p:nvPr/>
        </p:nvGrpSpPr>
        <p:grpSpPr>
          <a:xfrm>
            <a:off x="102988" y="1202389"/>
            <a:ext cx="3546900" cy="3482836"/>
            <a:chOff x="0" y="1189989"/>
            <a:chExt cx="3546900" cy="3482836"/>
          </a:xfrm>
        </p:grpSpPr>
        <p:sp>
          <p:nvSpPr>
            <p:cNvPr id="167" name="Google Shape;167;p27"/>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168" name="Google Shape;168;p2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Predict a value for every datapoint, h(x₀) = W*x₀+b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Actual value is y₀ </a:t>
              </a:r>
              <a:endParaRPr sz="1800">
                <a:latin typeface="Roboto"/>
                <a:ea typeface="Roboto"/>
                <a:cs typeface="Roboto"/>
                <a:sym typeface="Roboto"/>
              </a:endParaRPr>
            </a:p>
          </p:txBody>
        </p:sp>
      </p:grpSp>
      <p:grpSp>
        <p:nvGrpSpPr>
          <p:cNvPr id="169" name="Google Shape;169;p27"/>
          <p:cNvGrpSpPr/>
          <p:nvPr/>
        </p:nvGrpSpPr>
        <p:grpSpPr>
          <a:xfrm>
            <a:off x="3047192" y="1202175"/>
            <a:ext cx="3305700" cy="3483050"/>
            <a:chOff x="2944204" y="1189775"/>
            <a:chExt cx="3305700" cy="3483050"/>
          </a:xfrm>
        </p:grpSpPr>
        <p:sp>
          <p:nvSpPr>
            <p:cNvPr id="170" name="Google Shape;170;p27"/>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2 - Loss function</a:t>
              </a:r>
              <a:endParaRPr>
                <a:solidFill>
                  <a:srgbClr val="FFFFFF"/>
                </a:solidFill>
                <a:latin typeface="Roboto"/>
                <a:ea typeface="Roboto"/>
                <a:cs typeface="Roboto"/>
                <a:sym typeface="Roboto"/>
              </a:endParaRPr>
            </a:p>
          </p:txBody>
        </p:sp>
        <p:sp>
          <p:nvSpPr>
            <p:cNvPr id="171" name="Google Shape;171;p27"/>
            <p:cNvSpPr txBox="1"/>
            <p:nvPr/>
          </p:nvSpPr>
          <p:spPr>
            <a:xfrm>
              <a:off x="3478950" y="2057125"/>
              <a:ext cx="2556900" cy="2615700"/>
            </a:xfrm>
            <a:prstGeom prst="rect">
              <a:avLst/>
            </a:prstGeom>
            <a:noFill/>
            <a:ln>
              <a:noFill/>
            </a:ln>
          </p:spPr>
          <p:txBody>
            <a:bodyPr anchorCtr="0" anchor="t" bIns="91425" lIns="91425" spcFirstLastPara="1" rIns="91425" wrap="square" tIns="91425">
              <a:noAutofit/>
            </a:bodyPr>
            <a:lstStyle/>
            <a:p>
              <a:pPr indent="0" lvl="0" marL="0" rtl="0" algn="l">
                <a:spcBef>
                  <a:spcPts val="4300"/>
                </a:spcBef>
                <a:spcAft>
                  <a:spcPts val="0"/>
                </a:spcAft>
                <a:buClr>
                  <a:schemeClr val="dk1"/>
                </a:buClr>
                <a:buSzPts val="3000"/>
                <a:buFont typeface="Arial"/>
                <a:buNone/>
              </a:pPr>
              <a:r>
                <a:rPr lang="en" sz="1800">
                  <a:latin typeface="Roboto"/>
                  <a:ea typeface="Roboto"/>
                  <a:cs typeface="Roboto"/>
                  <a:sym typeface="Roboto"/>
                </a:rPr>
                <a:t>J(x) = (1/2m)*[h(x₀)-y]²</a:t>
              </a:r>
              <a:endParaRPr b="1" sz="3000">
                <a:solidFill>
                  <a:schemeClr val="dk1"/>
                </a:solidFill>
                <a:latin typeface="Roboto"/>
                <a:ea typeface="Roboto"/>
                <a:cs typeface="Roboto"/>
                <a:sym typeface="Roboto"/>
              </a:endParaRPr>
            </a:p>
            <a:p>
              <a:pPr indent="0" lvl="0" marL="0" rtl="0" algn="l">
                <a:lnSpc>
                  <a:spcPct val="115000"/>
                </a:lnSpc>
                <a:spcBef>
                  <a:spcPts val="430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rotWithShape="1">
          <a:blip r:embed="rId3">
            <a:alphaModFix/>
          </a:blip>
          <a:srcRect b="0" l="0" r="0" t="0"/>
          <a:stretch/>
        </p:blipFill>
        <p:spPr>
          <a:xfrm>
            <a:off x="185700" y="1587375"/>
            <a:ext cx="4053050" cy="2929900"/>
          </a:xfrm>
          <a:prstGeom prst="rect">
            <a:avLst/>
          </a:prstGeom>
          <a:noFill/>
          <a:ln>
            <a:noFill/>
          </a:ln>
        </p:spPr>
      </p:pic>
      <p:sp>
        <p:nvSpPr>
          <p:cNvPr id="177" name="Google Shape;177;p28"/>
          <p:cNvSpPr txBox="1"/>
          <p:nvPr/>
        </p:nvSpPr>
        <p:spPr>
          <a:xfrm>
            <a:off x="4238750" y="1970650"/>
            <a:ext cx="5118600" cy="2101200"/>
          </a:xfrm>
          <a:prstGeom prst="rect">
            <a:avLst/>
          </a:prstGeom>
          <a:noFill/>
          <a:ln>
            <a:noFill/>
          </a:ln>
        </p:spPr>
        <p:txBody>
          <a:bodyPr anchorCtr="0" anchor="t" bIns="91425" lIns="91425" spcFirstLastPara="1" rIns="91425" wrap="square" tIns="91425">
            <a:noAutofit/>
          </a:bodyPr>
          <a:lstStyle/>
          <a:p>
            <a:pPr indent="0" lvl="0" marL="0" rtl="0" algn="l">
              <a:spcBef>
                <a:spcPts val="1400"/>
              </a:spcBef>
              <a:spcAft>
                <a:spcPts val="0"/>
              </a:spcAft>
              <a:buNone/>
            </a:pPr>
            <a:r>
              <a:rPr lang="en" sz="4500">
                <a:solidFill>
                  <a:schemeClr val="dk1"/>
                </a:solidFill>
                <a:latin typeface="Source Sans Pro"/>
                <a:ea typeface="Source Sans Pro"/>
                <a:cs typeface="Source Sans Pro"/>
                <a:sym typeface="Source Sans Pro"/>
              </a:rPr>
              <a:t>W = W - α  *(∂J/∂W) </a:t>
            </a:r>
            <a:endParaRPr sz="4500">
              <a:solidFill>
                <a:schemeClr val="dk1"/>
              </a:solidFill>
              <a:latin typeface="Source Sans Pro"/>
              <a:ea typeface="Source Sans Pro"/>
              <a:cs typeface="Source Sans Pro"/>
              <a:sym typeface="Source Sans Pro"/>
            </a:endParaRPr>
          </a:p>
          <a:p>
            <a:pPr indent="0" lvl="0" marL="0" rtl="0" algn="l">
              <a:spcBef>
                <a:spcPts val="1400"/>
              </a:spcBef>
              <a:spcAft>
                <a:spcPts val="0"/>
              </a:spcAft>
              <a:buNone/>
            </a:pPr>
            <a:r>
              <a:rPr lang="en" sz="4500">
                <a:solidFill>
                  <a:schemeClr val="dk1"/>
                </a:solidFill>
                <a:latin typeface="Source Sans Pro"/>
                <a:ea typeface="Source Sans Pro"/>
                <a:cs typeface="Source Sans Pro"/>
                <a:sym typeface="Source Sans Pro"/>
              </a:rPr>
              <a:t>b = b -  α  *  (∂J/∂b)</a:t>
            </a:r>
            <a:endParaRPr sz="4500">
              <a:solidFill>
                <a:schemeClr val="dk1"/>
              </a:solidFill>
              <a:latin typeface="Source Sans Pro"/>
              <a:ea typeface="Source Sans Pro"/>
              <a:cs typeface="Source Sans Pro"/>
              <a:sym typeface="Source Sans Pro"/>
            </a:endParaRPr>
          </a:p>
          <a:p>
            <a:pPr indent="0" lvl="0" marL="0" rtl="0" algn="l">
              <a:spcBef>
                <a:spcPts val="1400"/>
              </a:spcBef>
              <a:spcAft>
                <a:spcPts val="0"/>
              </a:spcAft>
              <a:buNone/>
            </a:pPr>
            <a:r>
              <a:t/>
            </a:r>
            <a:endParaRPr sz="3800">
              <a:solidFill>
                <a:schemeClr val="dk1"/>
              </a:solidFill>
              <a:latin typeface="Source Sans Pro"/>
              <a:ea typeface="Source Sans Pro"/>
              <a:cs typeface="Source Sans Pro"/>
              <a:sym typeface="Source Sans Pro"/>
            </a:endParaRPr>
          </a:p>
        </p:txBody>
      </p:sp>
      <p:sp>
        <p:nvSpPr>
          <p:cNvPr id="178" name="Google Shape;178;p28"/>
          <p:cNvSpPr txBox="1"/>
          <p:nvPr/>
        </p:nvSpPr>
        <p:spPr>
          <a:xfrm>
            <a:off x="301150" y="102825"/>
            <a:ext cx="8275500" cy="2101200"/>
          </a:xfrm>
          <a:prstGeom prst="rect">
            <a:avLst/>
          </a:prstGeom>
          <a:noFill/>
          <a:ln>
            <a:noFill/>
          </a:ln>
        </p:spPr>
        <p:txBody>
          <a:bodyPr anchorCtr="0" anchor="t" bIns="91425" lIns="91425" spcFirstLastPara="1" rIns="91425" wrap="square" tIns="91425">
            <a:noAutofit/>
          </a:bodyPr>
          <a:lstStyle/>
          <a:p>
            <a:pPr indent="0" lvl="0" marL="0" rtl="0" algn="ctr">
              <a:spcBef>
                <a:spcPts val="1400"/>
              </a:spcBef>
              <a:spcAft>
                <a:spcPts val="0"/>
              </a:spcAft>
              <a:buNone/>
            </a:pPr>
            <a:r>
              <a:rPr lang="en" sz="4500">
                <a:solidFill>
                  <a:schemeClr val="dk1"/>
                </a:solidFill>
                <a:latin typeface="Source Sans Pro"/>
                <a:ea typeface="Source Sans Pro"/>
                <a:cs typeface="Source Sans Pro"/>
                <a:sym typeface="Source Sans Pro"/>
              </a:rPr>
              <a:t>Gradient Descent</a:t>
            </a:r>
            <a:endParaRPr sz="4500">
              <a:solidFill>
                <a:schemeClr val="dk1"/>
              </a:solidFill>
              <a:latin typeface="Source Sans Pro"/>
              <a:ea typeface="Source Sans Pro"/>
              <a:cs typeface="Source Sans Pro"/>
              <a:sym typeface="Source Sans Pro"/>
            </a:endParaRPr>
          </a:p>
        </p:txBody>
      </p:sp>
      <p:sp>
        <p:nvSpPr>
          <p:cNvPr id="179" name="Google Shape;179;p28"/>
          <p:cNvSpPr txBox="1"/>
          <p:nvPr/>
        </p:nvSpPr>
        <p:spPr>
          <a:xfrm>
            <a:off x="1363325" y="3990850"/>
            <a:ext cx="68415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sz="2000">
                <a:solidFill>
                  <a:schemeClr val="dk1"/>
                </a:solidFill>
              </a:rPr>
              <a:t>What is alpha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240600" y="276325"/>
            <a:ext cx="8839198" cy="3428320"/>
          </a:xfrm>
          <a:prstGeom prst="rect">
            <a:avLst/>
          </a:prstGeom>
          <a:noFill/>
          <a:ln>
            <a:noFill/>
          </a:ln>
        </p:spPr>
      </p:pic>
      <p:sp>
        <p:nvSpPr>
          <p:cNvPr id="185" name="Google Shape;185;p29"/>
          <p:cNvSpPr txBox="1"/>
          <p:nvPr/>
        </p:nvSpPr>
        <p:spPr>
          <a:xfrm>
            <a:off x="2751450" y="3879300"/>
            <a:ext cx="38175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Alpha is the order of 1e-3 or 1e-4 usually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rotWithShape="1">
          <a:blip r:embed="rId3">
            <a:alphaModFix/>
          </a:blip>
          <a:srcRect b="2704" l="0" r="0" t="0"/>
          <a:stretch/>
        </p:blipFill>
        <p:spPr>
          <a:xfrm>
            <a:off x="383150" y="621975"/>
            <a:ext cx="4127650" cy="2453050"/>
          </a:xfrm>
          <a:prstGeom prst="rect">
            <a:avLst/>
          </a:prstGeom>
          <a:noFill/>
          <a:ln>
            <a:noFill/>
          </a:ln>
        </p:spPr>
      </p:pic>
      <p:sp>
        <p:nvSpPr>
          <p:cNvPr id="191" name="Google Shape;191;p30"/>
          <p:cNvSpPr txBox="1"/>
          <p:nvPr/>
        </p:nvSpPr>
        <p:spPr>
          <a:xfrm>
            <a:off x="1046525" y="3792550"/>
            <a:ext cx="7163700" cy="10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Minimizing training error does not show how the model will perform on previously unseen data.</a:t>
            </a:r>
            <a:endParaRPr sz="1800"/>
          </a:p>
        </p:txBody>
      </p:sp>
      <p:sp>
        <p:nvSpPr>
          <p:cNvPr id="192" name="Google Shape;192;p30"/>
          <p:cNvSpPr txBox="1"/>
          <p:nvPr/>
        </p:nvSpPr>
        <p:spPr>
          <a:xfrm>
            <a:off x="6095874" y="793825"/>
            <a:ext cx="1546500" cy="528900"/>
          </a:xfrm>
          <a:prstGeom prst="rect">
            <a:avLst/>
          </a:prstGeom>
          <a:noFill/>
          <a:ln cap="flat" cmpd="sng" w="19050">
            <a:solidFill>
              <a:srgbClr val="A72A1E"/>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200"/>
              <a:buFont typeface="Arial"/>
              <a:buNone/>
            </a:pPr>
            <a:r>
              <a:rPr b="1" i="0" lang="en" sz="2000" u="none" cap="none" strike="noStrike">
                <a:solidFill>
                  <a:srgbClr val="A72A1E"/>
                </a:solidFill>
                <a:latin typeface="Roboto"/>
                <a:ea typeface="Roboto"/>
                <a:cs typeface="Roboto"/>
                <a:sym typeface="Roboto"/>
              </a:rPr>
              <a:t>Training error</a:t>
            </a:r>
            <a:endParaRPr b="1" i="0" sz="2000" u="none" cap="none" strike="noStrike">
              <a:solidFill>
                <a:srgbClr val="A72A1E"/>
              </a:solidFill>
              <a:latin typeface="Roboto"/>
              <a:ea typeface="Roboto"/>
              <a:cs typeface="Roboto"/>
              <a:sym typeface="Roboto"/>
            </a:endParaRPr>
          </a:p>
        </p:txBody>
      </p:sp>
      <p:sp>
        <p:nvSpPr>
          <p:cNvPr id="193" name="Google Shape;193;p30"/>
          <p:cNvSpPr txBox="1"/>
          <p:nvPr/>
        </p:nvSpPr>
        <p:spPr>
          <a:xfrm>
            <a:off x="4971025" y="1545725"/>
            <a:ext cx="1546500" cy="413700"/>
          </a:xfrm>
          <a:prstGeom prst="rect">
            <a:avLst/>
          </a:prstGeom>
          <a:noFill/>
          <a:ln cap="flat" cmpd="sng" w="19050">
            <a:solidFill>
              <a:srgbClr val="A72A1E"/>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000"/>
              <a:buFont typeface="Arial"/>
              <a:buNone/>
            </a:pPr>
            <a:r>
              <a:rPr b="1" lang="en" sz="1500">
                <a:solidFill>
                  <a:srgbClr val="A72A1E"/>
                </a:solidFill>
                <a:latin typeface="Roboto"/>
                <a:ea typeface="Roboto"/>
                <a:cs typeface="Roboto"/>
                <a:sym typeface="Roboto"/>
              </a:rPr>
              <a:t>Underfitting</a:t>
            </a:r>
            <a:endParaRPr b="1" i="0" sz="1800" u="none" cap="none" strike="noStrike">
              <a:solidFill>
                <a:srgbClr val="A72A1E"/>
              </a:solidFill>
              <a:latin typeface="Roboto"/>
              <a:ea typeface="Roboto"/>
              <a:cs typeface="Roboto"/>
              <a:sym typeface="Roboto"/>
            </a:endParaRPr>
          </a:p>
        </p:txBody>
      </p:sp>
      <p:sp>
        <p:nvSpPr>
          <p:cNvPr id="194" name="Google Shape;194;p30"/>
          <p:cNvSpPr txBox="1"/>
          <p:nvPr/>
        </p:nvSpPr>
        <p:spPr>
          <a:xfrm>
            <a:off x="7243952" y="1545725"/>
            <a:ext cx="1617600" cy="413700"/>
          </a:xfrm>
          <a:prstGeom prst="rect">
            <a:avLst/>
          </a:prstGeom>
          <a:noFill/>
          <a:ln cap="flat" cmpd="sng" w="19050">
            <a:solidFill>
              <a:srgbClr val="A72A1E"/>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000"/>
              <a:buFont typeface="Arial"/>
              <a:buNone/>
            </a:pPr>
            <a:r>
              <a:rPr b="1" i="0" lang="en" sz="1500" u="none" cap="none" strike="noStrike">
                <a:solidFill>
                  <a:srgbClr val="A72A1E"/>
                </a:solidFill>
                <a:latin typeface="Roboto"/>
                <a:ea typeface="Roboto"/>
                <a:cs typeface="Roboto"/>
                <a:sym typeface="Roboto"/>
              </a:rPr>
              <a:t>Overfitting</a:t>
            </a:r>
            <a:endParaRPr b="1" i="0" sz="1500" u="none" cap="none" strike="noStrike">
              <a:solidFill>
                <a:srgbClr val="A72A1E"/>
              </a:solidFill>
              <a:latin typeface="Roboto"/>
              <a:ea typeface="Roboto"/>
              <a:cs typeface="Roboto"/>
              <a:sym typeface="Roboto"/>
            </a:endParaRPr>
          </a:p>
        </p:txBody>
      </p:sp>
      <p:sp>
        <p:nvSpPr>
          <p:cNvPr id="195" name="Google Shape;195;p30"/>
          <p:cNvSpPr txBox="1"/>
          <p:nvPr/>
        </p:nvSpPr>
        <p:spPr>
          <a:xfrm>
            <a:off x="6842159" y="2021419"/>
            <a:ext cx="2146200" cy="1183200"/>
          </a:xfrm>
          <a:prstGeom prst="rect">
            <a:avLst/>
          </a:prstGeom>
          <a:noFill/>
          <a:ln cap="flat" cmpd="sng" w="19050">
            <a:solidFill>
              <a:srgbClr val="A72A1E"/>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en" sz="1500" u="none" cap="none" strike="noStrike">
                <a:solidFill>
                  <a:srgbClr val="A72A1E"/>
                </a:solidFill>
                <a:latin typeface="Roboto"/>
                <a:ea typeface="Roboto"/>
                <a:cs typeface="Roboto"/>
                <a:sym typeface="Roboto"/>
              </a:rPr>
              <a:t>Low training error may indicate that model has started to “memorize” training samples </a:t>
            </a:r>
            <a:endParaRPr b="0" i="0" sz="1500" u="none" cap="none" strike="noStrike">
              <a:solidFill>
                <a:srgbClr val="A72A1E"/>
              </a:solidFill>
              <a:latin typeface="Roboto"/>
              <a:ea typeface="Roboto"/>
              <a:cs typeface="Roboto"/>
              <a:sym typeface="Roboto"/>
            </a:endParaRPr>
          </a:p>
        </p:txBody>
      </p:sp>
      <p:sp>
        <p:nvSpPr>
          <p:cNvPr id="196" name="Google Shape;196;p30"/>
          <p:cNvSpPr txBox="1"/>
          <p:nvPr/>
        </p:nvSpPr>
        <p:spPr>
          <a:xfrm>
            <a:off x="4771675" y="2021425"/>
            <a:ext cx="1809600" cy="1053600"/>
          </a:xfrm>
          <a:prstGeom prst="rect">
            <a:avLst/>
          </a:prstGeom>
          <a:noFill/>
          <a:ln cap="flat" cmpd="sng" w="19050">
            <a:solidFill>
              <a:srgbClr val="A72A1E"/>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en" sz="1500" u="none" cap="none" strike="noStrike">
                <a:solidFill>
                  <a:srgbClr val="A72A1E"/>
                </a:solidFill>
                <a:latin typeface="Roboto"/>
                <a:ea typeface="Roboto"/>
                <a:cs typeface="Roboto"/>
                <a:sym typeface="Roboto"/>
              </a:rPr>
              <a:t>If the model isn’t trained enough</a:t>
            </a:r>
            <a:endParaRPr b="0" i="0" sz="1500" u="none" cap="none" strike="noStrike">
              <a:solidFill>
                <a:srgbClr val="A72A1E"/>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31"/>
          <p:cNvGraphicFramePr/>
          <p:nvPr/>
        </p:nvGraphicFramePr>
        <p:xfrm>
          <a:off x="571125" y="887313"/>
          <a:ext cx="3000000" cy="3000000"/>
        </p:xfrm>
        <a:graphic>
          <a:graphicData uri="http://schemas.openxmlformats.org/drawingml/2006/table">
            <a:tbl>
              <a:tblPr>
                <a:noFill/>
                <a:tableStyleId>{F40B1A4A-E868-451C-9601-161A9C5AB5BD}</a:tableStyleId>
              </a:tblPr>
              <a:tblGrid>
                <a:gridCol w="878875"/>
                <a:gridCol w="878875"/>
              </a:tblGrid>
              <a:tr h="529075">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X</a:t>
                      </a:r>
                      <a:endParaRPr sz="2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y</a:t>
                      </a:r>
                      <a:endParaRPr sz="2300" u="none" cap="none" strike="noStrike"/>
                    </a:p>
                  </a:txBody>
                  <a:tcPr marT="91425" marB="91425" marR="91425" marL="91425"/>
                </a:tc>
              </a:tr>
              <a:tr h="529075">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1</a:t>
                      </a:r>
                      <a:endParaRPr sz="2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1</a:t>
                      </a:r>
                      <a:endParaRPr sz="2300" u="none" cap="none" strike="noStrike"/>
                    </a:p>
                  </a:txBody>
                  <a:tcPr marT="91425" marB="91425" marR="91425" marL="91425"/>
                </a:tc>
              </a:tr>
              <a:tr h="529075">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2</a:t>
                      </a:r>
                      <a:endParaRPr sz="2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2</a:t>
                      </a:r>
                      <a:endParaRPr sz="2300" u="none" cap="none" strike="noStrike"/>
                    </a:p>
                  </a:txBody>
                  <a:tcPr marT="91425" marB="91425" marR="91425" marL="91425"/>
                </a:tc>
              </a:tr>
              <a:tr h="529075">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3</a:t>
                      </a:r>
                      <a:endParaRPr sz="2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3</a:t>
                      </a:r>
                      <a:endParaRPr sz="2300" u="none" cap="none" strike="noStrike"/>
                    </a:p>
                  </a:txBody>
                  <a:tcPr marT="91425" marB="91425" marR="91425" marL="91425"/>
                </a:tc>
              </a:tr>
              <a:tr h="529075">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4</a:t>
                      </a:r>
                      <a:endParaRPr sz="2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900"/>
                        <a:buFont typeface="Arial"/>
                        <a:buNone/>
                      </a:pPr>
                      <a:r>
                        <a:rPr lang="en" sz="2300" u="none" cap="none" strike="noStrike"/>
                        <a:t>4</a:t>
                      </a:r>
                      <a:endParaRPr sz="2300" u="none" cap="none" strike="noStrike"/>
                    </a:p>
                  </a:txBody>
                  <a:tcPr marT="91425" marB="91425" marR="91425" marL="91425"/>
                </a:tc>
              </a:tr>
            </a:tbl>
          </a:graphicData>
        </a:graphic>
      </p:graphicFrame>
      <p:sp>
        <p:nvSpPr>
          <p:cNvPr id="202" name="Google Shape;202;p31"/>
          <p:cNvSpPr txBox="1"/>
          <p:nvPr/>
        </p:nvSpPr>
        <p:spPr>
          <a:xfrm>
            <a:off x="3453325" y="231025"/>
            <a:ext cx="4827300" cy="5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t>Y = x , w = 1 ,b =0;</a:t>
            </a:r>
            <a:endParaRPr sz="2300"/>
          </a:p>
          <a:p>
            <a:pPr indent="0" lvl="0" marL="0" rtl="0" algn="l">
              <a:spcBef>
                <a:spcPts val="0"/>
              </a:spcBef>
              <a:spcAft>
                <a:spcPts val="0"/>
              </a:spcAft>
              <a:buNone/>
            </a:pPr>
            <a:r>
              <a:t/>
            </a:r>
            <a:endParaRPr sz="2300"/>
          </a:p>
        </p:txBody>
      </p:sp>
      <p:pic>
        <p:nvPicPr>
          <p:cNvPr id="203" name="Google Shape;203;p31"/>
          <p:cNvPicPr preferRelativeResize="0"/>
          <p:nvPr/>
        </p:nvPicPr>
        <p:blipFill rotWithShape="1">
          <a:blip r:embed="rId3">
            <a:alphaModFix/>
          </a:blip>
          <a:srcRect b="0" l="0" r="0" t="0"/>
          <a:stretch/>
        </p:blipFill>
        <p:spPr>
          <a:xfrm>
            <a:off x="2995751" y="1130851"/>
            <a:ext cx="5554451" cy="33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12647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Artificial Intelligence with ML</a:t>
            </a:r>
            <a:endParaRPr/>
          </a:p>
        </p:txBody>
      </p:sp>
      <p:sp>
        <p:nvSpPr>
          <p:cNvPr id="60" name="Google Shape;60;p14"/>
          <p:cNvSpPr txBox="1"/>
          <p:nvPr>
            <p:ph type="ctrTitle"/>
          </p:nvPr>
        </p:nvSpPr>
        <p:spPr>
          <a:xfrm>
            <a:off x="436000" y="285372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What is AI ?</a:t>
            </a:r>
            <a:endParaRPr sz="3800"/>
          </a:p>
          <a:p>
            <a:pPr indent="0" lvl="0" marL="0" rtl="0" algn="ctr">
              <a:spcBef>
                <a:spcPts val="0"/>
              </a:spcBef>
              <a:spcAft>
                <a:spcPts val="0"/>
              </a:spcAft>
              <a:buNone/>
            </a:pPr>
            <a:r>
              <a:rPr lang="en" sz="3000"/>
              <a:t>Umbrella term for different concepts. We can think of AI as a technique that allows computers to bring meaning to data in ways humans would.</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617850" y="305875"/>
            <a:ext cx="7908300" cy="6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Polynomial Regression</a:t>
            </a:r>
            <a:endParaRPr/>
          </a:p>
        </p:txBody>
      </p:sp>
      <p:sp>
        <p:nvSpPr>
          <p:cNvPr id="209" name="Google Shape;209;p32"/>
          <p:cNvSpPr txBox="1"/>
          <p:nvPr>
            <p:ph idx="1" type="subTitle"/>
          </p:nvPr>
        </p:nvSpPr>
        <p:spPr>
          <a:xfrm>
            <a:off x="311700" y="839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y = ax^2+bx+c</a:t>
            </a:r>
            <a:endParaRPr/>
          </a:p>
        </p:txBody>
      </p:sp>
      <p:pic>
        <p:nvPicPr>
          <p:cNvPr id="210" name="Google Shape;210;p32"/>
          <p:cNvPicPr preferRelativeResize="0"/>
          <p:nvPr/>
        </p:nvPicPr>
        <p:blipFill>
          <a:blip r:embed="rId3">
            <a:alphaModFix/>
          </a:blip>
          <a:stretch>
            <a:fillRect/>
          </a:stretch>
        </p:blipFill>
        <p:spPr>
          <a:xfrm>
            <a:off x="858875" y="1847225"/>
            <a:ext cx="3969700" cy="1984850"/>
          </a:xfrm>
          <a:prstGeom prst="rect">
            <a:avLst/>
          </a:prstGeom>
          <a:noFill/>
          <a:ln>
            <a:noFill/>
          </a:ln>
        </p:spPr>
      </p:pic>
      <p:sp>
        <p:nvSpPr>
          <p:cNvPr id="211" name="Google Shape;211;p32"/>
          <p:cNvSpPr txBox="1"/>
          <p:nvPr>
            <p:ph idx="1" type="subTitle"/>
          </p:nvPr>
        </p:nvSpPr>
        <p:spPr>
          <a:xfrm>
            <a:off x="2073475" y="4113575"/>
            <a:ext cx="5842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Note : We still have single feature/variable X</a:t>
            </a:r>
            <a:endParaRPr sz="2000"/>
          </a:p>
        </p:txBody>
      </p:sp>
      <p:pic>
        <p:nvPicPr>
          <p:cNvPr id="212" name="Google Shape;212;p32"/>
          <p:cNvPicPr preferRelativeResize="0"/>
          <p:nvPr/>
        </p:nvPicPr>
        <p:blipFill rotWithShape="1">
          <a:blip r:embed="rId4">
            <a:alphaModFix/>
          </a:blip>
          <a:srcRect b="0" l="0" r="0" t="0"/>
          <a:stretch/>
        </p:blipFill>
        <p:spPr>
          <a:xfrm>
            <a:off x="5824425" y="1925900"/>
            <a:ext cx="2676249" cy="182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subTitle"/>
          </p:nvPr>
        </p:nvSpPr>
        <p:spPr>
          <a:xfrm>
            <a:off x="311700" y="1570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dk1"/>
                </a:solidFill>
              </a:rPr>
              <a:t>Batch </a:t>
            </a:r>
            <a:endParaRPr sz="1400"/>
          </a:p>
        </p:txBody>
      </p:sp>
      <p:sp>
        <p:nvSpPr>
          <p:cNvPr id="218" name="Google Shape;218;p33"/>
          <p:cNvSpPr txBox="1"/>
          <p:nvPr>
            <p:ph idx="1" type="subTitle"/>
          </p:nvPr>
        </p:nvSpPr>
        <p:spPr>
          <a:xfrm>
            <a:off x="377325" y="2503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dk1"/>
                </a:solidFill>
              </a:rPr>
              <a:t>Epoch</a:t>
            </a:r>
            <a:r>
              <a:rPr lang="en" sz="5200">
                <a:solidFill>
                  <a:schemeClr val="dk1"/>
                </a:solidFill>
              </a:rPr>
              <a:t> </a:t>
            </a:r>
            <a:endParaRPr/>
          </a:p>
        </p:txBody>
      </p:sp>
      <p:sp>
        <p:nvSpPr>
          <p:cNvPr id="219" name="Google Shape;219;p33"/>
          <p:cNvSpPr txBox="1"/>
          <p:nvPr/>
        </p:nvSpPr>
        <p:spPr>
          <a:xfrm>
            <a:off x="905025" y="3650225"/>
            <a:ext cx="75417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D2129"/>
                </a:solidFill>
                <a:highlight>
                  <a:srgbClr val="FFFFFF"/>
                </a:highlight>
              </a:rPr>
              <a:t> an epoch refers to one cycle through the full training dataset.</a:t>
            </a:r>
            <a:endParaRPr sz="2300"/>
          </a:p>
        </p:txBody>
      </p:sp>
      <p:sp>
        <p:nvSpPr>
          <p:cNvPr id="220" name="Google Shape;220;p33"/>
          <p:cNvSpPr txBox="1"/>
          <p:nvPr/>
        </p:nvSpPr>
        <p:spPr>
          <a:xfrm>
            <a:off x="377325" y="1191600"/>
            <a:ext cx="85206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D2129"/>
                </a:solidFill>
                <a:highlight>
                  <a:srgbClr val="FFFFFF"/>
                </a:highlight>
              </a:rPr>
              <a:t>B</a:t>
            </a:r>
            <a:r>
              <a:rPr lang="en" sz="2000">
                <a:solidFill>
                  <a:srgbClr val="1D2129"/>
                </a:solidFill>
                <a:highlight>
                  <a:srgbClr val="FFFFFF"/>
                </a:highlight>
              </a:rPr>
              <a:t>atch size is a term used in machine learning and refers to the number of training examples utilized in one iteration.</a:t>
            </a:r>
            <a:endParaRPr sz="2000">
              <a:solidFill>
                <a:srgbClr val="1D2129"/>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ctrTitle"/>
          </p:nvPr>
        </p:nvSpPr>
        <p:spPr>
          <a:xfrm>
            <a:off x="311700" y="2121600"/>
            <a:ext cx="8520600" cy="90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Coding time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311700" y="136350"/>
            <a:ext cx="8520600" cy="92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 </a:t>
            </a:r>
            <a:endParaRPr/>
          </a:p>
        </p:txBody>
      </p:sp>
      <p:pic>
        <p:nvPicPr>
          <p:cNvPr id="231" name="Google Shape;231;p35"/>
          <p:cNvPicPr preferRelativeResize="0"/>
          <p:nvPr/>
        </p:nvPicPr>
        <p:blipFill rotWithShape="1">
          <a:blip r:embed="rId3">
            <a:alphaModFix/>
          </a:blip>
          <a:srcRect b="6314" l="0" r="0" t="0"/>
          <a:stretch/>
        </p:blipFill>
        <p:spPr>
          <a:xfrm>
            <a:off x="1181100" y="1363275"/>
            <a:ext cx="6667500" cy="3123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36"/>
          <p:cNvGrpSpPr/>
          <p:nvPr/>
        </p:nvGrpSpPr>
        <p:grpSpPr>
          <a:xfrm>
            <a:off x="5735304" y="1202175"/>
            <a:ext cx="3305700" cy="3483050"/>
            <a:chOff x="5632317" y="1189775"/>
            <a:chExt cx="3305700" cy="3483050"/>
          </a:xfrm>
        </p:grpSpPr>
        <p:sp>
          <p:nvSpPr>
            <p:cNvPr id="237" name="Google Shape;237;p36"/>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3 - Minimize J(x)</a:t>
              </a:r>
              <a:endParaRPr>
                <a:solidFill>
                  <a:srgbClr val="FFFFFF"/>
                </a:solidFill>
                <a:latin typeface="Roboto"/>
                <a:ea typeface="Roboto"/>
                <a:cs typeface="Roboto"/>
                <a:sym typeface="Roboto"/>
              </a:endParaRPr>
            </a:p>
          </p:txBody>
        </p:sp>
        <p:sp>
          <p:nvSpPr>
            <p:cNvPr id="238" name="Google Shape;238;p36"/>
            <p:cNvSpPr txBox="1"/>
            <p:nvPr/>
          </p:nvSpPr>
          <p:spPr>
            <a:xfrm>
              <a:off x="647691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Method of differentiating cost to increase accuracy is Gradient Descent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39" name="Google Shape;239;p36"/>
          <p:cNvGrpSpPr/>
          <p:nvPr/>
        </p:nvGrpSpPr>
        <p:grpSpPr>
          <a:xfrm>
            <a:off x="102988" y="1202389"/>
            <a:ext cx="3546900" cy="3482836"/>
            <a:chOff x="0" y="1189989"/>
            <a:chExt cx="3546900" cy="3482836"/>
          </a:xfrm>
        </p:grpSpPr>
        <p:sp>
          <p:nvSpPr>
            <p:cNvPr id="240" name="Google Shape;240;p36"/>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1</a:t>
              </a:r>
              <a:endParaRPr>
                <a:solidFill>
                  <a:srgbClr val="FFFFFF"/>
                </a:solidFill>
                <a:latin typeface="Roboto"/>
                <a:ea typeface="Roboto"/>
                <a:cs typeface="Roboto"/>
                <a:sym typeface="Roboto"/>
              </a:endParaRPr>
            </a:p>
          </p:txBody>
        </p:sp>
        <p:sp>
          <p:nvSpPr>
            <p:cNvPr id="241" name="Google Shape;241;p36"/>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Predict a value for every datapoint, </a:t>
              </a:r>
              <a:r>
                <a:rPr lang="en" sz="1800">
                  <a:latin typeface="Roboto"/>
                  <a:ea typeface="Roboto"/>
                  <a:cs typeface="Roboto"/>
                  <a:sym typeface="Roboto"/>
                </a:rPr>
                <a:t>Hypothesis =&gt;</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Z = WX + B</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hΘ(x) = sigmoid (Z)</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p:txBody>
        </p:sp>
      </p:grpSp>
      <p:grpSp>
        <p:nvGrpSpPr>
          <p:cNvPr id="242" name="Google Shape;242;p36"/>
          <p:cNvGrpSpPr/>
          <p:nvPr/>
        </p:nvGrpSpPr>
        <p:grpSpPr>
          <a:xfrm>
            <a:off x="3047192" y="1202175"/>
            <a:ext cx="3305700" cy="3483050"/>
            <a:chOff x="2944204" y="1189775"/>
            <a:chExt cx="3305700" cy="3483050"/>
          </a:xfrm>
        </p:grpSpPr>
        <p:sp>
          <p:nvSpPr>
            <p:cNvPr id="243" name="Google Shape;243;p36"/>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Step 2 - Loss function</a:t>
              </a:r>
              <a:endParaRPr>
                <a:solidFill>
                  <a:srgbClr val="FFFFFF"/>
                </a:solidFill>
                <a:latin typeface="Roboto"/>
                <a:ea typeface="Roboto"/>
                <a:cs typeface="Roboto"/>
                <a:sym typeface="Roboto"/>
              </a:endParaRPr>
            </a:p>
          </p:txBody>
        </p:sp>
        <p:sp>
          <p:nvSpPr>
            <p:cNvPr id="244" name="Google Shape;244;p36"/>
            <p:cNvSpPr txBox="1"/>
            <p:nvPr/>
          </p:nvSpPr>
          <p:spPr>
            <a:xfrm>
              <a:off x="3478950" y="2057125"/>
              <a:ext cx="2556900" cy="2615700"/>
            </a:xfrm>
            <a:prstGeom prst="rect">
              <a:avLst/>
            </a:prstGeom>
            <a:noFill/>
            <a:ln>
              <a:noFill/>
            </a:ln>
          </p:spPr>
          <p:txBody>
            <a:bodyPr anchorCtr="0" anchor="t" bIns="91425" lIns="91425" spcFirstLastPara="1" rIns="91425" wrap="square" tIns="91425">
              <a:noAutofit/>
            </a:bodyPr>
            <a:lstStyle/>
            <a:p>
              <a:pPr indent="0" lvl="0" marL="0" rtl="0" algn="l">
                <a:spcBef>
                  <a:spcPts val="4300"/>
                </a:spcBef>
                <a:spcAft>
                  <a:spcPts val="0"/>
                </a:spcAft>
                <a:buClr>
                  <a:schemeClr val="dk1"/>
                </a:buClr>
                <a:buSzPts val="3000"/>
                <a:buFont typeface="Arial"/>
                <a:buNone/>
              </a:pPr>
              <a:r>
                <a:t/>
              </a:r>
              <a:endParaRPr b="1" sz="3000">
                <a:solidFill>
                  <a:schemeClr val="dk1"/>
                </a:solidFill>
                <a:latin typeface="Roboto"/>
                <a:ea typeface="Roboto"/>
                <a:cs typeface="Roboto"/>
                <a:sym typeface="Roboto"/>
              </a:endParaRPr>
            </a:p>
            <a:p>
              <a:pPr indent="0" lvl="0" marL="0" rtl="0" algn="l">
                <a:lnSpc>
                  <a:spcPct val="115000"/>
                </a:lnSpc>
                <a:spcBef>
                  <a:spcPts val="4300"/>
                </a:spcBef>
                <a:spcAft>
                  <a:spcPts val="0"/>
                </a:spcAft>
                <a:buNone/>
              </a:pPr>
              <a:r>
                <a:t/>
              </a:r>
              <a:endParaRPr sz="1200">
                <a:latin typeface="Roboto"/>
                <a:ea typeface="Roboto"/>
                <a:cs typeface="Roboto"/>
                <a:sym typeface="Roboto"/>
              </a:endParaRPr>
            </a:p>
          </p:txBody>
        </p:sp>
      </p:grpSp>
      <p:pic>
        <p:nvPicPr>
          <p:cNvPr id="245" name="Google Shape;245;p36"/>
          <p:cNvPicPr preferRelativeResize="0"/>
          <p:nvPr/>
        </p:nvPicPr>
        <p:blipFill>
          <a:blip r:embed="rId3">
            <a:alphaModFix/>
          </a:blip>
          <a:stretch>
            <a:fillRect/>
          </a:stretch>
        </p:blipFill>
        <p:spPr>
          <a:xfrm>
            <a:off x="3074200" y="2514975"/>
            <a:ext cx="3482225" cy="857450"/>
          </a:xfrm>
          <a:prstGeom prst="rect">
            <a:avLst/>
          </a:prstGeom>
          <a:noFill/>
          <a:ln>
            <a:noFill/>
          </a:ln>
        </p:spPr>
      </p:pic>
      <p:sp>
        <p:nvSpPr>
          <p:cNvPr id="246" name="Google Shape;246;p36"/>
          <p:cNvSpPr txBox="1"/>
          <p:nvPr/>
        </p:nvSpPr>
        <p:spPr>
          <a:xfrm>
            <a:off x="3303313" y="3372425"/>
            <a:ext cx="3024000" cy="47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J = −[ylog p+(1−y)log (1−p)]</a:t>
            </a:r>
            <a:endParaRPr b="1" sz="3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nvPicPr>
        <p:blipFill>
          <a:blip r:embed="rId3">
            <a:alphaModFix/>
          </a:blip>
          <a:stretch>
            <a:fillRect/>
          </a:stretch>
        </p:blipFill>
        <p:spPr>
          <a:xfrm>
            <a:off x="1238250" y="1038225"/>
            <a:ext cx="6667500" cy="3067050"/>
          </a:xfrm>
          <a:prstGeom prst="rect">
            <a:avLst/>
          </a:prstGeom>
          <a:noFill/>
          <a:ln>
            <a:noFill/>
          </a:ln>
        </p:spPr>
      </p:pic>
      <p:sp>
        <p:nvSpPr>
          <p:cNvPr id="252" name="Google Shape;252;p37"/>
          <p:cNvSpPr txBox="1"/>
          <p:nvPr/>
        </p:nvSpPr>
        <p:spPr>
          <a:xfrm>
            <a:off x="42000" y="4300700"/>
            <a:ext cx="9060000" cy="7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ctrTitle"/>
          </p:nvPr>
        </p:nvSpPr>
        <p:spPr>
          <a:xfrm>
            <a:off x="417300" y="196075"/>
            <a:ext cx="8520600" cy="9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Scaling</a:t>
            </a:r>
            <a:endParaRPr/>
          </a:p>
        </p:txBody>
      </p:sp>
      <p:sp>
        <p:nvSpPr>
          <p:cNvPr id="258" name="Google Shape;258;p38"/>
          <p:cNvSpPr txBox="1"/>
          <p:nvPr>
            <p:ph idx="1" type="subTitle"/>
          </p:nvPr>
        </p:nvSpPr>
        <p:spPr>
          <a:xfrm>
            <a:off x="417300" y="11900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F</a:t>
            </a:r>
            <a:r>
              <a:rPr lang="en" sz="2200"/>
              <a:t>eature scaling is often combined with mean normalization, which subtracts every value in a data set by the mean, resulting in a new mean of 0.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2200"/>
              <a:t>Combining feature scaling and mean normalization, we achieve a new feature z:</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2200"/>
              <a:t>z = (x - μ) / s</a:t>
            </a:r>
            <a:endParaRPr sz="2200"/>
          </a:p>
          <a:p>
            <a:pPr indent="0" lvl="0" marL="0" rtl="0" algn="ctr">
              <a:spcBef>
                <a:spcPts val="0"/>
              </a:spcBef>
              <a:spcAft>
                <a:spcPts val="0"/>
              </a:spcAft>
              <a:buNone/>
            </a:pPr>
            <a:r>
              <a:rPr lang="en" sz="2200"/>
              <a:t>where μ is the mean of the value, s is the range of values, and x is the original feature.</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1" type="subTitle"/>
          </p:nvPr>
        </p:nvSpPr>
        <p:spPr>
          <a:xfrm>
            <a:off x="311700" y="2065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derivation :</a:t>
            </a:r>
            <a:endParaRPr/>
          </a:p>
          <a:p>
            <a:pPr indent="0" lvl="0" marL="0" rtl="0" algn="ctr">
              <a:spcBef>
                <a:spcPts val="0"/>
              </a:spcBef>
              <a:spcAft>
                <a:spcPts val="0"/>
              </a:spcAft>
              <a:buNone/>
            </a:pPr>
            <a:r>
              <a:rPr lang="en"/>
              <a:t>https://towardsdatascience.com/logistic-regression-detailed-overview-46c4da4303bc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1207400" y="374275"/>
            <a:ext cx="66045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Classification</a:t>
            </a:r>
            <a:endParaRPr sz="3000"/>
          </a:p>
        </p:txBody>
      </p:sp>
      <p:pic>
        <p:nvPicPr>
          <p:cNvPr id="269" name="Google Shape;269;p40"/>
          <p:cNvPicPr preferRelativeResize="0"/>
          <p:nvPr/>
        </p:nvPicPr>
        <p:blipFill rotWithShape="1">
          <a:blip r:embed="rId3">
            <a:alphaModFix/>
          </a:blip>
          <a:srcRect b="0" l="0" r="0" t="0"/>
          <a:stretch/>
        </p:blipFill>
        <p:spPr>
          <a:xfrm>
            <a:off x="2372275" y="2217000"/>
            <a:ext cx="4616800" cy="2458300"/>
          </a:xfrm>
          <a:prstGeom prst="rect">
            <a:avLst/>
          </a:prstGeom>
          <a:noFill/>
          <a:ln>
            <a:noFill/>
          </a:ln>
        </p:spPr>
      </p:pic>
      <p:sp>
        <p:nvSpPr>
          <p:cNvPr id="270" name="Google Shape;270;p40"/>
          <p:cNvSpPr txBox="1"/>
          <p:nvPr/>
        </p:nvSpPr>
        <p:spPr>
          <a:xfrm>
            <a:off x="237450" y="1014175"/>
            <a:ext cx="8669100" cy="7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222222"/>
                </a:solidFill>
                <a:highlight>
                  <a:srgbClr val="FFFFFF"/>
                </a:highlight>
              </a:rPr>
              <a:t>Classification is a process of categorizing a given set of data into classes, It can be performed on both structured or unstructured data. The aim is to predict the </a:t>
            </a:r>
            <a:r>
              <a:rPr b="1" lang="en" sz="1600">
                <a:solidFill>
                  <a:srgbClr val="222222"/>
                </a:solidFill>
                <a:highlight>
                  <a:srgbClr val="FFFFFF"/>
                </a:highlight>
              </a:rPr>
              <a:t>class</a:t>
            </a:r>
            <a:r>
              <a:rPr lang="en" sz="1600">
                <a:solidFill>
                  <a:srgbClr val="222222"/>
                </a:solidFill>
                <a:highlight>
                  <a:srgbClr val="FFFFFF"/>
                </a:highlight>
              </a:rPr>
              <a:t> of given data points.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nvSpPr>
        <p:spPr>
          <a:xfrm>
            <a:off x="557400" y="2185375"/>
            <a:ext cx="8029200" cy="5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t>Is accuracy enough?</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12647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Artificial Intelligence with ML</a:t>
            </a:r>
            <a:endParaRPr/>
          </a:p>
        </p:txBody>
      </p:sp>
      <p:sp>
        <p:nvSpPr>
          <p:cNvPr id="66" name="Google Shape;66;p15"/>
          <p:cNvSpPr txBox="1"/>
          <p:nvPr>
            <p:ph type="ctrTitle"/>
          </p:nvPr>
        </p:nvSpPr>
        <p:spPr>
          <a:xfrm>
            <a:off x="311700" y="2881850"/>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800"/>
          </a:p>
          <a:p>
            <a:pPr indent="0" lvl="0" marL="0" rtl="0" algn="ctr">
              <a:spcBef>
                <a:spcPts val="0"/>
              </a:spcBef>
              <a:spcAft>
                <a:spcPts val="0"/>
              </a:spcAft>
              <a:buNone/>
            </a:pPr>
            <a:r>
              <a:rPr lang="en" sz="3000"/>
              <a:t>ML is a subset of AI. </a:t>
            </a:r>
            <a:endParaRPr sz="3000"/>
          </a:p>
          <a:p>
            <a:pPr indent="0" lvl="0" marL="0" rtl="0" algn="ctr">
              <a:spcBef>
                <a:spcPts val="0"/>
              </a:spcBef>
              <a:spcAft>
                <a:spcPts val="0"/>
              </a:spcAft>
              <a:buNone/>
            </a:pPr>
            <a:r>
              <a:rPr lang="en" sz="3000"/>
              <a:t>Definition : It is a field of study that gives computers the ability to learn without being explicitly programmed.</a:t>
            </a:r>
            <a:endParaRPr sz="3000"/>
          </a:p>
        </p:txBody>
      </p:sp>
      <p:sp>
        <p:nvSpPr>
          <p:cNvPr id="67" name="Google Shape;67;p15"/>
          <p:cNvSpPr txBox="1"/>
          <p:nvPr/>
        </p:nvSpPr>
        <p:spPr>
          <a:xfrm>
            <a:off x="3072000" y="1110775"/>
            <a:ext cx="30000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dk1"/>
                </a:solidFill>
              </a:rPr>
              <a:t>What is ML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nvSpPr>
        <p:spPr>
          <a:xfrm>
            <a:off x="605700" y="193175"/>
            <a:ext cx="8029200" cy="5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t>Confusion Matrix is the answer</a:t>
            </a:r>
            <a:endParaRPr sz="2500"/>
          </a:p>
        </p:txBody>
      </p:sp>
      <p:pic>
        <p:nvPicPr>
          <p:cNvPr id="281" name="Google Shape;281;p42"/>
          <p:cNvPicPr preferRelativeResize="0"/>
          <p:nvPr/>
        </p:nvPicPr>
        <p:blipFill>
          <a:blip r:embed="rId3">
            <a:alphaModFix/>
          </a:blip>
          <a:stretch>
            <a:fillRect/>
          </a:stretch>
        </p:blipFill>
        <p:spPr>
          <a:xfrm>
            <a:off x="981075" y="792350"/>
            <a:ext cx="7181850" cy="4048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ctrTitle"/>
          </p:nvPr>
        </p:nvSpPr>
        <p:spPr>
          <a:xfrm>
            <a:off x="311700" y="115150"/>
            <a:ext cx="8520600" cy="9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t>
            </a:r>
            <a:r>
              <a:rPr lang="en"/>
              <a:t>1 score </a:t>
            </a:r>
            <a:endParaRPr/>
          </a:p>
        </p:txBody>
      </p:sp>
      <p:pic>
        <p:nvPicPr>
          <p:cNvPr id="287" name="Google Shape;287;p43"/>
          <p:cNvPicPr preferRelativeResize="0"/>
          <p:nvPr/>
        </p:nvPicPr>
        <p:blipFill rotWithShape="1">
          <a:blip r:embed="rId3">
            <a:alphaModFix/>
          </a:blip>
          <a:srcRect b="0" l="0" r="0" t="13020"/>
          <a:stretch/>
        </p:blipFill>
        <p:spPr>
          <a:xfrm>
            <a:off x="485850" y="946800"/>
            <a:ext cx="7429218" cy="1305887"/>
          </a:xfrm>
          <a:prstGeom prst="rect">
            <a:avLst/>
          </a:prstGeom>
          <a:noFill/>
          <a:ln>
            <a:noFill/>
          </a:ln>
        </p:spPr>
      </p:pic>
      <p:pic>
        <p:nvPicPr>
          <p:cNvPr id="288" name="Google Shape;288;p43"/>
          <p:cNvPicPr preferRelativeResize="0"/>
          <p:nvPr/>
        </p:nvPicPr>
        <p:blipFill>
          <a:blip r:embed="rId4">
            <a:alphaModFix/>
          </a:blip>
          <a:stretch>
            <a:fillRect/>
          </a:stretch>
        </p:blipFill>
        <p:spPr>
          <a:xfrm>
            <a:off x="968050" y="2376325"/>
            <a:ext cx="7429224" cy="2231829"/>
          </a:xfrm>
          <a:prstGeom prst="rect">
            <a:avLst/>
          </a:prstGeom>
          <a:noFill/>
          <a:ln>
            <a:noFill/>
          </a:ln>
        </p:spPr>
      </p:pic>
      <p:sp>
        <p:nvSpPr>
          <p:cNvPr id="289" name="Google Shape;289;p43"/>
          <p:cNvSpPr/>
          <p:nvPr/>
        </p:nvSpPr>
        <p:spPr>
          <a:xfrm>
            <a:off x="1583725" y="2310225"/>
            <a:ext cx="5463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ctrTitle"/>
          </p:nvPr>
        </p:nvSpPr>
        <p:spPr>
          <a:xfrm>
            <a:off x="311700" y="115150"/>
            <a:ext cx="8520600" cy="9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f1 score </a:t>
            </a:r>
            <a:endParaRPr/>
          </a:p>
        </p:txBody>
      </p:sp>
      <p:pic>
        <p:nvPicPr>
          <p:cNvPr id="295" name="Google Shape;295;p44"/>
          <p:cNvPicPr preferRelativeResize="0"/>
          <p:nvPr/>
        </p:nvPicPr>
        <p:blipFill rotWithShape="1">
          <a:blip r:embed="rId3">
            <a:alphaModFix/>
          </a:blip>
          <a:srcRect b="0" l="0" r="0" t="13020"/>
          <a:stretch/>
        </p:blipFill>
        <p:spPr>
          <a:xfrm>
            <a:off x="485850" y="946800"/>
            <a:ext cx="7429218" cy="1305887"/>
          </a:xfrm>
          <a:prstGeom prst="rect">
            <a:avLst/>
          </a:prstGeom>
          <a:noFill/>
          <a:ln>
            <a:noFill/>
          </a:ln>
        </p:spPr>
      </p:pic>
      <p:pic>
        <p:nvPicPr>
          <p:cNvPr id="296" name="Google Shape;296;p44"/>
          <p:cNvPicPr preferRelativeResize="0"/>
          <p:nvPr/>
        </p:nvPicPr>
        <p:blipFill>
          <a:blip r:embed="rId4">
            <a:alphaModFix/>
          </a:blip>
          <a:stretch>
            <a:fillRect/>
          </a:stretch>
        </p:blipFill>
        <p:spPr>
          <a:xfrm>
            <a:off x="968050" y="2376325"/>
            <a:ext cx="7429224" cy="22318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5"/>
          <p:cNvPicPr preferRelativeResize="0"/>
          <p:nvPr/>
        </p:nvPicPr>
        <p:blipFill>
          <a:blip r:embed="rId3">
            <a:alphaModFix/>
          </a:blip>
          <a:stretch>
            <a:fillRect/>
          </a:stretch>
        </p:blipFill>
        <p:spPr>
          <a:xfrm>
            <a:off x="2064051" y="1032176"/>
            <a:ext cx="5015900" cy="2441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6"/>
          <p:cNvPicPr preferRelativeResize="0"/>
          <p:nvPr/>
        </p:nvPicPr>
        <p:blipFill rotWithShape="1">
          <a:blip r:embed="rId3">
            <a:alphaModFix/>
          </a:blip>
          <a:srcRect b="0" l="12741" r="12087" t="0"/>
          <a:stretch/>
        </p:blipFill>
        <p:spPr>
          <a:xfrm>
            <a:off x="5037268" y="1779675"/>
            <a:ext cx="4106733" cy="3007625"/>
          </a:xfrm>
          <a:prstGeom prst="rect">
            <a:avLst/>
          </a:prstGeom>
          <a:noFill/>
          <a:ln>
            <a:noFill/>
          </a:ln>
        </p:spPr>
      </p:pic>
      <p:sp>
        <p:nvSpPr>
          <p:cNvPr id="307" name="Google Shape;307;p46"/>
          <p:cNvSpPr txBox="1"/>
          <p:nvPr/>
        </p:nvSpPr>
        <p:spPr>
          <a:xfrm>
            <a:off x="1729025" y="130775"/>
            <a:ext cx="6015300" cy="7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ROC Curve</a:t>
            </a:r>
            <a:endParaRPr b="1" sz="2200"/>
          </a:p>
          <a:p>
            <a:pPr indent="0" lvl="0" marL="0" rtl="0" algn="ctr">
              <a:spcBef>
                <a:spcPts val="0"/>
              </a:spcBef>
              <a:spcAft>
                <a:spcPts val="0"/>
              </a:spcAft>
              <a:buNone/>
            </a:pPr>
            <a:r>
              <a:rPr lang="en" sz="1800"/>
              <a:t>The receiver operating characteristic (ROC) curve is another common tool used with binary classifiers.</a:t>
            </a:r>
            <a:endParaRPr sz="1800"/>
          </a:p>
        </p:txBody>
      </p:sp>
      <p:pic>
        <p:nvPicPr>
          <p:cNvPr id="308" name="Google Shape;308;p46"/>
          <p:cNvPicPr preferRelativeResize="0"/>
          <p:nvPr/>
        </p:nvPicPr>
        <p:blipFill>
          <a:blip r:embed="rId4">
            <a:alphaModFix/>
          </a:blip>
          <a:stretch>
            <a:fillRect/>
          </a:stretch>
        </p:blipFill>
        <p:spPr>
          <a:xfrm>
            <a:off x="0" y="1935763"/>
            <a:ext cx="4782051" cy="269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nvSpPr>
        <p:spPr>
          <a:xfrm>
            <a:off x="2760650" y="159825"/>
            <a:ext cx="3457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2500"/>
              <a:t>KNN Algorithm</a:t>
            </a:r>
            <a:endParaRPr sz="2500"/>
          </a:p>
        </p:txBody>
      </p:sp>
      <p:pic>
        <p:nvPicPr>
          <p:cNvPr id="314" name="Google Shape;314;p47"/>
          <p:cNvPicPr preferRelativeResize="0"/>
          <p:nvPr/>
        </p:nvPicPr>
        <p:blipFill>
          <a:blip r:embed="rId3">
            <a:alphaModFix/>
          </a:blip>
          <a:stretch>
            <a:fillRect/>
          </a:stretch>
        </p:blipFill>
        <p:spPr>
          <a:xfrm>
            <a:off x="2316326" y="966150"/>
            <a:ext cx="4511350" cy="3931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idx="1" type="subTitle"/>
          </p:nvPr>
        </p:nvSpPr>
        <p:spPr>
          <a:xfrm>
            <a:off x="311700" y="320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000000"/>
                </a:solidFill>
              </a:rPr>
              <a:t>SVM - Support Vector Machines</a:t>
            </a:r>
            <a:endParaRPr sz="3200">
              <a:solidFill>
                <a:srgbClr val="000000"/>
              </a:solidFill>
            </a:endParaRPr>
          </a:p>
        </p:txBody>
      </p:sp>
      <p:pic>
        <p:nvPicPr>
          <p:cNvPr id="320" name="Google Shape;320;p48"/>
          <p:cNvPicPr preferRelativeResize="0"/>
          <p:nvPr/>
        </p:nvPicPr>
        <p:blipFill>
          <a:blip r:embed="rId3">
            <a:alphaModFix/>
          </a:blip>
          <a:stretch>
            <a:fillRect/>
          </a:stretch>
        </p:blipFill>
        <p:spPr>
          <a:xfrm>
            <a:off x="1584575" y="1113075"/>
            <a:ext cx="6369775" cy="3328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9"/>
          <p:cNvPicPr preferRelativeResize="0"/>
          <p:nvPr/>
        </p:nvPicPr>
        <p:blipFill>
          <a:blip r:embed="rId3">
            <a:alphaModFix/>
          </a:blip>
          <a:stretch>
            <a:fillRect/>
          </a:stretch>
        </p:blipFill>
        <p:spPr>
          <a:xfrm>
            <a:off x="311700" y="1854337"/>
            <a:ext cx="8520600" cy="2439363"/>
          </a:xfrm>
          <a:prstGeom prst="rect">
            <a:avLst/>
          </a:prstGeom>
          <a:noFill/>
          <a:ln>
            <a:noFill/>
          </a:ln>
        </p:spPr>
      </p:pic>
      <p:sp>
        <p:nvSpPr>
          <p:cNvPr id="326" name="Google Shape;326;p49"/>
          <p:cNvSpPr txBox="1"/>
          <p:nvPr>
            <p:ph idx="1" type="subTitle"/>
          </p:nvPr>
        </p:nvSpPr>
        <p:spPr>
          <a:xfrm>
            <a:off x="311700" y="320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000000"/>
                </a:solidFill>
              </a:rPr>
              <a:t>SVM</a:t>
            </a:r>
            <a:r>
              <a:rPr lang="en" sz="3200">
                <a:solidFill>
                  <a:srgbClr val="000000"/>
                </a:solidFill>
              </a:rPr>
              <a:t> - Sensitive to feature scaling</a:t>
            </a:r>
            <a:endParaRPr sz="32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ctrTitle"/>
          </p:nvPr>
        </p:nvSpPr>
        <p:spPr>
          <a:xfrm>
            <a:off x="253575" y="159825"/>
            <a:ext cx="8520600" cy="9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 margin v/s Hard margin</a:t>
            </a:r>
            <a:endParaRPr/>
          </a:p>
        </p:txBody>
      </p:sp>
      <p:pic>
        <p:nvPicPr>
          <p:cNvPr id="332" name="Google Shape;332;p50"/>
          <p:cNvPicPr preferRelativeResize="0"/>
          <p:nvPr/>
        </p:nvPicPr>
        <p:blipFill>
          <a:blip r:embed="rId3">
            <a:alphaModFix/>
          </a:blip>
          <a:stretch>
            <a:fillRect/>
          </a:stretch>
        </p:blipFill>
        <p:spPr>
          <a:xfrm>
            <a:off x="401975" y="1950750"/>
            <a:ext cx="8223800" cy="2244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1"/>
          <p:cNvPicPr preferRelativeResize="0"/>
          <p:nvPr/>
        </p:nvPicPr>
        <p:blipFill>
          <a:blip r:embed="rId3">
            <a:alphaModFix/>
          </a:blip>
          <a:stretch>
            <a:fillRect/>
          </a:stretch>
        </p:blipFill>
        <p:spPr>
          <a:xfrm>
            <a:off x="1166300" y="1132175"/>
            <a:ext cx="6705900" cy="27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2647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Artificial Intelligence with ML</a:t>
            </a:r>
            <a:endParaRPr/>
          </a:p>
        </p:txBody>
      </p:sp>
      <p:sp>
        <p:nvSpPr>
          <p:cNvPr id="73" name="Google Shape;73;p16"/>
          <p:cNvSpPr txBox="1"/>
          <p:nvPr>
            <p:ph type="ctrTitle"/>
          </p:nvPr>
        </p:nvSpPr>
        <p:spPr>
          <a:xfrm>
            <a:off x="436000" y="285372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What is DL ?</a:t>
            </a:r>
            <a:endParaRPr sz="3800"/>
          </a:p>
          <a:p>
            <a:pPr indent="0" lvl="0" marL="0" rtl="0" algn="ctr">
              <a:spcBef>
                <a:spcPts val="0"/>
              </a:spcBef>
              <a:spcAft>
                <a:spcPts val="0"/>
              </a:spcAft>
              <a:buNone/>
            </a:pPr>
            <a:r>
              <a:rPr lang="en" sz="3000"/>
              <a:t>It is a subset of ML which deals with neural networks. Herein we try to replicate the working of human brain.</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ctrTitle"/>
          </p:nvPr>
        </p:nvSpPr>
        <p:spPr>
          <a:xfrm>
            <a:off x="311700" y="972775"/>
            <a:ext cx="8520600" cy="88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 kernels - </a:t>
            </a:r>
            <a:endParaRPr/>
          </a:p>
          <a:p>
            <a:pPr indent="0" lvl="0" marL="0" rtl="0" algn="ctr">
              <a:spcBef>
                <a:spcPts val="0"/>
              </a:spcBef>
              <a:spcAft>
                <a:spcPts val="0"/>
              </a:spcAft>
              <a:buNone/>
            </a:pPr>
            <a:r>
              <a:t/>
            </a:r>
            <a:endParaRPr/>
          </a:p>
        </p:txBody>
      </p:sp>
      <p:sp>
        <p:nvSpPr>
          <p:cNvPr id="343" name="Google Shape;343;p52"/>
          <p:cNvSpPr txBox="1"/>
          <p:nvPr>
            <p:ph idx="1" type="subTitle"/>
          </p:nvPr>
        </p:nvSpPr>
        <p:spPr>
          <a:xfrm>
            <a:off x="311700" y="1083325"/>
            <a:ext cx="85206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Polynomial</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Sigmoid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Gaussian RBF</a:t>
            </a:r>
            <a:endParaRPr/>
          </a:p>
        </p:txBody>
      </p:sp>
      <p:pic>
        <p:nvPicPr>
          <p:cNvPr id="344" name="Google Shape;344;p52"/>
          <p:cNvPicPr preferRelativeResize="0"/>
          <p:nvPr/>
        </p:nvPicPr>
        <p:blipFill>
          <a:blip r:embed="rId3">
            <a:alphaModFix/>
          </a:blip>
          <a:stretch>
            <a:fillRect/>
          </a:stretch>
        </p:blipFill>
        <p:spPr>
          <a:xfrm>
            <a:off x="3071975" y="3521250"/>
            <a:ext cx="3000050" cy="1296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3"/>
          <p:cNvPicPr preferRelativeResize="0"/>
          <p:nvPr/>
        </p:nvPicPr>
        <p:blipFill>
          <a:blip r:embed="rId3">
            <a:alphaModFix/>
          </a:blip>
          <a:stretch>
            <a:fillRect/>
          </a:stretch>
        </p:blipFill>
        <p:spPr>
          <a:xfrm>
            <a:off x="2700338" y="409575"/>
            <a:ext cx="3743325" cy="4324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Learning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ctrTitle"/>
          </p:nvPr>
        </p:nvSpPr>
        <p:spPr>
          <a:xfrm>
            <a:off x="311700" y="3143025"/>
            <a:ext cx="8520600" cy="1196400"/>
          </a:xfrm>
          <a:prstGeom prst="rect">
            <a:avLst/>
          </a:prstGeom>
        </p:spPr>
        <p:txBody>
          <a:bodyPr anchorCtr="0" anchor="b" bIns="91425" lIns="91425" spcFirstLastPara="1" rIns="91425" wrap="square" tIns="91425">
            <a:noAutofit/>
          </a:bodyPr>
          <a:lstStyle/>
          <a:p>
            <a:pPr indent="-361950" lvl="0" marL="457200" rtl="0" algn="l">
              <a:lnSpc>
                <a:spcPct val="115000"/>
              </a:lnSpc>
              <a:spcBef>
                <a:spcPts val="0"/>
              </a:spcBef>
              <a:spcAft>
                <a:spcPts val="0"/>
              </a:spcAft>
              <a:buClr>
                <a:srgbClr val="222222"/>
              </a:buClr>
              <a:buSzPts val="2100"/>
              <a:buChar char="●"/>
            </a:pPr>
            <a:r>
              <a:rPr lang="en" sz="2100">
                <a:solidFill>
                  <a:srgbClr val="222222"/>
                </a:solidFill>
                <a:highlight>
                  <a:srgbClr val="FFFF00"/>
                </a:highlight>
              </a:rPr>
              <a:t>ANN - </a:t>
            </a:r>
            <a:r>
              <a:rPr lang="en" sz="2100">
                <a:solidFill>
                  <a:srgbClr val="222222"/>
                </a:solidFill>
                <a:highlight>
                  <a:srgbClr val="FFFF00"/>
                </a:highlight>
              </a:rPr>
              <a:t>Artificial</a:t>
            </a:r>
            <a:r>
              <a:rPr lang="en" sz="2100">
                <a:solidFill>
                  <a:srgbClr val="222222"/>
                </a:solidFill>
                <a:highlight>
                  <a:srgbClr val="FFFF00"/>
                </a:highlight>
              </a:rPr>
              <a:t> Neural Networks</a:t>
            </a:r>
            <a:endParaRPr sz="2100">
              <a:solidFill>
                <a:srgbClr val="222222"/>
              </a:solidFill>
              <a:highlight>
                <a:srgbClr val="FFFF00"/>
              </a:highlight>
            </a:endParaRPr>
          </a:p>
          <a:p>
            <a:pPr indent="-361950" lvl="0" marL="457200" rtl="0" algn="l">
              <a:lnSpc>
                <a:spcPct val="115000"/>
              </a:lnSpc>
              <a:spcBef>
                <a:spcPts val="0"/>
              </a:spcBef>
              <a:spcAft>
                <a:spcPts val="0"/>
              </a:spcAft>
              <a:buClr>
                <a:srgbClr val="222222"/>
              </a:buClr>
              <a:buSzPts val="2100"/>
              <a:buChar char="●"/>
            </a:pPr>
            <a:r>
              <a:rPr lang="en" sz="2100">
                <a:solidFill>
                  <a:srgbClr val="222222"/>
                </a:solidFill>
                <a:highlight>
                  <a:srgbClr val="FFFFFF"/>
                </a:highlight>
              </a:rPr>
              <a:t>Autoencoders. An autoencoder is an artificial </a:t>
            </a:r>
            <a:r>
              <a:rPr b="1" lang="en" sz="2100">
                <a:solidFill>
                  <a:srgbClr val="222222"/>
                </a:solidFill>
                <a:highlight>
                  <a:srgbClr val="FFFFFF"/>
                </a:highlight>
              </a:rPr>
              <a:t>neural network</a:t>
            </a:r>
            <a:r>
              <a:rPr lang="en" sz="2100">
                <a:solidFill>
                  <a:srgbClr val="222222"/>
                </a:solidFill>
                <a:highlight>
                  <a:srgbClr val="FFFFFF"/>
                </a:highlight>
              </a:rPr>
              <a:t> that is capable of </a:t>
            </a:r>
            <a:r>
              <a:rPr b="1" lang="en" sz="2100">
                <a:solidFill>
                  <a:srgbClr val="222222"/>
                </a:solidFill>
                <a:highlight>
                  <a:srgbClr val="FFFFFF"/>
                </a:highlight>
              </a:rPr>
              <a:t>learning</a:t>
            </a:r>
            <a:r>
              <a:rPr lang="en" sz="2100">
                <a:solidFill>
                  <a:srgbClr val="222222"/>
                </a:solidFill>
                <a:highlight>
                  <a:srgbClr val="FFFFFF"/>
                </a:highlight>
              </a:rPr>
              <a:t> various coding patterns. ...</a:t>
            </a:r>
            <a:endParaRPr sz="2100">
              <a:solidFill>
                <a:srgbClr val="222222"/>
              </a:solidFill>
              <a:highlight>
                <a:srgbClr val="FFFFFF"/>
              </a:highlight>
            </a:endParaRPr>
          </a:p>
          <a:p>
            <a:pPr indent="-361950" lvl="0" marL="457200" rtl="0" algn="l">
              <a:lnSpc>
                <a:spcPct val="115000"/>
              </a:lnSpc>
              <a:spcBef>
                <a:spcPts val="0"/>
              </a:spcBef>
              <a:spcAft>
                <a:spcPts val="0"/>
              </a:spcAft>
              <a:buClr>
                <a:srgbClr val="222222"/>
              </a:buClr>
              <a:buSzPts val="2100"/>
              <a:buChar char="●"/>
            </a:pPr>
            <a:r>
              <a:rPr lang="en" sz="2100">
                <a:solidFill>
                  <a:srgbClr val="222222"/>
                </a:solidFill>
                <a:highlight>
                  <a:srgbClr val="FFFFFF"/>
                </a:highlight>
              </a:rPr>
              <a:t>Convolutional </a:t>
            </a:r>
            <a:r>
              <a:rPr b="1" lang="en" sz="2100">
                <a:solidFill>
                  <a:srgbClr val="222222"/>
                </a:solidFill>
                <a:highlight>
                  <a:srgbClr val="FFFFFF"/>
                </a:highlight>
              </a:rPr>
              <a:t>Neural Networks</a:t>
            </a:r>
            <a:r>
              <a:rPr lang="en" sz="2100">
                <a:solidFill>
                  <a:srgbClr val="222222"/>
                </a:solidFill>
                <a:highlight>
                  <a:srgbClr val="FFFFFF"/>
                </a:highlight>
              </a:rPr>
              <a:t>. ...</a:t>
            </a:r>
            <a:endParaRPr sz="2100">
              <a:solidFill>
                <a:srgbClr val="222222"/>
              </a:solidFill>
              <a:highlight>
                <a:srgbClr val="FFFFFF"/>
              </a:highlight>
            </a:endParaRPr>
          </a:p>
          <a:p>
            <a:pPr indent="-361950" lvl="0" marL="457200" rtl="0" algn="l">
              <a:lnSpc>
                <a:spcPct val="115000"/>
              </a:lnSpc>
              <a:spcBef>
                <a:spcPts val="0"/>
              </a:spcBef>
              <a:spcAft>
                <a:spcPts val="0"/>
              </a:spcAft>
              <a:buClr>
                <a:srgbClr val="222222"/>
              </a:buClr>
              <a:buSzPts val="2100"/>
              <a:buChar char="●"/>
            </a:pPr>
            <a:r>
              <a:rPr lang="en" sz="2100">
                <a:solidFill>
                  <a:srgbClr val="222222"/>
                </a:solidFill>
                <a:highlight>
                  <a:srgbClr val="FFFFFF"/>
                </a:highlight>
              </a:rPr>
              <a:t>Recurrent </a:t>
            </a:r>
            <a:r>
              <a:rPr b="1" lang="en" sz="2100">
                <a:solidFill>
                  <a:srgbClr val="222222"/>
                </a:solidFill>
                <a:highlight>
                  <a:srgbClr val="FFFFFF"/>
                </a:highlight>
              </a:rPr>
              <a:t>Neural Networks</a:t>
            </a:r>
            <a:r>
              <a:rPr lang="en" sz="2100">
                <a:solidFill>
                  <a:srgbClr val="222222"/>
                </a:solidFill>
                <a:highlight>
                  <a:srgbClr val="FFFFFF"/>
                </a:highlight>
              </a:rPr>
              <a:t>. ...</a:t>
            </a:r>
            <a:endParaRPr sz="2100">
              <a:solidFill>
                <a:srgbClr val="222222"/>
              </a:solidFill>
              <a:highlight>
                <a:srgbClr val="FFFFFF"/>
              </a:highlight>
            </a:endParaRPr>
          </a:p>
          <a:p>
            <a:pPr indent="-361950" lvl="0" marL="457200" rtl="0" algn="l">
              <a:lnSpc>
                <a:spcPct val="115000"/>
              </a:lnSpc>
              <a:spcBef>
                <a:spcPts val="0"/>
              </a:spcBef>
              <a:spcAft>
                <a:spcPts val="0"/>
              </a:spcAft>
              <a:buClr>
                <a:srgbClr val="222222"/>
              </a:buClr>
              <a:buSzPts val="2100"/>
              <a:buChar char="●"/>
            </a:pPr>
            <a:r>
              <a:rPr lang="en" sz="2100">
                <a:solidFill>
                  <a:srgbClr val="222222"/>
                </a:solidFill>
                <a:highlight>
                  <a:srgbClr val="FFFFFF"/>
                </a:highlight>
              </a:rPr>
              <a:t>Reinforcement </a:t>
            </a:r>
            <a:r>
              <a:rPr b="1" lang="en" sz="2100">
                <a:solidFill>
                  <a:srgbClr val="222222"/>
                </a:solidFill>
                <a:highlight>
                  <a:srgbClr val="FFFFFF"/>
                </a:highlight>
              </a:rPr>
              <a:t>Learning</a:t>
            </a:r>
            <a:r>
              <a:rPr lang="en" sz="2100">
                <a:solidFill>
                  <a:srgbClr val="222222"/>
                </a:solidFill>
                <a:highlight>
                  <a:srgbClr val="FFFFFF"/>
                </a:highlight>
              </a:rPr>
              <a:t> to </a:t>
            </a:r>
            <a:r>
              <a:rPr b="1" lang="en" sz="2100">
                <a:solidFill>
                  <a:srgbClr val="222222"/>
                </a:solidFill>
                <a:highlight>
                  <a:srgbClr val="FFFFFF"/>
                </a:highlight>
              </a:rPr>
              <a:t>Neural Networks</a:t>
            </a:r>
            <a:r>
              <a:rPr lang="en" sz="2100">
                <a:solidFill>
                  <a:srgbClr val="222222"/>
                </a:solidFill>
                <a:highlight>
                  <a:srgbClr val="FFFFFF"/>
                </a:highlight>
              </a:rPr>
              <a:t>.</a:t>
            </a:r>
            <a:endParaRPr sz="2100">
              <a:solidFill>
                <a:srgbClr val="222222"/>
              </a:solidFill>
              <a:highlight>
                <a:srgbClr val="FFFFFF"/>
              </a:highlight>
            </a:endParaRPr>
          </a:p>
          <a:p>
            <a:pPr indent="0" lvl="0" marL="0" rtl="0" algn="ctr">
              <a:spcBef>
                <a:spcPts val="3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ctrTitle"/>
          </p:nvPr>
        </p:nvSpPr>
        <p:spPr>
          <a:xfrm>
            <a:off x="311700" y="707075"/>
            <a:ext cx="8520600" cy="88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Simplest ANN</a:t>
            </a:r>
            <a:endParaRPr/>
          </a:p>
        </p:txBody>
      </p:sp>
      <p:pic>
        <p:nvPicPr>
          <p:cNvPr id="365" name="Google Shape;365;p56"/>
          <p:cNvPicPr preferRelativeResize="0"/>
          <p:nvPr/>
        </p:nvPicPr>
        <p:blipFill>
          <a:blip r:embed="rId3">
            <a:alphaModFix/>
          </a:blip>
          <a:stretch>
            <a:fillRect/>
          </a:stretch>
        </p:blipFill>
        <p:spPr>
          <a:xfrm>
            <a:off x="1081300" y="2187150"/>
            <a:ext cx="7185479" cy="2193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idx="1" type="subTitle"/>
          </p:nvPr>
        </p:nvSpPr>
        <p:spPr>
          <a:xfrm>
            <a:off x="311700" y="3832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TLU Threshold Logic Unit</a:t>
            </a:r>
            <a:endParaRPr/>
          </a:p>
        </p:txBody>
      </p:sp>
      <p:pic>
        <p:nvPicPr>
          <p:cNvPr id="371" name="Google Shape;371;p57"/>
          <p:cNvPicPr preferRelativeResize="0"/>
          <p:nvPr/>
        </p:nvPicPr>
        <p:blipFill>
          <a:blip r:embed="rId3">
            <a:alphaModFix/>
          </a:blip>
          <a:stretch>
            <a:fillRect/>
          </a:stretch>
        </p:blipFill>
        <p:spPr>
          <a:xfrm>
            <a:off x="1024375" y="911500"/>
            <a:ext cx="7567750" cy="2574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8"/>
          <p:cNvPicPr preferRelativeResize="0"/>
          <p:nvPr/>
        </p:nvPicPr>
        <p:blipFill>
          <a:blip r:embed="rId3">
            <a:alphaModFix/>
          </a:blip>
          <a:stretch>
            <a:fillRect/>
          </a:stretch>
        </p:blipFill>
        <p:spPr>
          <a:xfrm>
            <a:off x="894182" y="1647825"/>
            <a:ext cx="7517000" cy="2922450"/>
          </a:xfrm>
          <a:prstGeom prst="rect">
            <a:avLst/>
          </a:prstGeom>
          <a:noFill/>
          <a:ln>
            <a:noFill/>
          </a:ln>
        </p:spPr>
      </p:pic>
      <p:sp>
        <p:nvSpPr>
          <p:cNvPr id="377" name="Google Shape;377;p58"/>
          <p:cNvSpPr txBox="1"/>
          <p:nvPr/>
        </p:nvSpPr>
        <p:spPr>
          <a:xfrm>
            <a:off x="0" y="0"/>
            <a:ext cx="8520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The Perceptron is one of the simplest ANN architectures,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9"/>
          <p:cNvPicPr preferRelativeResize="0"/>
          <p:nvPr/>
        </p:nvPicPr>
        <p:blipFill rotWithShape="1">
          <a:blip r:embed="rId3">
            <a:alphaModFix/>
          </a:blip>
          <a:srcRect b="36963" l="0" r="21023" t="12003"/>
          <a:stretch/>
        </p:blipFill>
        <p:spPr>
          <a:xfrm>
            <a:off x="2374250" y="1826750"/>
            <a:ext cx="4198550" cy="74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60"/>
          <p:cNvPicPr preferRelativeResize="0"/>
          <p:nvPr/>
        </p:nvPicPr>
        <p:blipFill>
          <a:blip r:embed="rId3">
            <a:alphaModFix/>
          </a:blip>
          <a:stretch>
            <a:fillRect/>
          </a:stretch>
        </p:blipFill>
        <p:spPr>
          <a:xfrm>
            <a:off x="919949" y="999625"/>
            <a:ext cx="7594899" cy="3519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61"/>
          <p:cNvPicPr preferRelativeResize="0"/>
          <p:nvPr/>
        </p:nvPicPr>
        <p:blipFill>
          <a:blip r:embed="rId3">
            <a:alphaModFix/>
          </a:blip>
          <a:stretch>
            <a:fillRect/>
          </a:stretch>
        </p:blipFill>
        <p:spPr>
          <a:xfrm>
            <a:off x="839883" y="1209720"/>
            <a:ext cx="7464225" cy="272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0" y="260587"/>
            <a:ext cx="9143999" cy="4622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443225"/>
            <a:ext cx="8520600" cy="9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800"/>
              <a:t>Classification of Machine Learning and Deep Learning</a:t>
            </a:r>
            <a:endParaRPr sz="3800"/>
          </a:p>
        </p:txBody>
      </p:sp>
      <p:pic>
        <p:nvPicPr>
          <p:cNvPr id="86" name="Google Shape;86;p18"/>
          <p:cNvPicPr preferRelativeResize="0"/>
          <p:nvPr/>
        </p:nvPicPr>
        <p:blipFill>
          <a:blip r:embed="rId3">
            <a:alphaModFix/>
          </a:blip>
          <a:stretch>
            <a:fillRect/>
          </a:stretch>
        </p:blipFill>
        <p:spPr>
          <a:xfrm>
            <a:off x="941850" y="1588650"/>
            <a:ext cx="3119600" cy="3119600"/>
          </a:xfrm>
          <a:prstGeom prst="rect">
            <a:avLst/>
          </a:prstGeom>
          <a:noFill/>
          <a:ln>
            <a:noFill/>
          </a:ln>
        </p:spPr>
      </p:pic>
      <p:pic>
        <p:nvPicPr>
          <p:cNvPr id="87" name="Google Shape;87;p18"/>
          <p:cNvPicPr preferRelativeResize="0"/>
          <p:nvPr/>
        </p:nvPicPr>
        <p:blipFill>
          <a:blip r:embed="rId4">
            <a:alphaModFix/>
          </a:blip>
          <a:stretch>
            <a:fillRect/>
          </a:stretch>
        </p:blipFill>
        <p:spPr>
          <a:xfrm>
            <a:off x="5218425" y="1427525"/>
            <a:ext cx="3213301" cy="1636475"/>
          </a:xfrm>
          <a:prstGeom prst="rect">
            <a:avLst/>
          </a:prstGeom>
          <a:noFill/>
          <a:ln>
            <a:noFill/>
          </a:ln>
        </p:spPr>
      </p:pic>
      <p:pic>
        <p:nvPicPr>
          <p:cNvPr id="88" name="Google Shape;88;p18"/>
          <p:cNvPicPr preferRelativeResize="0"/>
          <p:nvPr/>
        </p:nvPicPr>
        <p:blipFill>
          <a:blip r:embed="rId5">
            <a:alphaModFix/>
          </a:blip>
          <a:stretch>
            <a:fillRect/>
          </a:stretch>
        </p:blipFill>
        <p:spPr>
          <a:xfrm>
            <a:off x="5218425" y="3340000"/>
            <a:ext cx="3213311" cy="163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b="0" l="0" r="20998" t="0"/>
          <a:stretch/>
        </p:blipFill>
        <p:spPr>
          <a:xfrm>
            <a:off x="1783662" y="303725"/>
            <a:ext cx="5576675" cy="45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581100" y="235500"/>
            <a:ext cx="7981800" cy="67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Machine Learning System Design</a:t>
            </a:r>
            <a:endParaRPr sz="3700"/>
          </a:p>
        </p:txBody>
      </p:sp>
      <p:pic>
        <p:nvPicPr>
          <p:cNvPr id="99" name="Google Shape;99;p20"/>
          <p:cNvPicPr preferRelativeResize="0"/>
          <p:nvPr/>
        </p:nvPicPr>
        <p:blipFill>
          <a:blip r:embed="rId3">
            <a:alphaModFix/>
          </a:blip>
          <a:stretch>
            <a:fillRect/>
          </a:stretch>
        </p:blipFill>
        <p:spPr>
          <a:xfrm>
            <a:off x="2190125" y="913200"/>
            <a:ext cx="4100806" cy="392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255475" y="154575"/>
            <a:ext cx="8520600" cy="94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Types of Data</a:t>
            </a:r>
            <a:endParaRPr/>
          </a:p>
        </p:txBody>
      </p:sp>
      <p:sp>
        <p:nvSpPr>
          <p:cNvPr id="105" name="Google Shape;105;p21"/>
          <p:cNvSpPr/>
          <p:nvPr/>
        </p:nvSpPr>
        <p:spPr>
          <a:xfrm>
            <a:off x="38029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DATA</a:t>
            </a:r>
            <a:endParaRPr>
              <a:solidFill>
                <a:srgbClr val="FFFFFF"/>
              </a:solidFill>
            </a:endParaRPr>
          </a:p>
        </p:txBody>
      </p:sp>
      <p:sp>
        <p:nvSpPr>
          <p:cNvPr id="106" name="Google Shape;106;p21"/>
          <p:cNvSpPr/>
          <p:nvPr/>
        </p:nvSpPr>
        <p:spPr>
          <a:xfrm>
            <a:off x="39232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CATEGORICAL</a:t>
            </a:r>
            <a:endParaRPr>
              <a:solidFill>
                <a:srgbClr val="FFFFFF"/>
              </a:solidFill>
            </a:endParaRPr>
          </a:p>
        </p:txBody>
      </p:sp>
      <p:sp>
        <p:nvSpPr>
          <p:cNvPr id="107" name="Google Shape;107;p21"/>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NUMERICAL</a:t>
            </a:r>
            <a:endParaRPr>
              <a:solidFill>
                <a:srgbClr val="FFFFFF"/>
              </a:solidFill>
            </a:endParaRPr>
          </a:p>
        </p:txBody>
      </p:sp>
      <p:sp>
        <p:nvSpPr>
          <p:cNvPr id="108" name="Google Shape;108;p21"/>
          <p:cNvSpPr/>
          <p:nvPr/>
        </p:nvSpPr>
        <p:spPr>
          <a:xfrm>
            <a:off x="1187400"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DISCRETE</a:t>
            </a:r>
            <a:endParaRPr>
              <a:solidFill>
                <a:srgbClr val="FFFFFF"/>
              </a:solidFill>
            </a:endParaRPr>
          </a:p>
        </p:txBody>
      </p:sp>
      <p:sp>
        <p:nvSpPr>
          <p:cNvPr id="109" name="Google Shape;109;p21"/>
          <p:cNvSpPr/>
          <p:nvPr/>
        </p:nvSpPr>
        <p:spPr>
          <a:xfrm>
            <a:off x="2877893"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CONTINUOUS</a:t>
            </a:r>
            <a:endParaRPr>
              <a:solidFill>
                <a:srgbClr val="FFFFFF"/>
              </a:solidFill>
            </a:endParaRPr>
          </a:p>
        </p:txBody>
      </p:sp>
      <p:cxnSp>
        <p:nvCxnSpPr>
          <p:cNvPr id="110" name="Google Shape;110;p21"/>
          <p:cNvCxnSpPr>
            <a:stCxn id="105" idx="2"/>
            <a:endCxn id="106" idx="0"/>
          </p:cNvCxnSpPr>
          <p:nvPr/>
        </p:nvCxnSpPr>
        <p:spPr>
          <a:xfrm flipH="1" rot="-5400000">
            <a:off x="4403543" y="2061800"/>
            <a:ext cx="457200" cy="12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1" name="Google Shape;111;p21"/>
          <p:cNvCxnSpPr>
            <a:stCxn id="107" idx="0"/>
            <a:endCxn id="105"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2" name="Google Shape;112;p21"/>
          <p:cNvCxnSpPr>
            <a:stCxn id="107" idx="2"/>
            <a:endCxn id="109" idx="0"/>
          </p:cNvCxnSpPr>
          <p:nvPr/>
        </p:nvCxnSpPr>
        <p:spPr>
          <a:xfrm flipH="1" rot="-5400000">
            <a:off x="2995647" y="25991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3" name="Google Shape;113;p21"/>
          <p:cNvCxnSpPr>
            <a:stCxn id="108" idx="0"/>
            <a:endCxn id="107" idx="2"/>
          </p:cNvCxnSpPr>
          <p:nvPr/>
        </p:nvCxnSpPr>
        <p:spPr>
          <a:xfrm rot="-5400000">
            <a:off x="21504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14" name="Google Shape;114;p21"/>
          <p:cNvSpPr/>
          <p:nvPr/>
        </p:nvSpPr>
        <p:spPr>
          <a:xfrm>
            <a:off x="6219365"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ORDINAL</a:t>
            </a:r>
            <a:endParaRPr>
              <a:solidFill>
                <a:srgbClr val="FFFFFF"/>
              </a:solidFill>
            </a:endParaRPr>
          </a:p>
        </p:txBody>
      </p:sp>
      <p:cxnSp>
        <p:nvCxnSpPr>
          <p:cNvPr id="115" name="Google Shape;115;p21"/>
          <p:cNvCxnSpPr>
            <a:stCxn id="106" idx="0"/>
            <a:endCxn id="114" idx="0"/>
          </p:cNvCxnSpPr>
          <p:nvPr/>
        </p:nvCxnSpPr>
        <p:spPr>
          <a:xfrm flipH="1" rot="-5400000">
            <a:off x="5840090" y="1202751"/>
            <a:ext cx="600" cy="2296200"/>
          </a:xfrm>
          <a:prstGeom prst="bentConnector3">
            <a:avLst>
              <a:gd fmla="val -39687500" name="adj1"/>
            </a:avLst>
          </a:prstGeom>
          <a:noFill/>
          <a:ln cap="flat" cmpd="sng" w="9525">
            <a:solidFill>
              <a:srgbClr val="C2C2C2"/>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