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Robo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pen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2b38dae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22b38dae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22b38da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22b38da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22b38dae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22b38dae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2b38dae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2b38dae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22b38dae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22b38dae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2b38dae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22b38da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22b38dae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22b38dae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22b38dae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22b38dae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2877748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2877748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Uber Pickups in New York City</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3044700" y="1803155"/>
            <a:ext cx="30546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182850" y="173525"/>
            <a:ext cx="8204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FF"/>
                </a:solidFill>
                <a:latin typeface="Times New Roman"/>
                <a:ea typeface="Times New Roman"/>
                <a:cs typeface="Times New Roman"/>
                <a:sym typeface="Times New Roman"/>
              </a:rPr>
              <a:t>Introduction</a:t>
            </a:r>
            <a:endParaRPr b="1" sz="18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The dataset has an information of 4.5 million uber pickups in New York City </a:t>
            </a:r>
            <a:r>
              <a:rPr lang="en" sz="1800">
                <a:solidFill>
                  <a:schemeClr val="dk1"/>
                </a:solidFill>
                <a:highlight>
                  <a:srgbClr val="FFFFFF"/>
                </a:highlight>
                <a:latin typeface="Times New Roman"/>
                <a:ea typeface="Times New Roman"/>
                <a:cs typeface="Times New Roman"/>
                <a:sym typeface="Times New Roman"/>
              </a:rPr>
              <a:t>from April 2014 to September 2014 and 14 million more from January 2015 to June 2015. </a:t>
            </a:r>
            <a:endParaRPr sz="1800">
              <a:latin typeface="Times New Roman"/>
              <a:ea typeface="Times New Roman"/>
              <a:cs typeface="Times New Roman"/>
              <a:sym typeface="Times New Roman"/>
            </a:endParaRPr>
          </a:p>
        </p:txBody>
      </p:sp>
      <p:sp>
        <p:nvSpPr>
          <p:cNvPr id="68" name="Google Shape;68;p14"/>
          <p:cNvSpPr txBox="1"/>
          <p:nvPr/>
        </p:nvSpPr>
        <p:spPr>
          <a:xfrm>
            <a:off x="247875" y="1189325"/>
            <a:ext cx="416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00FF"/>
                </a:solidFill>
                <a:latin typeface="Times New Roman"/>
                <a:ea typeface="Times New Roman"/>
                <a:cs typeface="Times New Roman"/>
                <a:sym typeface="Times New Roman"/>
              </a:rPr>
              <a:t>Objective:</a:t>
            </a:r>
            <a:endParaRPr b="1" sz="16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To analyse data and to plot visualizations to help uber in improving business insights. </a:t>
            </a:r>
            <a:endParaRPr sz="1600">
              <a:latin typeface="Times New Roman"/>
              <a:ea typeface="Times New Roman"/>
              <a:cs typeface="Times New Roman"/>
              <a:sym typeface="Times New Roman"/>
            </a:endParaRPr>
          </a:p>
        </p:txBody>
      </p:sp>
      <p:sp>
        <p:nvSpPr>
          <p:cNvPr id="69" name="Google Shape;69;p14"/>
          <p:cNvSpPr txBox="1"/>
          <p:nvPr/>
        </p:nvSpPr>
        <p:spPr>
          <a:xfrm>
            <a:off x="182850" y="2112725"/>
            <a:ext cx="4737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00FF"/>
                </a:solidFill>
                <a:latin typeface="Times New Roman"/>
                <a:ea typeface="Times New Roman"/>
                <a:cs typeface="Times New Roman"/>
                <a:sym typeface="Times New Roman"/>
              </a:rPr>
              <a:t>Data/Methodology:</a:t>
            </a:r>
            <a:endParaRPr b="1" sz="1600">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There are four different group of files. Those are: </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Uber trip data from 2014 (April - September), separated by month.</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Uber trip data from 2015 (January - June)</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non-Uber FHV (For-Hire Vehicle) trips.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Aggregate ride and vehicle statistics for all FHV companies.</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All the files were merged together to draw better insights for uber. Fig (1) shows a snapshot of uber 2014 data merged together for months April - September. </a:t>
            </a:r>
            <a:endParaRPr sz="1600">
              <a:solidFill>
                <a:schemeClr val="dk1"/>
              </a:solidFill>
              <a:highlight>
                <a:srgbClr val="FFFFFF"/>
              </a:highlight>
              <a:latin typeface="Times New Roman"/>
              <a:ea typeface="Times New Roman"/>
              <a:cs typeface="Times New Roman"/>
              <a:sym typeface="Times New Roman"/>
            </a:endParaRPr>
          </a:p>
        </p:txBody>
      </p:sp>
      <p:pic>
        <p:nvPicPr>
          <p:cNvPr id="70" name="Google Shape;70;p14"/>
          <p:cNvPicPr preferRelativeResize="0"/>
          <p:nvPr/>
        </p:nvPicPr>
        <p:blipFill>
          <a:blip r:embed="rId3">
            <a:alphaModFix/>
          </a:blip>
          <a:stretch>
            <a:fillRect/>
          </a:stretch>
        </p:blipFill>
        <p:spPr>
          <a:xfrm>
            <a:off x="4762900" y="1304525"/>
            <a:ext cx="4203925" cy="2354198"/>
          </a:xfrm>
          <a:prstGeom prst="rect">
            <a:avLst/>
          </a:prstGeom>
          <a:noFill/>
          <a:ln>
            <a:noFill/>
          </a:ln>
        </p:spPr>
      </p:pic>
      <p:sp>
        <p:nvSpPr>
          <p:cNvPr id="71" name="Google Shape;71;p14"/>
          <p:cNvSpPr txBox="1"/>
          <p:nvPr/>
        </p:nvSpPr>
        <p:spPr>
          <a:xfrm>
            <a:off x="5304625" y="3606650"/>
            <a:ext cx="29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Fig 1: Snapshot of uber 2014 data</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0" y="109800"/>
            <a:ext cx="6444876" cy="2536300"/>
          </a:xfrm>
          <a:prstGeom prst="rect">
            <a:avLst/>
          </a:prstGeom>
          <a:noFill/>
          <a:ln>
            <a:noFill/>
          </a:ln>
        </p:spPr>
      </p:pic>
      <p:pic>
        <p:nvPicPr>
          <p:cNvPr id="77" name="Google Shape;77;p15"/>
          <p:cNvPicPr preferRelativeResize="0"/>
          <p:nvPr/>
        </p:nvPicPr>
        <p:blipFill>
          <a:blip r:embed="rId4">
            <a:alphaModFix/>
          </a:blip>
          <a:stretch>
            <a:fillRect/>
          </a:stretch>
        </p:blipFill>
        <p:spPr>
          <a:xfrm>
            <a:off x="2082200" y="2646100"/>
            <a:ext cx="6986050" cy="2419350"/>
          </a:xfrm>
          <a:prstGeom prst="rect">
            <a:avLst/>
          </a:prstGeom>
          <a:noFill/>
          <a:ln>
            <a:noFill/>
          </a:ln>
        </p:spPr>
      </p:pic>
      <p:sp>
        <p:nvSpPr>
          <p:cNvPr id="78" name="Google Shape;78;p15"/>
          <p:cNvSpPr txBox="1"/>
          <p:nvPr/>
        </p:nvSpPr>
        <p:spPr>
          <a:xfrm>
            <a:off x="6581200" y="309850"/>
            <a:ext cx="2292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calendar heatmap of 2014 and 2015 shows the number of days in which maximum number of pickups were done in different months of 2014 and 2015. </a:t>
            </a:r>
            <a:endParaRPr sz="1600">
              <a:latin typeface="Times New Roman"/>
              <a:ea typeface="Times New Roman"/>
              <a:cs typeface="Times New Roman"/>
              <a:sym typeface="Times New Roman"/>
            </a:endParaRPr>
          </a:p>
        </p:txBody>
      </p:sp>
      <p:sp>
        <p:nvSpPr>
          <p:cNvPr id="79" name="Google Shape;79;p15"/>
          <p:cNvSpPr txBox="1"/>
          <p:nvPr/>
        </p:nvSpPr>
        <p:spPr>
          <a:xfrm>
            <a:off x="111500" y="2813425"/>
            <a:ext cx="19707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In 2014, the maximum number of pickups were in the month of september and in 2015 the maximum number of uber pickups were in the month of June.</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55650"/>
            <a:ext cx="8520600" cy="831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3000">
                <a:latin typeface="Times New Roman"/>
                <a:ea typeface="Times New Roman"/>
                <a:cs typeface="Times New Roman"/>
                <a:sym typeface="Times New Roman"/>
              </a:rPr>
              <a:t>Visualization of Uber pickups at different time in 2014</a:t>
            </a:r>
            <a:endParaRPr b="1" sz="3000">
              <a:latin typeface="Times New Roman"/>
              <a:ea typeface="Times New Roman"/>
              <a:cs typeface="Times New Roman"/>
              <a:sym typeface="Times New Roman"/>
            </a:endParaRPr>
          </a:p>
        </p:txBody>
      </p:sp>
      <p:pic>
        <p:nvPicPr>
          <p:cNvPr id="85" name="Google Shape;85;p16"/>
          <p:cNvPicPr preferRelativeResize="0"/>
          <p:nvPr/>
        </p:nvPicPr>
        <p:blipFill>
          <a:blip r:embed="rId3">
            <a:alphaModFix/>
          </a:blip>
          <a:stretch>
            <a:fillRect/>
          </a:stretch>
        </p:blipFill>
        <p:spPr>
          <a:xfrm>
            <a:off x="164800" y="1022175"/>
            <a:ext cx="4260300" cy="2512125"/>
          </a:xfrm>
          <a:prstGeom prst="rect">
            <a:avLst/>
          </a:prstGeom>
          <a:noFill/>
          <a:ln>
            <a:noFill/>
          </a:ln>
        </p:spPr>
      </p:pic>
      <p:sp>
        <p:nvSpPr>
          <p:cNvPr id="86" name="Google Shape;86;p16"/>
          <p:cNvSpPr txBox="1"/>
          <p:nvPr/>
        </p:nvSpPr>
        <p:spPr>
          <a:xfrm>
            <a:off x="311700" y="3459925"/>
            <a:ext cx="8314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The x-axis shows time and y-axis shows the counts at different time. The time gap on x-axis is at a gap of 5 hours and 33 minutes. </a:t>
            </a:r>
            <a:endParaRPr sz="1500">
              <a:solidFill>
                <a:srgbClr val="21212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12121"/>
              </a:buClr>
              <a:buSzPts val="1500"/>
              <a:buFont typeface="Times New Roman"/>
              <a:buChar char="●"/>
            </a:pPr>
            <a:r>
              <a:rPr lang="en" sz="1500">
                <a:solidFill>
                  <a:srgbClr val="212121"/>
                </a:solidFill>
                <a:highlight>
                  <a:srgbClr val="FFFFFF"/>
                </a:highlight>
                <a:latin typeface="Times New Roman"/>
                <a:ea typeface="Times New Roman"/>
                <a:cs typeface="Times New Roman"/>
                <a:sym typeface="Times New Roman"/>
              </a:rPr>
              <a:t>From the line chart of 2014, it can be observed that during 9:00 a.m. and 10:00 a.m. uber pickups were high. But during evening after 5:00 p.m. there is a sudden increase in the uber pickups which is also much larger than the morning time.</a:t>
            </a:r>
            <a:endParaRPr sz="1500">
              <a:solidFill>
                <a:srgbClr val="21212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12121"/>
              </a:buClr>
              <a:buSzPts val="1500"/>
              <a:buFont typeface="Times New Roman"/>
              <a:buChar char="●"/>
            </a:pPr>
            <a:r>
              <a:rPr lang="en" sz="1500">
                <a:solidFill>
                  <a:srgbClr val="212121"/>
                </a:solidFill>
                <a:highlight>
                  <a:srgbClr val="FFFFFF"/>
                </a:highlight>
                <a:latin typeface="Times New Roman"/>
                <a:ea typeface="Times New Roman"/>
                <a:cs typeface="Times New Roman"/>
                <a:sym typeface="Times New Roman"/>
              </a:rPr>
              <a:t>From the line chart of 2015, the maximum number of uber pickups were around 7:00 p.m.</a:t>
            </a:r>
            <a:endParaRPr sz="1500">
              <a:solidFill>
                <a:srgbClr val="212121"/>
              </a:solidFill>
              <a:highlight>
                <a:srgbClr val="FFFFFF"/>
              </a:highlight>
              <a:latin typeface="Times New Roman"/>
              <a:ea typeface="Times New Roman"/>
              <a:cs typeface="Times New Roman"/>
              <a:sym typeface="Times New Roman"/>
            </a:endParaRPr>
          </a:p>
        </p:txBody>
      </p:sp>
      <p:pic>
        <p:nvPicPr>
          <p:cNvPr id="87" name="Google Shape;87;p16"/>
          <p:cNvPicPr preferRelativeResize="0"/>
          <p:nvPr/>
        </p:nvPicPr>
        <p:blipFill>
          <a:blip r:embed="rId4">
            <a:alphaModFix/>
          </a:blip>
          <a:stretch>
            <a:fillRect/>
          </a:stretch>
        </p:blipFill>
        <p:spPr>
          <a:xfrm>
            <a:off x="4572000" y="1046962"/>
            <a:ext cx="4260300" cy="2487338"/>
          </a:xfrm>
          <a:prstGeom prst="rect">
            <a:avLst/>
          </a:prstGeom>
          <a:noFill/>
          <a:ln>
            <a:noFill/>
          </a:ln>
        </p:spPr>
      </p:pic>
      <p:sp>
        <p:nvSpPr>
          <p:cNvPr id="88" name="Google Shape;88;p16"/>
          <p:cNvSpPr txBox="1"/>
          <p:nvPr/>
        </p:nvSpPr>
        <p:spPr>
          <a:xfrm>
            <a:off x="508150" y="787575"/>
            <a:ext cx="36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Time at which most pickups were done in </a:t>
            </a:r>
            <a:r>
              <a:rPr b="1" lang="en">
                <a:latin typeface="Times New Roman"/>
                <a:ea typeface="Times New Roman"/>
                <a:cs typeface="Times New Roman"/>
                <a:sym typeface="Times New Roman"/>
              </a:rPr>
              <a:t>2014</a:t>
            </a:r>
            <a:endParaRPr b="1">
              <a:latin typeface="Times New Roman"/>
              <a:ea typeface="Times New Roman"/>
              <a:cs typeface="Times New Roman"/>
              <a:sym typeface="Times New Roman"/>
            </a:endParaRPr>
          </a:p>
        </p:txBody>
      </p:sp>
      <p:sp>
        <p:nvSpPr>
          <p:cNvPr id="89" name="Google Shape;89;p16"/>
          <p:cNvSpPr txBox="1"/>
          <p:nvPr/>
        </p:nvSpPr>
        <p:spPr>
          <a:xfrm>
            <a:off x="5081550" y="787575"/>
            <a:ext cx="36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Time at which most pickups were done in </a:t>
            </a:r>
            <a:r>
              <a:rPr b="1" lang="en">
                <a:solidFill>
                  <a:schemeClr val="dk1"/>
                </a:solidFill>
                <a:latin typeface="Times New Roman"/>
                <a:ea typeface="Times New Roman"/>
                <a:cs typeface="Times New Roman"/>
                <a:sym typeface="Times New Roman"/>
              </a:rPr>
              <a:t>2015</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49750" y="105225"/>
            <a:ext cx="8520600" cy="83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Different Uber Pickup Location in 2014</a:t>
            </a:r>
            <a:endParaRPr b="1" sz="3000">
              <a:latin typeface="Times New Roman"/>
              <a:ea typeface="Times New Roman"/>
              <a:cs typeface="Times New Roman"/>
              <a:sym typeface="Times New Roman"/>
            </a:endParaRPr>
          </a:p>
        </p:txBody>
      </p:sp>
      <p:pic>
        <p:nvPicPr>
          <p:cNvPr id="95" name="Google Shape;95;p17"/>
          <p:cNvPicPr preferRelativeResize="0"/>
          <p:nvPr/>
        </p:nvPicPr>
        <p:blipFill>
          <a:blip r:embed="rId3">
            <a:alphaModFix/>
          </a:blip>
          <a:stretch>
            <a:fillRect/>
          </a:stretch>
        </p:blipFill>
        <p:spPr>
          <a:xfrm>
            <a:off x="152400" y="920086"/>
            <a:ext cx="6577525" cy="4071014"/>
          </a:xfrm>
          <a:prstGeom prst="rect">
            <a:avLst/>
          </a:prstGeom>
          <a:noFill/>
          <a:ln>
            <a:noFill/>
          </a:ln>
        </p:spPr>
      </p:pic>
      <p:sp>
        <p:nvSpPr>
          <p:cNvPr id="96" name="Google Shape;96;p17"/>
          <p:cNvSpPr txBox="1"/>
          <p:nvPr/>
        </p:nvSpPr>
        <p:spPr>
          <a:xfrm>
            <a:off x="6928225" y="1251800"/>
            <a:ext cx="2032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The map displays some of the Uber pickup location in New York City. These locations are identified with the help of latitude and longitude.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From the map, it can be observed that most of the pickup locations are around Weehawken and some of the pickup location is from EWR Airport.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04375"/>
            <a:ext cx="8520600" cy="83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Comparison of Uber pickups in 2014 and 2015</a:t>
            </a:r>
            <a:endParaRPr b="1" sz="3000">
              <a:latin typeface="Times New Roman"/>
              <a:ea typeface="Times New Roman"/>
              <a:cs typeface="Times New Roman"/>
              <a:sym typeface="Times New Roman"/>
            </a:endParaRPr>
          </a:p>
        </p:txBody>
      </p:sp>
      <p:pic>
        <p:nvPicPr>
          <p:cNvPr id="102" name="Google Shape;102;p18"/>
          <p:cNvPicPr preferRelativeResize="0"/>
          <p:nvPr/>
        </p:nvPicPr>
        <p:blipFill>
          <a:blip r:embed="rId3">
            <a:alphaModFix/>
          </a:blip>
          <a:stretch>
            <a:fillRect/>
          </a:stretch>
        </p:blipFill>
        <p:spPr>
          <a:xfrm>
            <a:off x="152400" y="979125"/>
            <a:ext cx="8839201" cy="3048925"/>
          </a:xfrm>
          <a:prstGeom prst="rect">
            <a:avLst/>
          </a:prstGeom>
          <a:noFill/>
          <a:ln>
            <a:noFill/>
          </a:ln>
        </p:spPr>
      </p:pic>
      <p:sp>
        <p:nvSpPr>
          <p:cNvPr id="103" name="Google Shape;103;p18"/>
          <p:cNvSpPr txBox="1"/>
          <p:nvPr/>
        </p:nvSpPr>
        <p:spPr>
          <a:xfrm>
            <a:off x="532950" y="3891725"/>
            <a:ext cx="8192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From the bar chart, it can be observed that the uber pickups were more in year 2015 as compared to 2014.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solidFill>
                  <a:srgbClr val="212121"/>
                </a:solidFill>
                <a:highlight>
                  <a:srgbClr val="FFFFFF"/>
                </a:highlight>
                <a:latin typeface="Times New Roman"/>
                <a:ea typeface="Times New Roman"/>
                <a:cs typeface="Times New Roman"/>
                <a:sym typeface="Times New Roman"/>
              </a:rPr>
              <a:t>From the data available, the following months are in common between 2014 and 2015: April, May, June, July. </a:t>
            </a:r>
            <a:endParaRPr>
              <a:solidFill>
                <a:srgbClr val="21212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solidFill>
                  <a:srgbClr val="212121"/>
                </a:solidFill>
                <a:highlight>
                  <a:srgbClr val="FFFFFF"/>
                </a:highlight>
                <a:latin typeface="Times New Roman"/>
                <a:ea typeface="Times New Roman"/>
                <a:cs typeface="Times New Roman"/>
                <a:sym typeface="Times New Roman"/>
              </a:rPr>
              <a:t>From these common months, 2015 have more pickups than 2014.</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208050"/>
            <a:ext cx="8520600" cy="83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Non - Uber FHV Trips</a:t>
            </a:r>
            <a:endParaRPr b="1" sz="3000">
              <a:latin typeface="Times New Roman"/>
              <a:ea typeface="Times New Roman"/>
              <a:cs typeface="Times New Roman"/>
              <a:sym typeface="Times New Roman"/>
            </a:endParaRPr>
          </a:p>
        </p:txBody>
      </p:sp>
      <p:pic>
        <p:nvPicPr>
          <p:cNvPr id="109" name="Google Shape;109;p19"/>
          <p:cNvPicPr preferRelativeResize="0"/>
          <p:nvPr/>
        </p:nvPicPr>
        <p:blipFill>
          <a:blip r:embed="rId3">
            <a:alphaModFix/>
          </a:blip>
          <a:stretch>
            <a:fillRect/>
          </a:stretch>
        </p:blipFill>
        <p:spPr>
          <a:xfrm>
            <a:off x="0" y="1039350"/>
            <a:ext cx="9143998" cy="3261350"/>
          </a:xfrm>
          <a:prstGeom prst="rect">
            <a:avLst/>
          </a:prstGeom>
          <a:noFill/>
          <a:ln>
            <a:noFill/>
          </a:ln>
        </p:spPr>
      </p:pic>
      <p:sp>
        <p:nvSpPr>
          <p:cNvPr id="110" name="Google Shape;110;p19"/>
          <p:cNvSpPr txBox="1"/>
          <p:nvPr/>
        </p:nvSpPr>
        <p:spPr>
          <a:xfrm>
            <a:off x="247875" y="4300700"/>
            <a:ext cx="852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Large number of FHV trips were observed by Prestige during 2014 in the months of July, August and September.</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15925"/>
            <a:ext cx="8520600" cy="831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3000">
                <a:latin typeface="Times New Roman"/>
                <a:ea typeface="Times New Roman"/>
                <a:cs typeface="Times New Roman"/>
                <a:sym typeface="Times New Roman"/>
              </a:rPr>
              <a:t>Comparing Uber pickups with other FHV Companies</a:t>
            </a:r>
            <a:endParaRPr b="1" sz="3000">
              <a:latin typeface="Times New Roman"/>
              <a:ea typeface="Times New Roman"/>
              <a:cs typeface="Times New Roman"/>
              <a:sym typeface="Times New Roman"/>
            </a:endParaRPr>
          </a:p>
        </p:txBody>
      </p:sp>
      <p:pic>
        <p:nvPicPr>
          <p:cNvPr id="116" name="Google Shape;116;p20"/>
          <p:cNvPicPr preferRelativeResize="0"/>
          <p:nvPr/>
        </p:nvPicPr>
        <p:blipFill>
          <a:blip r:embed="rId3">
            <a:alphaModFix/>
          </a:blip>
          <a:stretch>
            <a:fillRect/>
          </a:stretch>
        </p:blipFill>
        <p:spPr>
          <a:xfrm>
            <a:off x="0" y="1183625"/>
            <a:ext cx="9047601" cy="3129475"/>
          </a:xfrm>
          <a:prstGeom prst="rect">
            <a:avLst/>
          </a:prstGeom>
          <a:noFill/>
          <a:ln>
            <a:noFill/>
          </a:ln>
        </p:spPr>
      </p:pic>
      <p:sp>
        <p:nvSpPr>
          <p:cNvPr id="117" name="Google Shape;117;p20"/>
          <p:cNvSpPr txBox="1"/>
          <p:nvPr/>
        </p:nvSpPr>
        <p:spPr>
          <a:xfrm>
            <a:off x="384225" y="4349500"/>
            <a:ext cx="69654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Uber has large number of pickups as compared to other FHV Companies.</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51350"/>
            <a:ext cx="8520600" cy="83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500">
                <a:latin typeface="Times New Roman"/>
                <a:ea typeface="Times New Roman"/>
                <a:cs typeface="Times New Roman"/>
                <a:sym typeface="Times New Roman"/>
              </a:rPr>
              <a:t>Recommendations</a:t>
            </a:r>
            <a:endParaRPr b="1" sz="3500">
              <a:latin typeface="Times New Roman"/>
              <a:ea typeface="Times New Roman"/>
              <a:cs typeface="Times New Roman"/>
              <a:sym typeface="Times New Roman"/>
            </a:endParaRPr>
          </a:p>
        </p:txBody>
      </p:sp>
      <p:cxnSp>
        <p:nvCxnSpPr>
          <p:cNvPr id="123" name="Google Shape;123;p21"/>
          <p:cNvCxnSpPr>
            <a:stCxn id="124" idx="6"/>
            <a:endCxn id="125" idx="2"/>
          </p:cNvCxnSpPr>
          <p:nvPr/>
        </p:nvCxnSpPr>
        <p:spPr>
          <a:xfrm>
            <a:off x="2947825" y="2571750"/>
            <a:ext cx="702300" cy="8013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126" name="Google Shape;126;p21"/>
          <p:cNvCxnSpPr>
            <a:stCxn id="124" idx="6"/>
            <a:endCxn id="127" idx="2"/>
          </p:cNvCxnSpPr>
          <p:nvPr/>
        </p:nvCxnSpPr>
        <p:spPr>
          <a:xfrm flipH="1" rot="10800000">
            <a:off x="2947825" y="1635750"/>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128" name="Google Shape;128;p21"/>
          <p:cNvCxnSpPr/>
          <p:nvPr/>
        </p:nvCxnSpPr>
        <p:spPr>
          <a:xfrm>
            <a:off x="3320775" y="2288850"/>
            <a:ext cx="586200" cy="4425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129" name="Google Shape;129;p21"/>
          <p:cNvGrpSpPr/>
          <p:nvPr/>
        </p:nvGrpSpPr>
        <p:grpSpPr>
          <a:xfrm>
            <a:off x="3650050" y="1476150"/>
            <a:ext cx="3539100" cy="319200"/>
            <a:chOff x="3650050" y="1476150"/>
            <a:chExt cx="3539100" cy="319200"/>
          </a:xfrm>
        </p:grpSpPr>
        <p:sp>
          <p:nvSpPr>
            <p:cNvPr id="130" name="Google Shape;130;p21"/>
            <p:cNvSpPr/>
            <p:nvPr/>
          </p:nvSpPr>
          <p:spPr>
            <a:xfrm>
              <a:off x="3824050" y="1476150"/>
              <a:ext cx="33651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D3D3D"/>
                  </a:solidFill>
                  <a:latin typeface="Times New Roman"/>
                  <a:ea typeface="Times New Roman"/>
                  <a:cs typeface="Times New Roman"/>
                  <a:sym typeface="Times New Roman"/>
                </a:rPr>
                <a:t>Uber should increase its availability during the evening from different dispatching base mainly from Danach NY and Weiter.</a:t>
              </a:r>
              <a:endParaRPr>
                <a:solidFill>
                  <a:srgbClr val="3D3D3D"/>
                </a:solidFill>
                <a:latin typeface="Times New Roman"/>
                <a:ea typeface="Times New Roman"/>
                <a:cs typeface="Times New Roman"/>
                <a:sym typeface="Times New Roman"/>
              </a:endParaRPr>
            </a:p>
          </p:txBody>
        </p:sp>
        <p:sp>
          <p:nvSpPr>
            <p:cNvPr id="127" name="Google Shape;127;p21"/>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21"/>
          <p:cNvGrpSpPr/>
          <p:nvPr/>
        </p:nvGrpSpPr>
        <p:grpSpPr>
          <a:xfrm>
            <a:off x="786825" y="2412150"/>
            <a:ext cx="2161000" cy="319200"/>
            <a:chOff x="798025" y="2412150"/>
            <a:chExt cx="2161000" cy="319200"/>
          </a:xfrm>
        </p:grpSpPr>
        <p:sp>
          <p:nvSpPr>
            <p:cNvPr id="132" name="Google Shape;132;p21"/>
            <p:cNvSpPr/>
            <p:nvPr/>
          </p:nvSpPr>
          <p:spPr>
            <a:xfrm>
              <a:off x="798025" y="2412150"/>
              <a:ext cx="19812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3D3D3D"/>
                  </a:solidFill>
                  <a:latin typeface="Times New Roman"/>
                  <a:ea typeface="Times New Roman"/>
                  <a:cs typeface="Times New Roman"/>
                  <a:sym typeface="Times New Roman"/>
                </a:rPr>
                <a:t>Recommendations</a:t>
              </a:r>
              <a:r>
                <a:rPr lang="en" sz="1100">
                  <a:solidFill>
                    <a:srgbClr val="3D3D3D"/>
                  </a:solidFill>
                  <a:latin typeface="Roboto"/>
                  <a:ea typeface="Roboto"/>
                  <a:cs typeface="Roboto"/>
                  <a:sym typeface="Roboto"/>
                </a:rPr>
                <a:t> </a:t>
              </a:r>
              <a:endParaRPr sz="1100">
                <a:solidFill>
                  <a:srgbClr val="3D3D3D"/>
                </a:solidFill>
                <a:latin typeface="Roboto"/>
                <a:ea typeface="Roboto"/>
                <a:cs typeface="Roboto"/>
                <a:sym typeface="Roboto"/>
              </a:endParaRPr>
            </a:p>
          </p:txBody>
        </p:sp>
        <p:sp>
          <p:nvSpPr>
            <p:cNvPr id="124" name="Google Shape;124;p21"/>
            <p:cNvSpPr/>
            <p:nvPr/>
          </p:nvSpPr>
          <p:spPr>
            <a:xfrm>
              <a:off x="2785025"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21"/>
          <p:cNvGrpSpPr/>
          <p:nvPr/>
        </p:nvGrpSpPr>
        <p:grpSpPr>
          <a:xfrm>
            <a:off x="3650050" y="3224850"/>
            <a:ext cx="3897900" cy="319200"/>
            <a:chOff x="3650050" y="3200050"/>
            <a:chExt cx="3897900" cy="319200"/>
          </a:xfrm>
        </p:grpSpPr>
        <p:sp>
          <p:nvSpPr>
            <p:cNvPr id="134" name="Google Shape;134;p21"/>
            <p:cNvSpPr/>
            <p:nvPr/>
          </p:nvSpPr>
          <p:spPr>
            <a:xfrm>
              <a:off x="3824050" y="3200050"/>
              <a:ext cx="37239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D3D3D"/>
                  </a:solidFill>
                  <a:latin typeface="Times New Roman"/>
                  <a:ea typeface="Times New Roman"/>
                  <a:cs typeface="Times New Roman"/>
                  <a:sym typeface="Times New Roman"/>
                </a:rPr>
                <a:t>Uber should be cautious about the two high leading companies: Prestige and Lyft as they have high number of pickups in 2014</a:t>
              </a:r>
              <a:endParaRPr>
                <a:solidFill>
                  <a:srgbClr val="3D3D3D"/>
                </a:solidFill>
                <a:latin typeface="Times New Roman"/>
                <a:ea typeface="Times New Roman"/>
                <a:cs typeface="Times New Roman"/>
                <a:sym typeface="Times New Roman"/>
              </a:endParaRPr>
            </a:p>
          </p:txBody>
        </p:sp>
        <p:sp>
          <p:nvSpPr>
            <p:cNvPr id="125" name="Google Shape;125;p21"/>
            <p:cNvSpPr/>
            <p:nvPr/>
          </p:nvSpPr>
          <p:spPr>
            <a:xfrm>
              <a:off x="3650050" y="32611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21"/>
          <p:cNvGrpSpPr/>
          <p:nvPr/>
        </p:nvGrpSpPr>
        <p:grpSpPr>
          <a:xfrm>
            <a:off x="3906975" y="2571750"/>
            <a:ext cx="3170100" cy="319200"/>
            <a:chOff x="5592550" y="1991250"/>
            <a:chExt cx="3170100" cy="319200"/>
          </a:xfrm>
        </p:grpSpPr>
        <p:sp>
          <p:nvSpPr>
            <p:cNvPr id="136" name="Google Shape;136;p21"/>
            <p:cNvSpPr/>
            <p:nvPr/>
          </p:nvSpPr>
          <p:spPr>
            <a:xfrm>
              <a:off x="5766550" y="1991250"/>
              <a:ext cx="29961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D3D3D"/>
                  </a:solidFill>
                  <a:latin typeface="Times New Roman"/>
                  <a:ea typeface="Times New Roman"/>
                  <a:cs typeface="Times New Roman"/>
                  <a:sym typeface="Times New Roman"/>
                </a:rPr>
                <a:t>Uber should increase </a:t>
              </a:r>
              <a:r>
                <a:rPr lang="en">
                  <a:solidFill>
                    <a:srgbClr val="3D3D3D"/>
                  </a:solidFill>
                  <a:latin typeface="Times New Roman"/>
                  <a:ea typeface="Times New Roman"/>
                  <a:cs typeface="Times New Roman"/>
                  <a:sym typeface="Times New Roman"/>
                </a:rPr>
                <a:t>availability</a:t>
              </a:r>
              <a:r>
                <a:rPr lang="en">
                  <a:solidFill>
                    <a:srgbClr val="3D3D3D"/>
                  </a:solidFill>
                  <a:latin typeface="Times New Roman"/>
                  <a:ea typeface="Times New Roman"/>
                  <a:cs typeface="Times New Roman"/>
                  <a:sym typeface="Times New Roman"/>
                </a:rPr>
                <a:t> near the Weehawken township as their are more pickups </a:t>
              </a:r>
              <a:endParaRPr>
                <a:solidFill>
                  <a:srgbClr val="3D3D3D"/>
                </a:solidFill>
                <a:latin typeface="Times New Roman"/>
                <a:ea typeface="Times New Roman"/>
                <a:cs typeface="Times New Roman"/>
                <a:sym typeface="Times New Roman"/>
              </a:endParaRPr>
            </a:p>
          </p:txBody>
        </p:sp>
        <p:sp>
          <p:nvSpPr>
            <p:cNvPr id="137" name="Google Shape;137;p21"/>
            <p:cNvSpPr/>
            <p:nvPr/>
          </p:nvSpPr>
          <p:spPr>
            <a:xfrm>
              <a:off x="5592550" y="20638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 name="Google Shape;138;p21"/>
          <p:cNvCxnSpPr/>
          <p:nvPr/>
        </p:nvCxnSpPr>
        <p:spPr>
          <a:xfrm flipH="1" rot="-5400000">
            <a:off x="3050800" y="3628500"/>
            <a:ext cx="854700" cy="3438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139" name="Google Shape;139;p21"/>
          <p:cNvGrpSpPr/>
          <p:nvPr/>
        </p:nvGrpSpPr>
        <p:grpSpPr>
          <a:xfrm>
            <a:off x="3650050" y="4110150"/>
            <a:ext cx="4904400" cy="436800"/>
            <a:chOff x="3650050" y="3284150"/>
            <a:chExt cx="4904400" cy="436800"/>
          </a:xfrm>
        </p:grpSpPr>
        <p:sp>
          <p:nvSpPr>
            <p:cNvPr id="140" name="Google Shape;140;p21"/>
            <p:cNvSpPr/>
            <p:nvPr/>
          </p:nvSpPr>
          <p:spPr>
            <a:xfrm>
              <a:off x="3824050" y="3401750"/>
              <a:ext cx="47304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3D3D3D"/>
                  </a:solidFill>
                  <a:latin typeface="Times New Roman"/>
                  <a:ea typeface="Times New Roman"/>
                  <a:cs typeface="Times New Roman"/>
                  <a:sym typeface="Times New Roman"/>
                </a:rPr>
                <a:t>Solution:</a:t>
              </a:r>
              <a:r>
                <a:rPr lang="en">
                  <a:solidFill>
                    <a:srgbClr val="3D3D3D"/>
                  </a:solidFill>
                  <a:latin typeface="Times New Roman"/>
                  <a:ea typeface="Times New Roman"/>
                  <a:cs typeface="Times New Roman"/>
                  <a:sym typeface="Times New Roman"/>
                </a:rPr>
                <a:t> Uber should reduce its fair price near Weehawken township, as there are large number of pickups in that particular location. Also, uber should increase its price near airports to raise profit as people in hurry will not be much concerned about the fair price.   </a:t>
              </a:r>
              <a:endParaRPr>
                <a:solidFill>
                  <a:srgbClr val="3D3D3D"/>
                </a:solidFill>
                <a:latin typeface="Times New Roman"/>
                <a:ea typeface="Times New Roman"/>
                <a:cs typeface="Times New Roman"/>
                <a:sym typeface="Times New Roman"/>
              </a:endParaRPr>
            </a:p>
          </p:txBody>
        </p:sp>
        <p:sp>
          <p:nvSpPr>
            <p:cNvPr id="141" name="Google Shape;141;p21"/>
            <p:cNvSpPr/>
            <p:nvPr/>
          </p:nvSpPr>
          <p:spPr>
            <a:xfrm>
              <a:off x="3650050" y="32841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