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77" r:id="rId10"/>
    <p:sldId id="278" r:id="rId11"/>
    <p:sldId id="265" r:id="rId12"/>
    <p:sldId id="266" r:id="rId13"/>
    <p:sldId id="267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9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C8B06-1D01-40E0-B7CA-6AEB7448101F}" type="datetimeFigureOut">
              <a:rPr lang="en-IN" smtClean="0"/>
              <a:t>30-01-2024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0DB3D17-8161-4EA2-878F-366C764A6A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8972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C8B06-1D01-40E0-B7CA-6AEB7448101F}" type="datetimeFigureOut">
              <a:rPr lang="en-IN" smtClean="0"/>
              <a:t>30-01-2024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0DB3D17-8161-4EA2-878F-366C764A6A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8199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C8B06-1D01-40E0-B7CA-6AEB7448101F}" type="datetimeFigureOut">
              <a:rPr lang="en-IN" smtClean="0"/>
              <a:t>30-01-2024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0DB3D17-8161-4EA2-878F-366C764A6A4D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165685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C8B06-1D01-40E0-B7CA-6AEB7448101F}" type="datetimeFigureOut">
              <a:rPr lang="en-IN" smtClean="0"/>
              <a:t>30-01-2024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0DB3D17-8161-4EA2-878F-366C764A6A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62484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C8B06-1D01-40E0-B7CA-6AEB7448101F}" type="datetimeFigureOut">
              <a:rPr lang="en-IN" smtClean="0"/>
              <a:t>30-01-2024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0DB3D17-8161-4EA2-878F-366C764A6A4D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24480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C8B06-1D01-40E0-B7CA-6AEB7448101F}" type="datetimeFigureOut">
              <a:rPr lang="en-IN" smtClean="0"/>
              <a:t>30-01-2024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0DB3D17-8161-4EA2-878F-366C764A6A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65658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C8B06-1D01-40E0-B7CA-6AEB7448101F}" type="datetimeFigureOut">
              <a:rPr lang="en-IN" smtClean="0"/>
              <a:t>30-01-2024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B3D17-8161-4EA2-878F-366C764A6A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7071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C8B06-1D01-40E0-B7CA-6AEB7448101F}" type="datetimeFigureOut">
              <a:rPr lang="en-IN" smtClean="0"/>
              <a:t>30-01-2024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B3D17-8161-4EA2-878F-366C764A6A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6277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C8B06-1D01-40E0-B7CA-6AEB7448101F}" type="datetimeFigureOut">
              <a:rPr lang="en-IN" smtClean="0"/>
              <a:t>30-01-2024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B3D17-8161-4EA2-878F-366C764A6A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1503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C8B06-1D01-40E0-B7CA-6AEB7448101F}" type="datetimeFigureOut">
              <a:rPr lang="en-IN" smtClean="0"/>
              <a:t>30-01-2024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0DB3D17-8161-4EA2-878F-366C764A6A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5664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C8B06-1D01-40E0-B7CA-6AEB7448101F}" type="datetimeFigureOut">
              <a:rPr lang="en-IN" smtClean="0"/>
              <a:t>30-01-2024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0DB3D17-8161-4EA2-878F-366C764A6A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8372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C8B06-1D01-40E0-B7CA-6AEB7448101F}" type="datetimeFigureOut">
              <a:rPr lang="en-IN" smtClean="0"/>
              <a:t>30-01-2024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0DB3D17-8161-4EA2-878F-366C764A6A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6012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C8B06-1D01-40E0-B7CA-6AEB7448101F}" type="datetimeFigureOut">
              <a:rPr lang="en-IN" smtClean="0"/>
              <a:t>30-01-2024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B3D17-8161-4EA2-878F-366C764A6A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0296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C8B06-1D01-40E0-B7CA-6AEB7448101F}" type="datetimeFigureOut">
              <a:rPr lang="en-IN" smtClean="0"/>
              <a:t>30-01-2024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B3D17-8161-4EA2-878F-366C764A6A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4361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C8B06-1D01-40E0-B7CA-6AEB7448101F}" type="datetimeFigureOut">
              <a:rPr lang="en-IN" smtClean="0"/>
              <a:t>30-01-2024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B3D17-8161-4EA2-878F-366C764A6A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2669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C8B06-1D01-40E0-B7CA-6AEB7448101F}" type="datetimeFigureOut">
              <a:rPr lang="en-IN" smtClean="0"/>
              <a:t>30-01-2024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0DB3D17-8161-4EA2-878F-366C764A6A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865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1C8B06-1D01-40E0-B7CA-6AEB7448101F}" type="datetimeFigureOut">
              <a:rPr lang="en-IN" smtClean="0"/>
              <a:t>30-01-2024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0DB3D17-8161-4EA2-878F-366C764A6A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5937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  <p:sldLayoutId id="2147483759" r:id="rId12"/>
    <p:sldLayoutId id="2147483760" r:id="rId13"/>
    <p:sldLayoutId id="2147483761" r:id="rId14"/>
    <p:sldLayoutId id="2147483762" r:id="rId15"/>
    <p:sldLayoutId id="214748376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78316-460A-F6FC-1F23-DD890C9091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774447"/>
            <a:ext cx="11196735" cy="1045028"/>
          </a:xfrm>
        </p:spPr>
        <p:txBody>
          <a:bodyPr>
            <a:noAutofit/>
          </a:bodyPr>
          <a:lstStyle/>
          <a:p>
            <a:pPr algn="ctr"/>
            <a:r>
              <a:rPr lang="en-IN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CREDIT EDA CASE STUDY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F7ABF5-689B-C5C0-4537-7C7AB4A54C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77069" y="5374432"/>
            <a:ext cx="6027543" cy="457201"/>
          </a:xfrm>
        </p:spPr>
        <p:txBody>
          <a:bodyPr>
            <a:normAutofit/>
          </a:bodyPr>
          <a:lstStyle/>
          <a:p>
            <a:pPr algn="r"/>
            <a:r>
              <a:rPr lang="en-I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By Vibhuti </a:t>
            </a:r>
            <a:r>
              <a:rPr lang="en-IN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Koldiya</a:t>
            </a:r>
            <a:endParaRPr lang="en-I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DA2D42-8267-6B44-678B-2A65E3F443E4}"/>
              </a:ext>
            </a:extLst>
          </p:cNvPr>
          <p:cNvSpPr txBox="1"/>
          <p:nvPr/>
        </p:nvSpPr>
        <p:spPr>
          <a:xfrm>
            <a:off x="3769568" y="4102377"/>
            <a:ext cx="83415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 this case study, we are applying EDA in a real business scenario. Apart from applying the techniques, we are also developing a basic understanding of risk analytics in banking and financial services and understanding how data is used to minimize the risk of losing money while lending to customers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44745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8ACF92-7201-B7D6-F269-365DDFC05C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5846" y="2264229"/>
            <a:ext cx="3052093" cy="4117910"/>
          </a:xfrm>
        </p:spPr>
        <p:txBody>
          <a:bodyPr>
            <a:normAutofit fontScale="92500" lnSpcReduction="20000"/>
          </a:bodyPr>
          <a:lstStyle/>
          <a:p>
            <a:r>
              <a:rPr lang="en-IN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Insights :</a:t>
            </a:r>
          </a:p>
          <a:p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Clients which have applied for credits are from most of the organization type ‘Business entity Type 3’ , ‘Self employed’ , ‘Other’ , ‘Medicine’ and ‘Government’.</a:t>
            </a:r>
          </a:p>
          <a:p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 clients are from Industry type 8,type 6, type 10, religion and  trade type 5, type 4.</a:t>
            </a:r>
          </a:p>
          <a:p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Same as type 0 in distribution of organization type.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DE5F8B3-96B0-C022-1205-9DCDE56EB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5845" y="325522"/>
            <a:ext cx="3052094" cy="1811187"/>
          </a:xfrm>
        </p:spPr>
        <p:txBody>
          <a:bodyPr/>
          <a:lstStyle/>
          <a:p>
            <a:r>
              <a:rPr lang="en-US" sz="3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Distribution of </a:t>
            </a:r>
            <a:br>
              <a:rPr lang="en-US" sz="3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Income range</a:t>
            </a:r>
            <a:br>
              <a:rPr lang="en-US" sz="3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Target 1</a:t>
            </a:r>
            <a:endParaRPr lang="en-IN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Content Placeholder 4">
            <a:extLst>
              <a:ext uri="{FF2B5EF4-FFF2-40B4-BE49-F238E27FC236}">
                <a16:creationId xmlns:a16="http://schemas.microsoft.com/office/drawing/2014/main" id="{9AE4F0BB-BD51-BC5E-21B3-3C93235B7D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5613738" y="-196125"/>
            <a:ext cx="5732463" cy="7424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4549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E7448487-C54B-B0BA-38C3-046B71CBA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1517" y="646509"/>
            <a:ext cx="9395893" cy="58513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Correlation For TARGET 0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1B13A72-8566-4638-00D8-891D44B3D1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1517" y="1664355"/>
            <a:ext cx="9395894" cy="354171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Points to be concluded from the graph presented after - </a:t>
            </a:r>
          </a:p>
          <a:p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Credit amount is inversely proportional to the date of birth, which means Credit amount is higher for low age and vice-versa.</a:t>
            </a:r>
          </a:p>
          <a:p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Credit amount is inversely proportional to the number of children client have, means Credit amount is higher for less children count client have and vice-versa.</a:t>
            </a:r>
          </a:p>
          <a:p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Income amount is inversely proportional to the number of children client have, means more income for less children client have and vice-versa.</a:t>
            </a:r>
          </a:p>
          <a:p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less children client have in densely populated area.</a:t>
            </a:r>
          </a:p>
          <a:p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Credit amount is higher to densely populated area.</a:t>
            </a:r>
          </a:p>
          <a:p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income is also higher in densely populated area.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29151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2CB51046-13B9-6F6B-E551-0D38859CBF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59224" y="93306"/>
            <a:ext cx="7641772" cy="6758797"/>
          </a:xfrm>
        </p:spPr>
      </p:pic>
    </p:spTree>
    <p:extLst>
      <p:ext uri="{BB962C8B-B14F-4D97-AF65-F5344CB8AC3E}">
        <p14:creationId xmlns:p14="http://schemas.microsoft.com/office/powerpoint/2010/main" val="35856546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8BDD6-2650-8CFA-1CD3-43DA00187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9469" y="624110"/>
            <a:ext cx="9685143" cy="1280890"/>
          </a:xfrm>
        </p:spPr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Correlation For TARGET 1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37E8CA-A9E0-D407-E25E-0F757128E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3404" y="1539551"/>
            <a:ext cx="9461208" cy="2668555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Following heat map for Target 1 is also having quite a same observation just like Target 0. But for few points are different. They are listed below.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client's permanent address does not match contact address are having less children and vice-versa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client's permanent address does not match work address are having less children and vice-versa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71313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B3954FE6-E71A-B094-B502-7723685289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8320" y="0"/>
            <a:ext cx="8595360" cy="6857999"/>
          </a:xfrm>
        </p:spPr>
      </p:pic>
    </p:spTree>
    <p:extLst>
      <p:ext uri="{BB962C8B-B14F-4D97-AF65-F5344CB8AC3E}">
        <p14:creationId xmlns:p14="http://schemas.microsoft.com/office/powerpoint/2010/main" val="5342722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71FE4-E5F4-97B4-CB21-DF8505F54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9453" y="1958387"/>
            <a:ext cx="9853094" cy="1280890"/>
          </a:xfrm>
        </p:spPr>
        <p:txBody>
          <a:bodyPr/>
          <a:lstStyle/>
          <a:p>
            <a:pPr algn="ctr"/>
            <a:r>
              <a:rPr lang="en-IN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BIVARIATE ANALYSIS FOR </a:t>
            </a:r>
            <a:br>
              <a:rPr lang="en-IN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TARGET 0</a:t>
            </a:r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lang="en-IN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TARGET 1</a:t>
            </a:r>
          </a:p>
        </p:txBody>
      </p:sp>
    </p:spTree>
    <p:extLst>
      <p:ext uri="{BB962C8B-B14F-4D97-AF65-F5344CB8AC3E}">
        <p14:creationId xmlns:p14="http://schemas.microsoft.com/office/powerpoint/2010/main" val="5585963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B57DC-17F0-0BD6-8A88-9EFF546C2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6206" y="372182"/>
            <a:ext cx="3359018" cy="1671221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Credit amount vs Education Status</a:t>
            </a:r>
            <a:b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 0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75F56-A803-1B7E-866B-AA1290BEFE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6206" y="2159521"/>
            <a:ext cx="3284374" cy="4337181"/>
          </a:xfrm>
        </p:spPr>
        <p:txBody>
          <a:bodyPr>
            <a:normAutofit/>
          </a:bodyPr>
          <a:lstStyle/>
          <a:p>
            <a:r>
              <a:rPr lang="en-IN" sz="1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Insights :</a:t>
            </a:r>
            <a:endParaRPr lang="en-IN" sz="2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Family status of 'civil marriage', 'marriage' and 'separated' of Academic degree education are having higher number of credits than others.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Higher education of family status of 'marriage', 'single' and 'civil marriage' are having more outliers.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Civil marriage for Academic degree is having most of the credits in the third quartile.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sz="18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737E6B9-20E5-D3C4-BA17-173790562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9951" y="-4665"/>
            <a:ext cx="745204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61307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EEE8D5A4-92CF-6C67-1226-8BDA97E07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6206" y="372182"/>
            <a:ext cx="3359018" cy="1671221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Credit amount vs Education Status</a:t>
            </a:r>
            <a:b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 1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5067E1C-D1DC-7867-70D8-949AE93B54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6206" y="2159521"/>
            <a:ext cx="3209729" cy="4337181"/>
          </a:xfrm>
        </p:spPr>
        <p:txBody>
          <a:bodyPr>
            <a:normAutofit/>
          </a:bodyPr>
          <a:lstStyle/>
          <a:p>
            <a:r>
              <a:rPr lang="en-IN" sz="1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Insights :</a:t>
            </a:r>
            <a:endParaRPr lang="en-IN" sz="2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Quite similar from Target 0, we can say that Family status of 'civil marriage', 'marriage' and 'separated' of Academic degree education are having higher number of credits than others.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of the outliers are from Education type 'Higher education' and 'Secondary’.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Civil marriage for Academic degree is having most of the credits in the third quartile.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sz="18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2842868-40CE-3371-0673-B52219B68D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4637" y="0"/>
            <a:ext cx="75173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8178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C6563-8C78-218C-3288-97134585E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3449" y="1921065"/>
            <a:ext cx="9825102" cy="1280890"/>
          </a:xfrm>
        </p:spPr>
        <p:txBody>
          <a:bodyPr/>
          <a:lstStyle/>
          <a:p>
            <a:pPr algn="ctr"/>
            <a:r>
              <a:rPr lang="en-IN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MERGE DATASET</a:t>
            </a:r>
            <a:br>
              <a:rPr lang="en-IN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UNIVARITE &amp; BIVARIATE ANALYSIS</a:t>
            </a:r>
          </a:p>
        </p:txBody>
      </p:sp>
    </p:spTree>
    <p:extLst>
      <p:ext uri="{BB962C8B-B14F-4D97-AF65-F5344CB8AC3E}">
        <p14:creationId xmlns:p14="http://schemas.microsoft.com/office/powerpoint/2010/main" val="24540080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C9545-10DD-07AE-610C-2D7963E78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6558" y="306332"/>
            <a:ext cx="3238707" cy="1559789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Distribution of contract status with purposes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0D6CC-2059-B794-99F8-90860AE080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2858" y="1866121"/>
            <a:ext cx="3051110" cy="4045101"/>
          </a:xfrm>
        </p:spPr>
        <p:txBody>
          <a:bodyPr/>
          <a:lstStyle/>
          <a:p>
            <a:r>
              <a:rPr lang="en-I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Insights :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rejection of loans came from purpose 'repairs'.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education purposes we have equal number of approves and rejection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Paying other loans and buying a new car is having significant higher rejection than approves.</a:t>
            </a:r>
          </a:p>
          <a:p>
            <a:endParaRPr lang="en-IN" b="1" u="sng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FC0B7D86-BCF0-B3BC-0A26-661D5F110F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5162149" y="-171851"/>
            <a:ext cx="6551670" cy="750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3947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C99C1-2481-A756-FAA8-8AFD985CB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3876" y="624110"/>
            <a:ext cx="8911687" cy="644853"/>
          </a:xfrm>
        </p:spPr>
        <p:txBody>
          <a:bodyPr>
            <a:normAutofit fontScale="90000"/>
          </a:bodyPr>
          <a:lstStyle/>
          <a:p>
            <a:r>
              <a:rPr lang="en-I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D26EC-C5EA-093F-DB68-6B628F691A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3876" y="1502230"/>
            <a:ext cx="9900737" cy="4217436"/>
          </a:xfrm>
        </p:spPr>
        <p:txBody>
          <a:bodyPr>
            <a:normAutofit lnSpcReduction="10000"/>
          </a:bodyPr>
          <a:lstStyle/>
          <a:p>
            <a:r>
              <a:rPr lang="en-IN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 :</a:t>
            </a:r>
          </a:p>
          <a:p>
            <a:pPr marL="457200" indent="-457200">
              <a:buFont typeface="+mj-lt"/>
              <a:buAutoNum type="arabicParenR"/>
            </a:pPr>
            <a:r>
              <a:rPr lang="en-US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Identify key factors influencing payment difficulties via Exploratory Data Analysis (EDA).</a:t>
            </a:r>
          </a:p>
          <a:p>
            <a:pPr marL="457200" indent="-457200">
              <a:buFont typeface="+mj-lt"/>
              <a:buAutoNum type="arabicParenR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Utilize EDA techniques to uncover insights that enhance decision-making in the loan approval process.</a:t>
            </a:r>
            <a:endParaRPr lang="en-US" b="0" i="0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solidFill>
                <a:srgbClr val="37415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600" dirty="0">
              <a:solidFill>
                <a:srgbClr val="37415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Goals </a:t>
            </a:r>
            <a:r>
              <a:rPr lang="en-IN" sz="1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buFont typeface="+mj-lt"/>
              <a:buAutoNum type="arabicParenR"/>
            </a:pPr>
            <a:r>
              <a:rPr lang="en-IN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Improve loan approval accuracy.</a:t>
            </a:r>
          </a:p>
          <a:p>
            <a:pPr>
              <a:buFont typeface="+mj-lt"/>
              <a:buAutoNum type="arabicParenR"/>
            </a:pPr>
            <a:r>
              <a:rPr lang="en-US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Optimize the loan application process.</a:t>
            </a:r>
            <a:endParaRPr lang="en-IN" dirty="0">
              <a:solidFill>
                <a:srgbClr val="37415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arenR"/>
            </a:pPr>
            <a:r>
              <a:rPr lang="en-IN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Refine risk assessment strategies.</a:t>
            </a:r>
          </a:p>
          <a:p>
            <a:pPr>
              <a:buFont typeface="+mj-lt"/>
              <a:buAutoNum type="arabicParenR"/>
            </a:pPr>
            <a:r>
              <a:rPr lang="en-IN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Implement data-driven actions.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83323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FD180EA-E859-97BF-1205-5F637EBA8E48}"/>
              </a:ext>
            </a:extLst>
          </p:cNvPr>
          <p:cNvSpPr txBox="1">
            <a:spLocks/>
          </p:cNvSpPr>
          <p:nvPr/>
        </p:nvSpPr>
        <p:spPr>
          <a:xfrm>
            <a:off x="1566558" y="158620"/>
            <a:ext cx="3117410" cy="155978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 Credit amount vs Housing type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40276DF-B8D8-2562-4C5B-93A9198539F1}"/>
              </a:ext>
            </a:extLst>
          </p:cNvPr>
          <p:cNvSpPr txBox="1">
            <a:spLocks/>
          </p:cNvSpPr>
          <p:nvPr/>
        </p:nvSpPr>
        <p:spPr>
          <a:xfrm>
            <a:off x="1632858" y="1866121"/>
            <a:ext cx="3051110" cy="48332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Insights :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 for Housing type, office apartment is having higher credit of target 0 and co-op apartment is having higher credit of target 1.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So, we can conclude that bank should avoid giving loans to the housing type of co-op apartment as they are having difficulties in payment.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Bank can focus mostly on housing type with parents or House\apartment or municipal apartment for successful payments.</a:t>
            </a:r>
            <a:endParaRPr lang="en-US" sz="16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6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97F47ACC-9A9A-A918-54FA-5EE7BCD21F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9283" y="0"/>
            <a:ext cx="744271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24801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B55EF-7FAE-AE5F-CBF7-EF0E8BE18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7227" y="577457"/>
            <a:ext cx="8911687" cy="794143"/>
          </a:xfrm>
        </p:spPr>
        <p:txBody>
          <a:bodyPr/>
          <a:lstStyle/>
          <a:p>
            <a:r>
              <a:rPr lang="en-US" b="1" u="sng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Conclusion :</a:t>
            </a:r>
            <a:endParaRPr lang="en-IN" b="1" u="sng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2F551-7C5A-3742-9CB8-88AA52CABB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8300" y="1540189"/>
            <a:ext cx="8915400" cy="3777622"/>
          </a:xfrm>
        </p:spPr>
        <p:txBody>
          <a:bodyPr/>
          <a:lstStyle/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Banks should focus more on contract type ‘Student’ ,’pensioner’ and ‘Businessman’ with housing ‘type other than ‘Co-op apartment’ for successful payments.</a:t>
            </a:r>
          </a:p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Banks should focus less on income type ‘Working’ as they are having most number of unsuccessful payments.</a:t>
            </a:r>
          </a:p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Also with loan purpose ‘Repair’ is having higher number of unsuccessful payments on time.</a:t>
            </a:r>
          </a:p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 as much as clients from housing type ‘With parents’ as they are having least number of unsuccessful payments.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51467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47075-B316-DF29-EC55-6DD19347C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7290" y="4916192"/>
            <a:ext cx="6466081" cy="1280890"/>
          </a:xfrm>
        </p:spPr>
        <p:txBody>
          <a:bodyPr/>
          <a:lstStyle/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THANK YOU…</a:t>
            </a:r>
          </a:p>
        </p:txBody>
      </p:sp>
    </p:spTree>
    <p:extLst>
      <p:ext uri="{BB962C8B-B14F-4D97-AF65-F5344CB8AC3E}">
        <p14:creationId xmlns:p14="http://schemas.microsoft.com/office/powerpoint/2010/main" val="4171338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92444F-6B86-6874-E6E1-833F5102BB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6874" y="1315617"/>
            <a:ext cx="9461208" cy="2183363"/>
          </a:xfrm>
        </p:spPr>
        <p:txBody>
          <a:bodyPr>
            <a:normAutofit/>
          </a:bodyPr>
          <a:lstStyle/>
          <a:p>
            <a:r>
              <a:rPr lang="en-IN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:</a:t>
            </a:r>
          </a:p>
          <a:p>
            <a:pPr marL="457200" indent="-457200">
              <a:buFont typeface="+mj-lt"/>
              <a:buAutoNum type="arabicParenR"/>
            </a:pPr>
            <a:r>
              <a:rPr lang="en-IN" sz="1800" kern="100" dirty="0">
                <a:solidFill>
                  <a:srgbClr val="091E4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'application_data.csv'  contains all the information of the client at the time of application.</a:t>
            </a:r>
            <a:br>
              <a:rPr lang="en-IN" sz="1800" kern="100" dirty="0">
                <a:solidFill>
                  <a:srgbClr val="091E4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800" kern="100" dirty="0">
                <a:solidFill>
                  <a:srgbClr val="091E4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data is about whether a </a:t>
            </a:r>
            <a:r>
              <a:rPr lang="en-IN" sz="1800" b="1" kern="100" dirty="0">
                <a:solidFill>
                  <a:srgbClr val="091E4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client has payment difficulties.</a:t>
            </a:r>
            <a:endParaRPr lang="en-IN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arenR"/>
            </a:pPr>
            <a:r>
              <a:rPr lang="en-IN" sz="1800" kern="100" dirty="0">
                <a:solidFill>
                  <a:srgbClr val="091E4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'previous_application.csv' contains information about the client’s previous loan data. It contains the data on whether the previous application had been </a:t>
            </a:r>
            <a:r>
              <a:rPr lang="en-IN" sz="1800" b="1" kern="100" dirty="0">
                <a:solidFill>
                  <a:srgbClr val="091E4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Approved, Cancelled, Refused or Unused offer.</a:t>
            </a:r>
            <a:endParaRPr lang="en-IN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1875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7D8E6-5BE9-BABD-B544-3835AB270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596121"/>
            <a:ext cx="8911687" cy="654184"/>
          </a:xfrm>
        </p:spPr>
        <p:txBody>
          <a:bodyPr/>
          <a:lstStyle/>
          <a:p>
            <a:r>
              <a:rPr lang="en-IN" sz="3200" b="1" i="0" u="sng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Assumptions</a:t>
            </a:r>
            <a:r>
              <a:rPr lang="en-IN" b="1" i="0" u="sng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  <a:endParaRPr lang="en-IN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A19310-7251-15AE-B207-1A317D9392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6443" y="1567546"/>
            <a:ext cx="8915400" cy="5383760"/>
          </a:xfrm>
        </p:spPr>
        <p:txBody>
          <a:bodyPr/>
          <a:lstStyle/>
          <a:p>
            <a:r>
              <a:rPr lang="en-IN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Missing Data Handling:</a:t>
            </a:r>
          </a:p>
          <a:p>
            <a:pPr>
              <a:spcBef>
                <a:spcPts val="600"/>
              </a:spcBef>
              <a:buFont typeface="+mj-lt"/>
              <a:buAutoNum type="arabicParenR"/>
            </a:pPr>
            <a:r>
              <a:rPr lang="en-US" sz="14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 obligation to replace missing values.</a:t>
            </a:r>
            <a:endParaRPr lang="en-IN" sz="1400" b="1" dirty="0">
              <a:solidFill>
                <a:srgbClr val="37415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buFont typeface="+mj-lt"/>
              <a:buAutoNum type="arabicParenR"/>
            </a:pPr>
            <a:r>
              <a:rPr lang="en-IN" sz="14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Consider removal if necessary.</a:t>
            </a:r>
            <a:endParaRPr lang="en-IN" sz="1400" b="1" i="0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buFont typeface="+mj-lt"/>
              <a:buAutoNum type="arabicParenR"/>
            </a:pPr>
            <a:r>
              <a:rPr lang="en-US" sz="1400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Impute</a:t>
            </a:r>
            <a:r>
              <a:rPr lang="en-US" sz="14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mean/median for numerical, mode for categorical.</a:t>
            </a:r>
            <a:endParaRPr lang="en-IN" sz="1400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Outlier Identification:</a:t>
            </a:r>
          </a:p>
          <a:p>
            <a:pPr algn="l">
              <a:spcBef>
                <a:spcPts val="600"/>
              </a:spcBef>
              <a:buFont typeface="+mj-lt"/>
              <a:buAutoNum type="arabicParenR"/>
            </a:pPr>
            <a:r>
              <a:rPr lang="en-US" sz="14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Identify outliers, don't remove.</a:t>
            </a:r>
          </a:p>
          <a:p>
            <a:pPr algn="l">
              <a:spcBef>
                <a:spcPts val="600"/>
              </a:spcBef>
              <a:buFont typeface="+mj-lt"/>
              <a:buAutoNum type="arabicParenR"/>
            </a:pPr>
            <a:r>
              <a:rPr lang="en-US" sz="14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 visualizations like box plots and scatter plots.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Imbalance:</a:t>
            </a:r>
          </a:p>
          <a:p>
            <a:pPr algn="l">
              <a:spcBef>
                <a:spcPts val="600"/>
              </a:spcBef>
              <a:buFont typeface="+mj-lt"/>
              <a:buAutoNum type="arabicParenR"/>
            </a:pPr>
            <a:r>
              <a:rPr lang="en-US" sz="14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Address imbalance in target variable.</a:t>
            </a:r>
          </a:p>
          <a:p>
            <a:pPr algn="l">
              <a:spcBef>
                <a:spcPts val="600"/>
              </a:spcBef>
              <a:buFont typeface="+mj-lt"/>
              <a:buAutoNum type="arabicParenR"/>
            </a:pPr>
            <a:r>
              <a:rPr lang="en-US" sz="14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Visualize imbalance ratios using charts.</a:t>
            </a:r>
            <a:endParaRPr lang="en-IN" sz="1400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Correlation Analysis:</a:t>
            </a:r>
          </a:p>
          <a:p>
            <a:pPr algn="l">
              <a:spcBef>
                <a:spcPts val="600"/>
              </a:spcBef>
              <a:buFont typeface="+mj-lt"/>
              <a:buAutoNum type="arabicParenR"/>
            </a:pPr>
            <a:r>
              <a:rPr lang="en-US" sz="14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Segment data based on target variable.</a:t>
            </a:r>
          </a:p>
          <a:p>
            <a:pPr algn="l">
              <a:spcBef>
                <a:spcPts val="600"/>
              </a:spcBef>
              <a:buFont typeface="+mj-lt"/>
              <a:buAutoNum type="arabicParenR"/>
            </a:pPr>
            <a:r>
              <a:rPr lang="en-US" sz="14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Analyze correlations within each segment.</a:t>
            </a:r>
          </a:p>
          <a:p>
            <a:pPr algn="l">
              <a:spcBef>
                <a:spcPts val="600"/>
              </a:spcBef>
              <a:buFont typeface="+mj-lt"/>
              <a:buAutoNum type="arabicParenR"/>
            </a:pPr>
            <a:r>
              <a:rPr lang="en-US" sz="14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Explore top correlations for insights.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96984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C21A8-5080-583D-960B-FA890BC07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586787"/>
            <a:ext cx="8911687" cy="570209"/>
          </a:xfrm>
        </p:spPr>
        <p:txBody>
          <a:bodyPr>
            <a:normAutofit fontScale="90000"/>
          </a:bodyPr>
          <a:lstStyle/>
          <a:p>
            <a:r>
              <a:rPr lang="en-IN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Approaches &amp; Methodology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BEAC0-DBAE-6B05-3805-93064ABA9D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0156" y="1156996"/>
            <a:ext cx="8915400" cy="5449077"/>
          </a:xfrm>
        </p:spPr>
        <p:txBody>
          <a:bodyPr>
            <a:normAutofit/>
          </a:bodyPr>
          <a:lstStyle/>
          <a:p>
            <a:r>
              <a:rPr lang="en-IN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Exploration:</a:t>
            </a:r>
          </a:p>
          <a:p>
            <a:pPr algn="l">
              <a:spcBef>
                <a:spcPts val="600"/>
              </a:spcBef>
              <a:buFont typeface="+mj-lt"/>
              <a:buAutoNum type="arabicParenR"/>
            </a:pPr>
            <a:r>
              <a:rPr lang="en-US" sz="14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Overview of the dataset.</a:t>
            </a:r>
          </a:p>
          <a:p>
            <a:pPr algn="l">
              <a:spcBef>
                <a:spcPts val="600"/>
              </a:spcBef>
              <a:buFont typeface="+mj-lt"/>
              <a:buAutoNum type="arabicParenR"/>
            </a:pPr>
            <a:r>
              <a:rPr lang="en-US" sz="14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Checking basic statistics, data types, and structure.</a:t>
            </a:r>
          </a:p>
          <a:p>
            <a:pPr algn="l">
              <a:spcBef>
                <a:spcPts val="600"/>
              </a:spcBef>
              <a:buFont typeface="+mj-lt"/>
              <a:buAutoNum type="arabicParenR"/>
            </a:pPr>
            <a:r>
              <a:rPr lang="en-US" sz="14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Identifying key variables.</a:t>
            </a:r>
            <a:endParaRPr lang="en-IN" sz="140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Handling Missing Data:</a:t>
            </a:r>
          </a:p>
          <a:p>
            <a:pPr algn="l">
              <a:spcBef>
                <a:spcPts val="600"/>
              </a:spcBef>
              <a:buFont typeface="+mj-lt"/>
              <a:buAutoNum type="arabicParenR"/>
            </a:pPr>
            <a:r>
              <a:rPr lang="en-US" sz="14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Discussing the decision on handling missing values (e.g., removal or imputation).</a:t>
            </a:r>
          </a:p>
          <a:p>
            <a:pPr algn="l">
              <a:spcBef>
                <a:spcPts val="600"/>
              </a:spcBef>
              <a:buFont typeface="+mj-lt"/>
              <a:buAutoNum type="arabicParenR"/>
            </a:pPr>
            <a:r>
              <a:rPr lang="en-US" sz="14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Mentioning the method used for imputation (mean/median for numerical, mode for categorical).</a:t>
            </a:r>
            <a:endParaRPr lang="en-I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Outlier Identification:</a:t>
            </a:r>
          </a:p>
          <a:p>
            <a:pPr algn="l">
              <a:spcBef>
                <a:spcPts val="600"/>
              </a:spcBef>
              <a:buFont typeface="+mj-lt"/>
              <a:buAutoNum type="arabicParenR"/>
            </a:pPr>
            <a:r>
              <a:rPr lang="en-US" sz="14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Highlighting the importance of understanding outliers.</a:t>
            </a:r>
          </a:p>
          <a:p>
            <a:pPr algn="l">
              <a:spcBef>
                <a:spcPts val="600"/>
              </a:spcBef>
              <a:buFont typeface="+mj-lt"/>
              <a:buAutoNum type="arabicParenR"/>
            </a:pPr>
            <a:r>
              <a:rPr lang="en-US" sz="14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Mentioning visualization techniques used (box plots, scatter plots).</a:t>
            </a:r>
            <a:endParaRPr lang="en-IN" sz="1400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Imbalance Analysis:</a:t>
            </a:r>
          </a:p>
          <a:p>
            <a:pPr algn="l">
              <a:spcBef>
                <a:spcPts val="600"/>
              </a:spcBef>
              <a:buFont typeface="+mj-lt"/>
              <a:buAutoNum type="arabicParenR"/>
            </a:pPr>
            <a:r>
              <a:rPr lang="en-US" sz="14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Explaining the approach to address data imbalance in the target variable.</a:t>
            </a:r>
          </a:p>
          <a:p>
            <a:pPr algn="l">
              <a:spcBef>
                <a:spcPts val="600"/>
              </a:spcBef>
              <a:buFont typeface="+mj-lt"/>
              <a:buAutoNum type="arabicParenR"/>
            </a:pPr>
            <a:r>
              <a:rPr lang="en-US" sz="14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Visualizing data imbalances using bar charts or pie charts.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Correlation Analysis:</a:t>
            </a:r>
          </a:p>
          <a:p>
            <a:pPr algn="l">
              <a:spcBef>
                <a:spcPts val="600"/>
              </a:spcBef>
              <a:buFont typeface="+mj-lt"/>
              <a:buAutoNum type="arabicParenR"/>
            </a:pPr>
            <a:r>
              <a:rPr lang="en-US" sz="14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Describing the segmentation of data based on the target variable.</a:t>
            </a:r>
          </a:p>
          <a:p>
            <a:pPr algn="l">
              <a:spcBef>
                <a:spcPts val="600"/>
              </a:spcBef>
              <a:buFont typeface="+mj-lt"/>
              <a:buAutoNum type="arabicParenR"/>
            </a:pPr>
            <a:r>
              <a:rPr lang="en-US" sz="14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Emphasizing the analysis of correlations within each segment.</a:t>
            </a:r>
          </a:p>
          <a:p>
            <a:pPr algn="l">
              <a:spcBef>
                <a:spcPts val="600"/>
              </a:spcBef>
              <a:buFont typeface="+mj-lt"/>
              <a:buAutoNum type="arabicParenR"/>
            </a:pPr>
            <a:r>
              <a:rPr lang="en-US" sz="1400" b="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Mentioning the exploration of top correlations for insights.</a:t>
            </a:r>
          </a:p>
          <a:p>
            <a:endParaRPr lang="en-US" b="0" i="0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spcBef>
                <a:spcPts val="600"/>
              </a:spcBef>
              <a:buNone/>
            </a:pPr>
            <a:endParaRPr lang="en-US" sz="1400" b="0" i="0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0336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A8D76-C357-3DA4-5AD3-BAD086572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7585" y="2023701"/>
            <a:ext cx="9862424" cy="1280890"/>
          </a:xfrm>
        </p:spPr>
        <p:txBody>
          <a:bodyPr/>
          <a:lstStyle/>
          <a:p>
            <a:pPr algn="ctr"/>
            <a:r>
              <a:rPr lang="en-IN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UNIVARIATE ANALYSIS FOR</a:t>
            </a:r>
            <a:br>
              <a:rPr lang="en-IN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TARGET 0 </a:t>
            </a:r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lang="en-IN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TARGET 1</a:t>
            </a:r>
          </a:p>
        </p:txBody>
      </p:sp>
    </p:spTree>
    <p:extLst>
      <p:ext uri="{BB962C8B-B14F-4D97-AF65-F5344CB8AC3E}">
        <p14:creationId xmlns:p14="http://schemas.microsoft.com/office/powerpoint/2010/main" val="1302241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8ACF92-7201-B7D6-F269-365DDFC05C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5845" y="2264229"/>
            <a:ext cx="3369339" cy="4117910"/>
          </a:xfrm>
        </p:spPr>
        <p:txBody>
          <a:bodyPr>
            <a:normAutofit/>
          </a:bodyPr>
          <a:lstStyle/>
          <a:p>
            <a:r>
              <a:rPr lang="en-IN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Insights 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Female counts are higher than male.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Income range from 100000 to 200000 is having more number of credits.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graph show that females are more than male in having credits for that range.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Very less count for income range 400000 and above.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DE5F8B3-96B0-C022-1205-9DCDE56EB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5845" y="325522"/>
            <a:ext cx="3052094" cy="1811187"/>
          </a:xfrm>
        </p:spPr>
        <p:txBody>
          <a:bodyPr/>
          <a:lstStyle/>
          <a:p>
            <a:r>
              <a:rPr lang="en-US" sz="3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Distribution of </a:t>
            </a:r>
            <a:br>
              <a:rPr lang="en-US" sz="3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Income range</a:t>
            </a:r>
            <a:br>
              <a:rPr lang="en-US" sz="3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Target 0</a:t>
            </a:r>
            <a:endParaRPr lang="en-IN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B8DFCFE5-6C71-936A-F386-252F91D1AD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5224" y="93307"/>
            <a:ext cx="7246776" cy="6764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08580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8ACF92-7201-B7D6-F269-365DDFC05C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5845" y="2180252"/>
            <a:ext cx="3210718" cy="4772102"/>
          </a:xfrm>
        </p:spPr>
        <p:txBody>
          <a:bodyPr>
            <a:normAutofit/>
          </a:bodyPr>
          <a:lstStyle/>
          <a:p>
            <a:r>
              <a:rPr lang="en-IN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Insights :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Clients which have applied for credits are from most of the organization type ‘Business entity Type 3’ , ‘Self employed’ , ‘Other’ , ‘Medicine’ and ‘Government’.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 clients are from Industry type 8,type 6, type 10, religion and  trade type 5, type 4.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DE5F8B3-96B0-C022-1205-9DCDE56EB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5845" y="325522"/>
            <a:ext cx="3052094" cy="1717881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Distribution of organization</a:t>
            </a:r>
            <a:br>
              <a:rPr lang="en-US" sz="4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Target 0 </a:t>
            </a:r>
            <a:r>
              <a:rPr lang="en-US" sz="3600" dirty="0">
                <a:solidFill>
                  <a:srgbClr val="FFFFFF"/>
                </a:solidFill>
              </a:rPr>
              <a:t>type</a:t>
            </a:r>
            <a:endParaRPr lang="en-IN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Content Placeholder 4">
            <a:extLst>
              <a:ext uri="{FF2B5EF4-FFF2-40B4-BE49-F238E27FC236}">
                <a16:creationId xmlns:a16="http://schemas.microsoft.com/office/drawing/2014/main" id="{DA8D72C6-03DE-AAC4-7A77-7F18E938EF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5938740" y="-83782"/>
            <a:ext cx="5281126" cy="70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635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8ACF92-7201-B7D6-F269-365DDFC05C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5846" y="2264229"/>
            <a:ext cx="3052094" cy="4117910"/>
          </a:xfrm>
        </p:spPr>
        <p:txBody>
          <a:bodyPr>
            <a:normAutofit/>
          </a:bodyPr>
          <a:lstStyle/>
          <a:p>
            <a:r>
              <a:rPr lang="en-IN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Insights :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Male counts are higher than female.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Income range from 100000 to 200000 is having more number of credits.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graph show that males are more than female in having credits for that range.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Very less count for income range 400000 and above.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DE5F8B3-96B0-C022-1205-9DCDE56EB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5845" y="325522"/>
            <a:ext cx="3052094" cy="1811187"/>
          </a:xfrm>
        </p:spPr>
        <p:txBody>
          <a:bodyPr/>
          <a:lstStyle/>
          <a:p>
            <a:r>
              <a:rPr lang="en-US" sz="3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Distribution of </a:t>
            </a:r>
            <a:br>
              <a:rPr lang="en-US" sz="3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Income range</a:t>
            </a:r>
            <a:br>
              <a:rPr lang="en-US" sz="3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Target 1</a:t>
            </a:r>
            <a:endParaRPr lang="en-IN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C8FDA16A-31BE-645B-9842-451348E5C2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3298" y="122238"/>
            <a:ext cx="7498702" cy="6611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151555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306</TotalTime>
  <Words>1237</Words>
  <Application>Microsoft Office PowerPoint</Application>
  <PresentationFormat>Widescreen</PresentationFormat>
  <Paragraphs>113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Century Gothic</vt:lpstr>
      <vt:lpstr>Söhne</vt:lpstr>
      <vt:lpstr>Times New Roman</vt:lpstr>
      <vt:lpstr>Wingdings</vt:lpstr>
      <vt:lpstr>Wingdings 3</vt:lpstr>
      <vt:lpstr>Wisp</vt:lpstr>
      <vt:lpstr>CREDIT EDA CASE STUDY</vt:lpstr>
      <vt:lpstr>Problem Statement : </vt:lpstr>
      <vt:lpstr>PowerPoint Presentation</vt:lpstr>
      <vt:lpstr>Assumptions :</vt:lpstr>
      <vt:lpstr>Approaches &amp; Methodology :</vt:lpstr>
      <vt:lpstr>UNIVARIATE ANALYSIS FOR TARGET 0  &amp; TARGET 1</vt:lpstr>
      <vt:lpstr>Distribution of  Income range Target 0</vt:lpstr>
      <vt:lpstr>Distribution of organization Target 0 type</vt:lpstr>
      <vt:lpstr>Distribution of  Income range Target 1</vt:lpstr>
      <vt:lpstr>Distribution of  Income range Target 1</vt:lpstr>
      <vt:lpstr>Correlation For TARGET 0</vt:lpstr>
      <vt:lpstr>PowerPoint Presentation</vt:lpstr>
      <vt:lpstr>Correlation For TARGET 1</vt:lpstr>
      <vt:lpstr>PowerPoint Presentation</vt:lpstr>
      <vt:lpstr>BIVARIATE ANALYSIS FOR  TARGET 0 &amp; TARGET 1</vt:lpstr>
      <vt:lpstr>Credit amount vs Education Status Target 0</vt:lpstr>
      <vt:lpstr>Credit amount vs Education Status Target 1</vt:lpstr>
      <vt:lpstr>MERGE DATASET UNIVARITE &amp; BIVARIATE ANALYSIS</vt:lpstr>
      <vt:lpstr>Distribution of contract status with purposes</vt:lpstr>
      <vt:lpstr>PowerPoint Presentation</vt:lpstr>
      <vt:lpstr>Conclusion :</vt:lpstr>
      <vt:lpstr>THANK YOU…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EDA CASE STUDY</dc:title>
  <dc:creator>Vibhuti Koladiya</dc:creator>
  <cp:lastModifiedBy>Vibhuti Koladiya</cp:lastModifiedBy>
  <cp:revision>55</cp:revision>
  <dcterms:created xsi:type="dcterms:W3CDTF">2024-01-30T08:12:03Z</dcterms:created>
  <dcterms:modified xsi:type="dcterms:W3CDTF">2024-01-30T13:18:06Z</dcterms:modified>
</cp:coreProperties>
</file>