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66" r:id="rId11"/>
    <p:sldId id="2146847059" r:id="rId12"/>
    <p:sldId id="267" r:id="rId13"/>
    <p:sldId id="2146847060" r:id="rId14"/>
    <p:sldId id="268" r:id="rId15"/>
    <p:sldId id="2146847055" r:id="rId16"/>
    <p:sldId id="269" r:id="rId17"/>
    <p:sldId id="2146847056" r:id="rId18"/>
    <p:sldId id="214684705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2" autoAdjust="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13162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lotly/plotly.py" TargetMode="External"/><Relationship Id="rId2" Type="http://schemas.openxmlformats.org/officeDocument/2006/relationships/hyperlink" Target="https://github.com/pandas-dev/pandas" TargetMode="External"/><Relationship Id="rId1" Type="http://schemas.openxmlformats.org/officeDocument/2006/relationships/slideLayout" Target="../slideLayouts/slideLayout2.xml"/><Relationship Id="rId4" Type="http://schemas.openxmlformats.org/officeDocument/2006/relationships/hyperlink" Target="https://github.com/scikit-learn/scikit-lear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800" b="1" dirty="0">
                <a:solidFill>
                  <a:schemeClr val="accent1"/>
                </a:solidFill>
                <a:latin typeface="Arial" panose="020B0604020202020204" pitchFamily="34" charset="0"/>
                <a:cs typeface="Arial" panose="020B0604020202020204" pitchFamily="34" charset="0"/>
              </a:rPr>
              <a:t>Python-Powered Credit Risk Analysis and Customer Segmentation for Informed Financial Decision Making</a:t>
            </a:r>
          </a:p>
        </p:txBody>
      </p:sp>
      <p:sp>
        <p:nvSpPr>
          <p:cNvPr id="3" name="TextBox 2"/>
          <p:cNvSpPr txBox="1"/>
          <p:nvPr/>
        </p:nvSpPr>
        <p:spPr>
          <a:xfrm>
            <a:off x="0" y="635076"/>
            <a:ext cx="1219200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Vibilan S – Saranathan College of Engineering- 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Arial" pitchFamily="34" charset="0"/>
                <a:cs typeface="Arial" pitchFamily="34" charset="0"/>
              </a:rPr>
              <a:t>Final result</a:t>
            </a:r>
            <a:endParaRPr lang="en-US" b="1" dirty="0">
              <a:solidFill>
                <a:srgbClr val="00B0F0"/>
              </a:solidFill>
              <a:latin typeface="Arial" pitchFamily="34" charset="0"/>
              <a:cs typeface="Arial"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343" y="1301750"/>
            <a:ext cx="8239314" cy="4673600"/>
          </a:xfrm>
          <a:ln>
            <a:solidFill>
              <a:schemeClr val="tx1"/>
            </a:solidFill>
          </a:ln>
        </p:spPr>
      </p:pic>
    </p:spTree>
    <p:extLst>
      <p:ext uri="{BB962C8B-B14F-4D97-AF65-F5344CB8AC3E}">
        <p14:creationId xmlns:p14="http://schemas.microsoft.com/office/powerpoint/2010/main" val="4147005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dirty="0">
                <a:latin typeface="Arial" pitchFamily="34" charset="0"/>
                <a:cs typeface="Arial" pitchFamily="34" charset="0"/>
              </a:rPr>
              <a:t>The credit scoring and segmentation project aimed to develop a comprehensive solution for financial institutions to evaluate borrower creditworthiness and segment customers efficiently. Through Python-based data analysis and machine learning algorithms, the project successfully constructed models for credit scoring and customer segmentation. Findings from exploratory data analysis highlighted key credit features and revealed correlations between numerical variables, providing valuable insights for model development. The effectiveness of the proposed solution was demonstrated through accurate credit assessments and tailored customer segmentation, empowering financial institutions to make informed lending decisions and mitigate risk effectively. The importance of credit scoring and segmentation cannot be overstated, as they serve as crucial tools for financial institutions to manage risk, optimize lending practices, and ensure financial stability in a dynamic economic landscape. By leveraging data-driven approaches, financial institutions can enhance their decision-making processes and foster responsible lending, ultimately contributing to economic growth and stability.</a:t>
            </a:r>
            <a:endParaRPr lang="en-IN" sz="1400" dirty="0">
              <a:latin typeface="Arial" pitchFamily="34" charset="0"/>
              <a:cs typeface="Arial" pitchFamily="34"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To enhance the credit scoring and segmentation system, potential avenues include integrating additional data sources such as alternative credit data and macroeconomic indicators, optimizing algorithms through advanced machine learning techniques, expanding coverage to multiple regions for a broader assessment of credit risk, and integrating emerging technologies like edge computing and AI for improved responsiveness and automation. These enhancements would enable financial institutions to make more accurate and informed lending decisions, mitigate risk effectively, and adapt to the evolving financial landscape with greater agility and efficiency.</a:t>
            </a:r>
            <a:endParaRPr lang="en-US" dirty="0">
              <a:latin typeface="Arial" pitchFamily="34" charset="0"/>
              <a:cs typeface="Arial"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dirty="0" smtClean="0"/>
              <a:t>pandas</a:t>
            </a:r>
            <a:r>
              <a:rPr lang="en-US" dirty="0"/>
              <a:t>:</a:t>
            </a:r>
          </a:p>
          <a:p>
            <a:pPr lvl="1"/>
            <a:r>
              <a:rPr lang="en-US" dirty="0"/>
              <a:t>Documentation: https://pandas.pydata.org/docs/</a:t>
            </a:r>
          </a:p>
          <a:p>
            <a:pPr lvl="1"/>
            <a:r>
              <a:rPr lang="en-US" dirty="0" err="1"/>
              <a:t>GitHub</a:t>
            </a:r>
            <a:r>
              <a:rPr lang="en-US" dirty="0"/>
              <a:t> Repository: </a:t>
            </a:r>
            <a:r>
              <a:rPr lang="en-US" dirty="0">
                <a:hlinkClick r:id="rId2"/>
              </a:rPr>
              <a:t>https://github.com/pandas-dev/pandas</a:t>
            </a:r>
            <a:endParaRPr lang="en-US" dirty="0"/>
          </a:p>
          <a:p>
            <a:r>
              <a:rPr lang="en-US" dirty="0" err="1"/>
              <a:t>plotly</a:t>
            </a:r>
            <a:r>
              <a:rPr lang="en-US" dirty="0"/>
              <a:t>:</a:t>
            </a:r>
          </a:p>
          <a:p>
            <a:pPr lvl="1"/>
            <a:r>
              <a:rPr lang="en-US" dirty="0"/>
              <a:t>Documentation: https://plotly.com/python/</a:t>
            </a:r>
          </a:p>
          <a:p>
            <a:pPr lvl="1"/>
            <a:r>
              <a:rPr lang="en-US" dirty="0" err="1"/>
              <a:t>GitHub</a:t>
            </a:r>
            <a:r>
              <a:rPr lang="en-US" dirty="0"/>
              <a:t> Repository: </a:t>
            </a:r>
            <a:r>
              <a:rPr lang="en-US" dirty="0">
                <a:hlinkClick r:id="rId3"/>
              </a:rPr>
              <a:t>https://github.com/plotly/plotly.py</a:t>
            </a:r>
            <a:endParaRPr lang="en-US" dirty="0"/>
          </a:p>
          <a:p>
            <a:r>
              <a:rPr lang="en-US" dirty="0" err="1"/>
              <a:t>scikit</a:t>
            </a:r>
            <a:r>
              <a:rPr lang="en-US" dirty="0"/>
              <a:t>-learn:</a:t>
            </a:r>
          </a:p>
          <a:p>
            <a:pPr lvl="1"/>
            <a:r>
              <a:rPr lang="en-US" dirty="0"/>
              <a:t>Documentation: https://scikit-learn.org/stable/documentation.html</a:t>
            </a:r>
          </a:p>
          <a:p>
            <a:pPr lvl="1"/>
            <a:r>
              <a:rPr lang="en-US" dirty="0" err="1"/>
              <a:t>GitHub</a:t>
            </a:r>
            <a:r>
              <a:rPr lang="en-US" dirty="0"/>
              <a:t> Repository: </a:t>
            </a:r>
            <a:r>
              <a:rPr lang="en-US" dirty="0">
                <a:hlinkClick r:id="rId4"/>
              </a:rPr>
              <a:t>https://github.com/scikit-learn/scikit-learn</a:t>
            </a:r>
            <a:endParaRPr lang="en-US" dirty="0"/>
          </a:p>
          <a:p>
            <a:r>
              <a:rPr lang="en-US" dirty="0" err="1"/>
              <a:t>Kaggle</a:t>
            </a:r>
            <a:r>
              <a:rPr lang="en-US" dirty="0"/>
              <a:t> Dataset:</a:t>
            </a:r>
          </a:p>
          <a:p>
            <a:pPr lvl="1"/>
            <a:r>
              <a:rPr lang="en-US" dirty="0"/>
              <a:t>Dataset Title: Credit Scoring</a:t>
            </a:r>
          </a:p>
          <a:p>
            <a:pPr lvl="1"/>
            <a:r>
              <a:rPr lang="en-US" dirty="0"/>
              <a:t>Website </a:t>
            </a:r>
            <a:r>
              <a:rPr lang="en-US" dirty="0" err="1"/>
              <a:t>Link:https</a:t>
            </a:r>
            <a:r>
              <a:rPr lang="en-US" dirty="0"/>
              <a:t>://statso.io/</a:t>
            </a:r>
            <a:r>
              <a:rPr lang="en-US" dirty="0" err="1"/>
              <a:t>wp</a:t>
            </a:r>
            <a:r>
              <a:rPr lang="en-US" dirty="0"/>
              <a:t>-content/uploads/2023/07/credit_scoring.csv</a:t>
            </a:r>
            <a:endParaRPr lang="en-US"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46" y="0"/>
            <a:ext cx="11029616" cy="530296"/>
          </a:xfrm>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323" y="605308"/>
            <a:ext cx="7942510" cy="5525036"/>
          </a:xfrm>
          <a:prstGeom prst="rect">
            <a:avLst/>
          </a:prstGeom>
        </p:spPr>
      </p:pic>
      <p:sp>
        <p:nvSpPr>
          <p:cNvPr id="4" name="TextBox 3"/>
          <p:cNvSpPr txBox="1"/>
          <p:nvPr/>
        </p:nvSpPr>
        <p:spPr>
          <a:xfrm>
            <a:off x="592428" y="6332044"/>
            <a:ext cx="8927765" cy="369332"/>
          </a:xfrm>
          <a:prstGeom prst="rect">
            <a:avLst/>
          </a:prstGeom>
          <a:noFill/>
        </p:spPr>
        <p:txBody>
          <a:bodyPr wrap="none" rtlCol="0">
            <a:spAutoFit/>
          </a:bodyPr>
          <a:lstStyle/>
          <a:p>
            <a:r>
              <a:rPr lang="en-US" dirty="0" err="1" smtClean="0"/>
              <a:t>Credly</a:t>
            </a:r>
            <a:r>
              <a:rPr lang="en-US" dirty="0" smtClean="0"/>
              <a:t> </a:t>
            </a:r>
            <a:r>
              <a:rPr lang="en-US" dirty="0"/>
              <a:t>Link: https://www.credly.com/badges/207c78c1-31de-4ea1-9165-55fbd98c736b </a:t>
            </a:r>
          </a:p>
        </p:txBody>
      </p:sp>
    </p:spTree>
    <p:extLst>
      <p:ext uri="{BB962C8B-B14F-4D97-AF65-F5344CB8AC3E}">
        <p14:creationId xmlns:p14="http://schemas.microsoft.com/office/powerpoint/2010/main" val="39298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64" y="0"/>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323" y="566671"/>
            <a:ext cx="7992411" cy="5537916"/>
          </a:xfrm>
          <a:prstGeom prst="rect">
            <a:avLst/>
          </a:prstGeom>
        </p:spPr>
      </p:pic>
      <p:sp>
        <p:nvSpPr>
          <p:cNvPr id="4" name="TextBox 3"/>
          <p:cNvSpPr txBox="1"/>
          <p:nvPr/>
        </p:nvSpPr>
        <p:spPr>
          <a:xfrm>
            <a:off x="605307" y="6267650"/>
            <a:ext cx="8609152" cy="369332"/>
          </a:xfrm>
          <a:prstGeom prst="rect">
            <a:avLst/>
          </a:prstGeom>
          <a:noFill/>
        </p:spPr>
        <p:txBody>
          <a:bodyPr wrap="none" rtlCol="0">
            <a:spAutoFit/>
          </a:bodyPr>
          <a:lstStyle/>
          <a:p>
            <a:r>
              <a:rPr lang="en-US" dirty="0" err="1" smtClean="0"/>
              <a:t>Credly</a:t>
            </a:r>
            <a:r>
              <a:rPr lang="en-US" dirty="0"/>
              <a:t> Link: https://www.credly.com/badges/5e9a7e75-0df9-4fac-9ff4-cde8af9aa6c8</a:t>
            </a:r>
          </a:p>
        </p:txBody>
      </p:sp>
    </p:spTree>
    <p:extLst>
      <p:ext uri="{BB962C8B-B14F-4D97-AF65-F5344CB8AC3E}">
        <p14:creationId xmlns:p14="http://schemas.microsoft.com/office/powerpoint/2010/main" val="251231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a:t>
            </a:r>
            <a:r>
              <a:rPr lang="en-US" sz="2000" b="1" dirty="0" smtClean="0">
                <a:latin typeface="Arial"/>
                <a:ea typeface="+mn-lt"/>
                <a:cs typeface="Arial"/>
              </a:rPr>
              <a:t>Statement</a:t>
            </a:r>
          </a:p>
          <a:p>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p>
          <a:p>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latin typeface="Arial" pitchFamily="34" charset="0"/>
                <a:cs typeface="Arial" pitchFamily="34" charset="0"/>
              </a:rPr>
              <a:t>Credit scoring and segmentation are critical processes for financial institutions to evaluate borrower creditworthiness and manage risk effectively. This project focuses on leveraging Python to develop advanced models and segmentation strategies, enabling precise prediction of credit scores and segmentation of borrowers into distinct risk categories. By enhancing the accuracy and efficiency of credit assessment, this project aims to support informed lending decisions and optimize credit management practices.</a:t>
            </a:r>
            <a:endParaRPr lang="en-IN" dirty="0">
              <a:latin typeface="Arial" pitchFamily="34" charset="0"/>
              <a:cs typeface="Arial"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200" b="1" dirty="0">
                <a:latin typeface="Arial" pitchFamily="34" charset="0"/>
                <a:cs typeface="Arial" pitchFamily="34" charset="0"/>
              </a:rPr>
              <a:t>Proposed Solution: Credit Scoring and Segmentation</a:t>
            </a:r>
            <a:endParaRPr lang="en-US" sz="1200" dirty="0">
              <a:latin typeface="Arial" pitchFamily="34" charset="0"/>
              <a:cs typeface="Arial" pitchFamily="34" charset="0"/>
            </a:endParaRPr>
          </a:p>
          <a:p>
            <a:r>
              <a:rPr lang="en-US" sz="1200" dirty="0">
                <a:latin typeface="Arial" pitchFamily="34" charset="0"/>
                <a:cs typeface="Arial" pitchFamily="34" charset="0"/>
              </a:rPr>
              <a:t>The proposed system aims to address the challenge of credit scoring and segmentation, enabling financial institutions to make informed lending decisions and manage credit risk effectively. The solution will consist of the following components:</a:t>
            </a:r>
          </a:p>
          <a:p>
            <a:r>
              <a:rPr lang="en-US" sz="1200" b="1" dirty="0">
                <a:latin typeface="Arial" pitchFamily="34" charset="0"/>
                <a:cs typeface="Arial" pitchFamily="34" charset="0"/>
              </a:rPr>
              <a:t>Data Collection:</a:t>
            </a:r>
            <a:endParaRPr lang="en-US" sz="1200" dirty="0">
              <a:latin typeface="Arial" pitchFamily="34" charset="0"/>
              <a:cs typeface="Arial" pitchFamily="34" charset="0"/>
            </a:endParaRPr>
          </a:p>
          <a:p>
            <a:pPr lvl="1"/>
            <a:r>
              <a:rPr lang="en-US" sz="1200" dirty="0">
                <a:latin typeface="Arial" pitchFamily="34" charset="0"/>
                <a:cs typeface="Arial" pitchFamily="34" charset="0"/>
              </a:rPr>
              <a:t>Collect comprehensive credit data, including borrower information, credit history, and financial indicators, from reliable sources.</a:t>
            </a:r>
          </a:p>
          <a:p>
            <a:pPr lvl="1"/>
            <a:r>
              <a:rPr lang="en-US" sz="1200" dirty="0">
                <a:latin typeface="Arial" pitchFamily="34" charset="0"/>
                <a:cs typeface="Arial" pitchFamily="34" charset="0"/>
              </a:rPr>
              <a:t>Incorporate supplementary data sources, such as economic indicators and demographic information, to enrich the credit assessment process.</a:t>
            </a:r>
          </a:p>
          <a:p>
            <a:r>
              <a:rPr lang="en-US" sz="1200" b="1" dirty="0">
                <a:latin typeface="Arial" pitchFamily="34" charset="0"/>
                <a:cs typeface="Arial" pitchFamily="34" charset="0"/>
              </a:rPr>
              <a:t>Data Preprocessing:</a:t>
            </a:r>
            <a:endParaRPr lang="en-US" sz="1200" dirty="0">
              <a:latin typeface="Arial" pitchFamily="34" charset="0"/>
              <a:cs typeface="Arial" pitchFamily="34" charset="0"/>
            </a:endParaRPr>
          </a:p>
          <a:p>
            <a:pPr lvl="1"/>
            <a:r>
              <a:rPr lang="en-US" sz="1200" dirty="0">
                <a:latin typeface="Arial" pitchFamily="34" charset="0"/>
                <a:cs typeface="Arial" pitchFamily="34" charset="0"/>
              </a:rPr>
              <a:t>Clean and preprocess the collected data to handle missing values, outliers, and inconsistencies.</a:t>
            </a:r>
          </a:p>
          <a:p>
            <a:pPr lvl="1"/>
            <a:r>
              <a:rPr lang="en-US" sz="1200" dirty="0">
                <a:latin typeface="Arial" pitchFamily="34" charset="0"/>
                <a:cs typeface="Arial" pitchFamily="34" charset="0"/>
              </a:rPr>
              <a:t>Perform feature engineering to extract relevant features, including credit utilization ratio, payment history, number of credit accounts, loan amount, interest rate, and loan term.</a:t>
            </a:r>
          </a:p>
          <a:p>
            <a:r>
              <a:rPr lang="en-US" sz="1200" b="1" dirty="0">
                <a:latin typeface="Arial" pitchFamily="34" charset="0"/>
                <a:cs typeface="Arial" pitchFamily="34" charset="0"/>
              </a:rPr>
              <a:t>Exploratory Data Analysis (EDA):</a:t>
            </a:r>
            <a:endParaRPr lang="en-US" sz="1200" dirty="0">
              <a:latin typeface="Arial" pitchFamily="34" charset="0"/>
              <a:cs typeface="Arial" pitchFamily="34" charset="0"/>
            </a:endParaRPr>
          </a:p>
          <a:p>
            <a:pPr lvl="1"/>
            <a:r>
              <a:rPr lang="en-US" sz="1200" dirty="0">
                <a:latin typeface="Arial" pitchFamily="34" charset="0"/>
                <a:cs typeface="Arial" pitchFamily="34" charset="0"/>
              </a:rPr>
              <a:t>Visualize the distribution of key features, such as credit utilization ratio and loan amount, using box plots and histograms.</a:t>
            </a:r>
          </a:p>
          <a:p>
            <a:pPr lvl="1"/>
            <a:r>
              <a:rPr lang="en-US" sz="1200" dirty="0">
                <a:latin typeface="Arial" pitchFamily="34" charset="0"/>
                <a:cs typeface="Arial" pitchFamily="34" charset="0"/>
              </a:rPr>
              <a:t>Analyze the correlation between numerical features using a correlation </a:t>
            </a:r>
            <a:r>
              <a:rPr lang="en-US" sz="1200" dirty="0" err="1">
                <a:latin typeface="Arial" pitchFamily="34" charset="0"/>
                <a:cs typeface="Arial" pitchFamily="34" charset="0"/>
              </a:rPr>
              <a:t>heatmap</a:t>
            </a:r>
            <a:r>
              <a:rPr lang="en-US" sz="1200" dirty="0">
                <a:latin typeface="Arial" pitchFamily="34" charset="0"/>
                <a:cs typeface="Arial" pitchFamily="34" charset="0"/>
              </a:rPr>
              <a:t> to identify potential relationships.</a:t>
            </a:r>
          </a:p>
          <a:p>
            <a:r>
              <a:rPr lang="en-US" sz="1200" b="1" dirty="0">
                <a:latin typeface="Arial" pitchFamily="34" charset="0"/>
                <a:cs typeface="Arial" pitchFamily="34" charset="0"/>
              </a:rPr>
              <a:t>Feature Engineering and Mapping:</a:t>
            </a:r>
            <a:endParaRPr lang="en-US" sz="1200" dirty="0">
              <a:latin typeface="Arial" pitchFamily="34" charset="0"/>
              <a:cs typeface="Arial" pitchFamily="34" charset="0"/>
            </a:endParaRPr>
          </a:p>
          <a:p>
            <a:pPr lvl="1"/>
            <a:r>
              <a:rPr lang="en-US" sz="1200" dirty="0">
                <a:latin typeface="Arial" pitchFamily="34" charset="0"/>
                <a:cs typeface="Arial" pitchFamily="34" charset="0"/>
              </a:rPr>
              <a:t>Map categorical features, such as education level and employment status, to numerical values for inclusion in the credit scoring model</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PROPOSED SOLUTION </a:t>
            </a:r>
            <a:r>
              <a:rPr lang="en-US" dirty="0" err="1" smtClean="0">
                <a:solidFill>
                  <a:srgbClr val="00B0F0"/>
                </a:solidFill>
              </a:rPr>
              <a:t>cont</a:t>
            </a:r>
            <a:r>
              <a:rPr lang="en-US" dirty="0" smtClean="0">
                <a:solidFill>
                  <a:srgbClr val="00B0F0"/>
                </a:solidFill>
              </a:rPr>
              <a:t>…</a:t>
            </a:r>
            <a:endParaRPr lang="en-US" dirty="0">
              <a:solidFill>
                <a:srgbClr val="00B0F0"/>
              </a:solidFill>
            </a:endParaRPr>
          </a:p>
        </p:txBody>
      </p:sp>
      <p:sp>
        <p:nvSpPr>
          <p:cNvPr id="3" name="Content Placeholder 2"/>
          <p:cNvSpPr>
            <a:spLocks noGrp="1"/>
          </p:cNvSpPr>
          <p:nvPr>
            <p:ph idx="1"/>
          </p:nvPr>
        </p:nvSpPr>
        <p:spPr>
          <a:xfrm>
            <a:off x="581192" y="1520967"/>
            <a:ext cx="11029615" cy="4673324"/>
          </a:xfrm>
        </p:spPr>
        <p:txBody>
          <a:bodyPr>
            <a:normAutofit/>
          </a:bodyPr>
          <a:lstStyle/>
          <a:p>
            <a:r>
              <a:rPr lang="en-US" sz="1200" b="1" dirty="0">
                <a:latin typeface="Arial" pitchFamily="34" charset="0"/>
                <a:cs typeface="Arial" pitchFamily="34" charset="0"/>
              </a:rPr>
              <a:t>Credit Scoring Model:</a:t>
            </a:r>
            <a:endParaRPr lang="en-US" sz="1200" dirty="0">
              <a:latin typeface="Arial" pitchFamily="34" charset="0"/>
              <a:cs typeface="Arial" pitchFamily="34" charset="0"/>
            </a:endParaRPr>
          </a:p>
          <a:p>
            <a:pPr lvl="1"/>
            <a:r>
              <a:rPr lang="en-US" sz="1200" dirty="0">
                <a:latin typeface="Arial" pitchFamily="34" charset="0"/>
                <a:cs typeface="Arial" pitchFamily="34" charset="0"/>
              </a:rPr>
              <a:t>Implement a credit scoring model using the complete FICO formula, incorporating features such as payment history, credit utilization ratio, number of credit accounts, education level, and employment status.</a:t>
            </a:r>
          </a:p>
          <a:p>
            <a:pPr lvl="1"/>
            <a:r>
              <a:rPr lang="en-US" sz="1200" dirty="0">
                <a:latin typeface="Arial" pitchFamily="34" charset="0"/>
                <a:cs typeface="Arial" pitchFamily="34" charset="0"/>
              </a:rPr>
              <a:t>Calculate credit scores for each borrower using the FICO formula and add them as a new column to the </a:t>
            </a:r>
            <a:r>
              <a:rPr lang="en-US" sz="1200" dirty="0" err="1">
                <a:latin typeface="Arial" pitchFamily="34" charset="0"/>
                <a:cs typeface="Arial" pitchFamily="34" charset="0"/>
              </a:rPr>
              <a:t>DataFrame</a:t>
            </a:r>
            <a:r>
              <a:rPr lang="en-US" sz="1200" dirty="0">
                <a:latin typeface="Arial" pitchFamily="34" charset="0"/>
                <a:cs typeface="Arial" pitchFamily="34" charset="0"/>
              </a:rPr>
              <a:t>.</a:t>
            </a:r>
          </a:p>
          <a:p>
            <a:r>
              <a:rPr lang="en-US" sz="1200" b="1" dirty="0">
                <a:latin typeface="Arial" pitchFamily="34" charset="0"/>
                <a:cs typeface="Arial" pitchFamily="34" charset="0"/>
              </a:rPr>
              <a:t>Segmentation Analysis:</a:t>
            </a:r>
            <a:endParaRPr lang="en-US" sz="1200" dirty="0">
              <a:latin typeface="Arial" pitchFamily="34" charset="0"/>
              <a:cs typeface="Arial" pitchFamily="34" charset="0"/>
            </a:endParaRPr>
          </a:p>
          <a:p>
            <a:pPr lvl="1"/>
            <a:r>
              <a:rPr lang="en-US" sz="1200" dirty="0">
                <a:latin typeface="Arial" pitchFamily="34" charset="0"/>
                <a:cs typeface="Arial" pitchFamily="34" charset="0"/>
              </a:rPr>
              <a:t>Utilize the K-means clustering algorithm to segment borrowers into distinct groups based on their credit scores.</a:t>
            </a:r>
          </a:p>
          <a:p>
            <a:pPr lvl="1"/>
            <a:r>
              <a:rPr lang="en-US" sz="1200" dirty="0">
                <a:latin typeface="Arial" pitchFamily="34" charset="0"/>
                <a:cs typeface="Arial" pitchFamily="34" charset="0"/>
              </a:rPr>
              <a:t>Visualize the segments using scatter plots, with each segment represented by a different color to identify patterns and clusters.</a:t>
            </a:r>
          </a:p>
          <a:p>
            <a:r>
              <a:rPr lang="en-US" sz="1200" b="1" dirty="0">
                <a:latin typeface="Arial" pitchFamily="34" charset="0"/>
                <a:cs typeface="Arial" pitchFamily="34" charset="0"/>
              </a:rPr>
              <a:t>Deployment and Visualization:</a:t>
            </a:r>
            <a:endParaRPr lang="en-US" sz="1200" dirty="0">
              <a:latin typeface="Arial" pitchFamily="34" charset="0"/>
              <a:cs typeface="Arial" pitchFamily="34" charset="0"/>
            </a:endParaRPr>
          </a:p>
          <a:p>
            <a:pPr lvl="1"/>
            <a:r>
              <a:rPr lang="en-US" sz="1200" dirty="0">
                <a:latin typeface="Arial" pitchFamily="34" charset="0"/>
                <a:cs typeface="Arial" pitchFamily="34" charset="0"/>
              </a:rPr>
              <a:t>Develop a user-friendly interface or application to provide real-time access to credit scoring and segmentation results for financial institutions.</a:t>
            </a:r>
          </a:p>
          <a:p>
            <a:pPr lvl="1"/>
            <a:r>
              <a:rPr lang="en-US" sz="1200" dirty="0">
                <a:latin typeface="Arial" pitchFamily="34" charset="0"/>
                <a:cs typeface="Arial" pitchFamily="34" charset="0"/>
              </a:rPr>
              <a:t>Deploy the solution on a scalable and reliable platform, ensuring accessibility and responsiveness for end-users.</a:t>
            </a:r>
          </a:p>
          <a:p>
            <a:r>
              <a:rPr lang="en-US" sz="1200" b="1" dirty="0">
                <a:latin typeface="Arial" pitchFamily="34" charset="0"/>
                <a:cs typeface="Arial" pitchFamily="34" charset="0"/>
              </a:rPr>
              <a:t>Evaluation and Fine-Tuning:</a:t>
            </a:r>
            <a:endParaRPr lang="en-US" sz="1200" dirty="0">
              <a:latin typeface="Arial" pitchFamily="34" charset="0"/>
              <a:cs typeface="Arial" pitchFamily="34" charset="0"/>
            </a:endParaRPr>
          </a:p>
          <a:p>
            <a:pPr lvl="1"/>
            <a:r>
              <a:rPr lang="en-US" sz="1200" dirty="0">
                <a:latin typeface="Arial" pitchFamily="34" charset="0"/>
                <a:cs typeface="Arial" pitchFamily="34" charset="0"/>
              </a:rPr>
              <a:t>Assess the performance of the credit scoring model using appropriate evaluation metrics, such as accuracy and precision.</a:t>
            </a:r>
          </a:p>
          <a:p>
            <a:pPr lvl="1"/>
            <a:r>
              <a:rPr lang="en-US" sz="1200" dirty="0">
                <a:latin typeface="Arial" pitchFamily="34" charset="0"/>
                <a:cs typeface="Arial" pitchFamily="34" charset="0"/>
              </a:rPr>
              <a:t>Fine-tune the model based on feedback and continuous monitoring of prediction accuracy to improve credit assessment effectiveness.</a:t>
            </a:r>
          </a:p>
          <a:p>
            <a:r>
              <a:rPr lang="en-US" sz="1200" dirty="0">
                <a:latin typeface="Arial" pitchFamily="34" charset="0"/>
                <a:cs typeface="Arial" pitchFamily="34" charset="0"/>
              </a:rPr>
              <a:t>By implementing these components, the proposed solution aims to enhance credit assessment processes, enabling financial institutions to optimize lending decisions and manage credit risk efficiently.</a:t>
            </a:r>
          </a:p>
          <a:p>
            <a:pPr marL="0" indent="0">
              <a:buNone/>
            </a:pPr>
            <a:endParaRPr lang="en-IN" sz="1200" dirty="0">
              <a:latin typeface="Arial" pitchFamily="34" charset="0"/>
              <a:cs typeface="Arial" pitchFamily="34" charset="0"/>
            </a:endParaRPr>
          </a:p>
          <a:p>
            <a:endParaRPr lang="en-US" sz="1200" dirty="0"/>
          </a:p>
        </p:txBody>
      </p:sp>
    </p:spTree>
    <p:extLst>
      <p:ext uri="{BB962C8B-B14F-4D97-AF65-F5344CB8AC3E}">
        <p14:creationId xmlns:p14="http://schemas.microsoft.com/office/powerpoint/2010/main" val="2222455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55435" y="1353542"/>
            <a:ext cx="11029615" cy="4918470"/>
          </a:xfrm>
        </p:spPr>
        <p:txBody>
          <a:bodyPr>
            <a:noAutofit/>
          </a:bodyPr>
          <a:lstStyle/>
          <a:p>
            <a:r>
              <a:rPr lang="en-US" sz="1200" b="1" dirty="0">
                <a:latin typeface="Arial" pitchFamily="34" charset="0"/>
                <a:cs typeface="Arial" pitchFamily="34" charset="0"/>
              </a:rPr>
              <a:t>System Requirements:</a:t>
            </a:r>
            <a:endParaRPr lang="en-US" sz="1200" dirty="0">
              <a:latin typeface="Arial" pitchFamily="34" charset="0"/>
              <a:cs typeface="Arial" pitchFamily="34" charset="0"/>
            </a:endParaRPr>
          </a:p>
          <a:p>
            <a:pPr lvl="1"/>
            <a:r>
              <a:rPr lang="en-US" sz="1200" dirty="0">
                <a:latin typeface="Arial" pitchFamily="34" charset="0"/>
                <a:cs typeface="Arial" pitchFamily="34" charset="0"/>
              </a:rPr>
              <a:t>Hardware Requirements: The system should be compatible with standard computing hardware, including processors, memory, and storage, to handle data processing and model training efficiently.</a:t>
            </a:r>
          </a:p>
          <a:p>
            <a:pPr lvl="1"/>
            <a:r>
              <a:rPr lang="en-US" sz="1200" dirty="0">
                <a:latin typeface="Arial" pitchFamily="34" charset="0"/>
                <a:cs typeface="Arial" pitchFamily="34" charset="0"/>
              </a:rPr>
              <a:t>Software Requirements:</a:t>
            </a:r>
          </a:p>
          <a:p>
            <a:pPr lvl="2"/>
            <a:r>
              <a:rPr lang="en-US" sz="1200" dirty="0">
                <a:latin typeface="Arial" pitchFamily="34" charset="0"/>
                <a:cs typeface="Arial" pitchFamily="34" charset="0"/>
              </a:rPr>
              <a:t>Python Programming Language: Python will serve as the primary programming language for developing the credit scoring and segmentation system.</a:t>
            </a:r>
          </a:p>
          <a:p>
            <a:pPr lvl="2"/>
            <a:r>
              <a:rPr lang="en-US" sz="1200" dirty="0">
                <a:latin typeface="Arial" pitchFamily="34" charset="0"/>
                <a:cs typeface="Arial" pitchFamily="34" charset="0"/>
              </a:rPr>
              <a:t>Required Libraries: The following libraries are required to build the model and perform data analysis:</a:t>
            </a:r>
          </a:p>
          <a:p>
            <a:pPr lvl="3"/>
            <a:r>
              <a:rPr lang="en-US" sz="1200" dirty="0">
                <a:latin typeface="Arial" pitchFamily="34" charset="0"/>
                <a:cs typeface="Arial" pitchFamily="34" charset="0"/>
              </a:rPr>
              <a:t>pandas: For data manipulation and preprocessing.</a:t>
            </a:r>
          </a:p>
          <a:p>
            <a:pPr lvl="3"/>
            <a:r>
              <a:rPr lang="en-US" sz="1200" dirty="0" err="1">
                <a:latin typeface="Arial" pitchFamily="34" charset="0"/>
                <a:cs typeface="Arial" pitchFamily="34" charset="0"/>
              </a:rPr>
              <a:t>plotly.graph_objects</a:t>
            </a:r>
            <a:r>
              <a:rPr lang="en-US" sz="1200" dirty="0">
                <a:latin typeface="Arial" pitchFamily="34" charset="0"/>
                <a:cs typeface="Arial" pitchFamily="34" charset="0"/>
              </a:rPr>
              <a:t> and </a:t>
            </a:r>
            <a:r>
              <a:rPr lang="en-US" sz="1200" dirty="0" err="1">
                <a:latin typeface="Arial" pitchFamily="34" charset="0"/>
                <a:cs typeface="Arial" pitchFamily="34" charset="0"/>
              </a:rPr>
              <a:t>plotly.express</a:t>
            </a:r>
            <a:r>
              <a:rPr lang="en-US" sz="1200" dirty="0">
                <a:latin typeface="Arial" pitchFamily="34" charset="0"/>
                <a:cs typeface="Arial" pitchFamily="34" charset="0"/>
              </a:rPr>
              <a:t>: For interactive data visualization.</a:t>
            </a:r>
          </a:p>
          <a:p>
            <a:pPr lvl="3"/>
            <a:r>
              <a:rPr lang="en-US" sz="1200" dirty="0" err="1">
                <a:latin typeface="Arial" pitchFamily="34" charset="0"/>
                <a:cs typeface="Arial" pitchFamily="34" charset="0"/>
              </a:rPr>
              <a:t>scikit</a:t>
            </a:r>
            <a:r>
              <a:rPr lang="en-US" sz="1200" dirty="0">
                <a:latin typeface="Arial" pitchFamily="34" charset="0"/>
                <a:cs typeface="Arial" pitchFamily="34" charset="0"/>
              </a:rPr>
              <a:t>-learn: For implementing machine learning algorithms and model evaluation.</a:t>
            </a:r>
          </a:p>
          <a:p>
            <a:pPr lvl="3"/>
            <a:r>
              <a:rPr lang="en-US" sz="1200" dirty="0">
                <a:latin typeface="Arial" pitchFamily="34" charset="0"/>
                <a:cs typeface="Arial" pitchFamily="34" charset="0"/>
              </a:rPr>
              <a:t>plotly.io: For setting </a:t>
            </a:r>
            <a:r>
              <a:rPr lang="en-US" sz="1200" dirty="0" err="1">
                <a:latin typeface="Arial" pitchFamily="34" charset="0"/>
                <a:cs typeface="Arial" pitchFamily="34" charset="0"/>
              </a:rPr>
              <a:t>plotly</a:t>
            </a:r>
            <a:r>
              <a:rPr lang="en-US" sz="1200" dirty="0">
                <a:latin typeface="Arial" pitchFamily="34" charset="0"/>
                <a:cs typeface="Arial" pitchFamily="34" charset="0"/>
              </a:rPr>
              <a:t> templates and configurations.</a:t>
            </a:r>
          </a:p>
          <a:p>
            <a:r>
              <a:rPr lang="en-US" sz="1200" b="1" dirty="0">
                <a:latin typeface="Arial" pitchFamily="34" charset="0"/>
                <a:cs typeface="Arial" pitchFamily="34" charset="0"/>
              </a:rPr>
              <a:t>Libraries Required to Build the Model:</a:t>
            </a:r>
            <a:endParaRPr lang="en-US" sz="1200" dirty="0">
              <a:latin typeface="Arial" pitchFamily="34" charset="0"/>
              <a:cs typeface="Arial" pitchFamily="34" charset="0"/>
            </a:endParaRPr>
          </a:p>
          <a:p>
            <a:pPr lvl="1"/>
            <a:r>
              <a:rPr lang="en-US" sz="1200" dirty="0">
                <a:latin typeface="Arial" pitchFamily="34" charset="0"/>
                <a:cs typeface="Arial" pitchFamily="34" charset="0"/>
              </a:rPr>
              <a:t>pandas: pandas is a powerful library for data manipulation and analysis in Python. It provides easy-to-use data structures and functions for handling structured data, such as </a:t>
            </a:r>
            <a:r>
              <a:rPr lang="en-US" sz="1200" dirty="0" err="1">
                <a:latin typeface="Arial" pitchFamily="34" charset="0"/>
                <a:cs typeface="Arial" pitchFamily="34" charset="0"/>
              </a:rPr>
              <a:t>DataFrames</a:t>
            </a:r>
            <a:r>
              <a:rPr lang="en-US" sz="1200" dirty="0">
                <a:latin typeface="Arial" pitchFamily="34" charset="0"/>
                <a:cs typeface="Arial" pitchFamily="34" charset="0"/>
              </a:rPr>
              <a:t>.</a:t>
            </a:r>
          </a:p>
          <a:p>
            <a:pPr lvl="1"/>
            <a:r>
              <a:rPr lang="en-US" sz="1200" dirty="0" err="1">
                <a:latin typeface="Arial" pitchFamily="34" charset="0"/>
                <a:cs typeface="Arial" pitchFamily="34" charset="0"/>
              </a:rPr>
              <a:t>plotly.graph_objects</a:t>
            </a:r>
            <a:r>
              <a:rPr lang="en-US" sz="1200" dirty="0">
                <a:latin typeface="Arial" pitchFamily="34" charset="0"/>
                <a:cs typeface="Arial" pitchFamily="34" charset="0"/>
              </a:rPr>
              <a:t> and </a:t>
            </a:r>
            <a:r>
              <a:rPr lang="en-US" sz="1200" dirty="0" err="1">
                <a:latin typeface="Arial" pitchFamily="34" charset="0"/>
                <a:cs typeface="Arial" pitchFamily="34" charset="0"/>
              </a:rPr>
              <a:t>plotly.express</a:t>
            </a:r>
            <a:r>
              <a:rPr lang="en-US" sz="1200" dirty="0">
                <a:latin typeface="Arial" pitchFamily="34" charset="0"/>
                <a:cs typeface="Arial" pitchFamily="34" charset="0"/>
              </a:rPr>
              <a:t>: These libraries offer a variety of visualization tools for creating interactive plots and graphs, which are essential for exploring and presenting the credit data effectively.</a:t>
            </a:r>
          </a:p>
          <a:p>
            <a:pPr lvl="1"/>
            <a:r>
              <a:rPr lang="en-US" sz="1200" dirty="0" err="1">
                <a:latin typeface="Arial" pitchFamily="34" charset="0"/>
                <a:cs typeface="Arial" pitchFamily="34" charset="0"/>
              </a:rPr>
              <a:t>scikit</a:t>
            </a:r>
            <a:r>
              <a:rPr lang="en-US" sz="1200" dirty="0">
                <a:latin typeface="Arial" pitchFamily="34" charset="0"/>
                <a:cs typeface="Arial" pitchFamily="34" charset="0"/>
              </a:rPr>
              <a:t>-learn: </a:t>
            </a:r>
            <a:r>
              <a:rPr lang="en-US" sz="1200" dirty="0" err="1">
                <a:latin typeface="Arial" pitchFamily="34" charset="0"/>
                <a:cs typeface="Arial" pitchFamily="34" charset="0"/>
              </a:rPr>
              <a:t>scikit</a:t>
            </a:r>
            <a:r>
              <a:rPr lang="en-US" sz="1200" dirty="0">
                <a:latin typeface="Arial" pitchFamily="34" charset="0"/>
                <a:cs typeface="Arial" pitchFamily="34" charset="0"/>
              </a:rPr>
              <a:t>-learn is a comprehensive machine learning library in Python, providing tools for data preprocessing, model selection, training, and evaluation. It includes implementations of various machine learning algorithms suitable for credit scoring and segmentation tasks.</a:t>
            </a:r>
          </a:p>
          <a:p>
            <a:pPr lvl="1"/>
            <a:r>
              <a:rPr lang="en-US" sz="1200" dirty="0">
                <a:latin typeface="Arial" pitchFamily="34" charset="0"/>
                <a:cs typeface="Arial" pitchFamily="34" charset="0"/>
              </a:rPr>
              <a:t>plotly.io: plotly.io is used for setting </a:t>
            </a:r>
            <a:r>
              <a:rPr lang="en-US" sz="1200" dirty="0" err="1">
                <a:latin typeface="Arial" pitchFamily="34" charset="0"/>
                <a:cs typeface="Arial" pitchFamily="34" charset="0"/>
              </a:rPr>
              <a:t>plotly</a:t>
            </a:r>
            <a:r>
              <a:rPr lang="en-US" sz="1200" dirty="0">
                <a:latin typeface="Arial" pitchFamily="34" charset="0"/>
                <a:cs typeface="Arial" pitchFamily="34" charset="0"/>
              </a:rPr>
              <a:t> templates and configurations, ensuring consistent and visually appealing visualizations throughout the system</a:t>
            </a:r>
          </a:p>
          <a:p>
            <a:pPr marL="0" indent="0">
              <a:buNone/>
            </a:pPr>
            <a:endParaRPr lang="en-IN" sz="1200" b="1" dirty="0">
              <a:solidFill>
                <a:srgbClr val="0F0F0F"/>
              </a:solidFill>
              <a:latin typeface="Arial" pitchFamily="34" charset="0"/>
              <a:cs typeface="Arial" pitchFamily="34"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9524" y="0"/>
            <a:ext cx="11029616" cy="530296"/>
          </a:xfrm>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643943"/>
            <a:ext cx="11029615" cy="5705341"/>
          </a:xfrm>
        </p:spPr>
        <p:txBody>
          <a:bodyPr>
            <a:noAutofit/>
          </a:bodyPr>
          <a:lstStyle/>
          <a:p>
            <a:pPr marL="0" indent="0">
              <a:buNone/>
            </a:pPr>
            <a:r>
              <a:rPr lang="en-US" sz="1200" b="1" dirty="0">
                <a:solidFill>
                  <a:srgbClr val="00B0F0"/>
                </a:solidFill>
                <a:latin typeface="Arial" pitchFamily="34" charset="0"/>
                <a:cs typeface="Arial" pitchFamily="34" charset="0"/>
              </a:rPr>
              <a:t>Algorithm Selection</a:t>
            </a:r>
            <a:r>
              <a:rPr lang="en-US" sz="1200" b="1" dirty="0" smtClean="0">
                <a:solidFill>
                  <a:srgbClr val="00B0F0"/>
                </a:solidFill>
                <a:latin typeface="Arial" pitchFamily="34" charset="0"/>
                <a:cs typeface="Arial" pitchFamily="34" charset="0"/>
              </a:rPr>
              <a:t>:</a:t>
            </a:r>
            <a:endParaRPr lang="en-US" sz="1200" b="1" dirty="0">
              <a:solidFill>
                <a:srgbClr val="00B0F0"/>
              </a:solidFill>
              <a:latin typeface="Arial" pitchFamily="34" charset="0"/>
              <a:cs typeface="Arial" pitchFamily="34" charset="0"/>
            </a:endParaRPr>
          </a:p>
          <a:p>
            <a:pPr marL="0" indent="0">
              <a:buNone/>
            </a:pPr>
            <a:r>
              <a:rPr lang="en-US" sz="1200" dirty="0">
                <a:latin typeface="Arial" pitchFamily="34" charset="0"/>
                <a:cs typeface="Arial" pitchFamily="34" charset="0"/>
              </a:rPr>
              <a:t>For the credit scoring and segmentation task, we will utilize a supervised learning approach, specifically logistic regression, due to its interpretability, simplicity, and effectiveness in binary classification tasks like credit scoring. Logistic regression is well-suited for this problem as it can model the probability of a borrower being classified into a specific credit risk category based on their features</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p>
            <a:pPr marL="0" indent="0">
              <a:buNone/>
            </a:pPr>
            <a:r>
              <a:rPr lang="en-US" sz="1200" b="1" dirty="0">
                <a:latin typeface="Arial" pitchFamily="34" charset="0"/>
                <a:cs typeface="Arial" pitchFamily="34" charset="0"/>
              </a:rPr>
              <a:t>Justification</a:t>
            </a: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a:p>
            <a:pPr marL="0" indent="0">
              <a:buNone/>
            </a:pPr>
            <a:r>
              <a:rPr lang="en-US" sz="1200" dirty="0">
                <a:latin typeface="Arial" pitchFamily="34" charset="0"/>
                <a:cs typeface="Arial" pitchFamily="34" charset="0"/>
              </a:rPr>
              <a:t>Logistic regression is chosen for its simplicity and interpretability, which are crucial for credit scoring applications where transparency and understanding of the model's decision-making process are important. Additionally, logistic regression can handle both numerical and categorical features, making it suitable for the heterogeneous nature of credit data</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p>
            <a:pPr marL="0" indent="0">
              <a:buNone/>
            </a:pPr>
            <a:r>
              <a:rPr lang="en-US" sz="1200" b="1" dirty="0">
                <a:latin typeface="Arial" pitchFamily="34" charset="0"/>
                <a:cs typeface="Arial" pitchFamily="34" charset="0"/>
              </a:rPr>
              <a:t>Data Input</a:t>
            </a: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a:p>
            <a:pPr marL="0" indent="0">
              <a:buNone/>
            </a:pPr>
            <a:r>
              <a:rPr lang="en-US" sz="1200" dirty="0">
                <a:latin typeface="Arial" pitchFamily="34" charset="0"/>
                <a:cs typeface="Arial" pitchFamily="34" charset="0"/>
              </a:rPr>
              <a:t>The input features used by the logistic regression algorithm include various borrower attributes and financial indicators, such as</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p>
            <a:r>
              <a:rPr lang="en-US" sz="1200" dirty="0">
                <a:latin typeface="Arial" pitchFamily="34" charset="0"/>
                <a:cs typeface="Arial" pitchFamily="34" charset="0"/>
              </a:rPr>
              <a:t>Payment history</a:t>
            </a:r>
          </a:p>
          <a:p>
            <a:r>
              <a:rPr lang="en-US" sz="1200" dirty="0">
                <a:latin typeface="Arial" pitchFamily="34" charset="0"/>
                <a:cs typeface="Arial" pitchFamily="34" charset="0"/>
              </a:rPr>
              <a:t>Credit utilization ratio</a:t>
            </a:r>
          </a:p>
          <a:p>
            <a:r>
              <a:rPr lang="en-US" sz="1200" dirty="0">
                <a:latin typeface="Arial" pitchFamily="34" charset="0"/>
                <a:cs typeface="Arial" pitchFamily="34" charset="0"/>
              </a:rPr>
              <a:t>Number of credit accounts</a:t>
            </a:r>
          </a:p>
          <a:p>
            <a:r>
              <a:rPr lang="en-US" sz="1200" dirty="0">
                <a:latin typeface="Arial" pitchFamily="34" charset="0"/>
                <a:cs typeface="Arial" pitchFamily="34" charset="0"/>
              </a:rPr>
              <a:t>Loan amount</a:t>
            </a:r>
          </a:p>
          <a:p>
            <a:r>
              <a:rPr lang="en-US" sz="1200" dirty="0">
                <a:latin typeface="Arial" pitchFamily="34" charset="0"/>
                <a:cs typeface="Arial" pitchFamily="34" charset="0"/>
              </a:rPr>
              <a:t>Interest rate</a:t>
            </a:r>
          </a:p>
          <a:p>
            <a:r>
              <a:rPr lang="en-US" sz="1200" dirty="0">
                <a:latin typeface="Arial" pitchFamily="34" charset="0"/>
                <a:cs typeface="Arial" pitchFamily="34" charset="0"/>
              </a:rPr>
              <a:t>Loan term</a:t>
            </a:r>
          </a:p>
          <a:p>
            <a:r>
              <a:rPr lang="en-US" sz="1200" dirty="0">
                <a:latin typeface="Arial" pitchFamily="34" charset="0"/>
                <a:cs typeface="Arial" pitchFamily="34" charset="0"/>
              </a:rPr>
              <a:t>Education level</a:t>
            </a:r>
          </a:p>
          <a:p>
            <a:r>
              <a:rPr lang="en-US" sz="1200" dirty="0">
                <a:latin typeface="Arial" pitchFamily="34" charset="0"/>
                <a:cs typeface="Arial" pitchFamily="34" charset="0"/>
              </a:rPr>
              <a:t>Employment status</a:t>
            </a:r>
          </a:p>
          <a:p>
            <a:pPr marL="0" indent="0">
              <a:buNone/>
            </a:pPr>
            <a:r>
              <a:rPr lang="en-US" sz="1200" dirty="0">
                <a:latin typeface="Arial" pitchFamily="34" charset="0"/>
                <a:cs typeface="Arial" pitchFamily="34" charset="0"/>
              </a:rPr>
              <a:t>These features provide valuable information for assessing a borrower's creditworthiness and are essential inputs for the credit scoring model.</a:t>
            </a:r>
            <a:endParaRPr lang="en-IN" sz="1200" dirty="0">
              <a:latin typeface="Arial" pitchFamily="34" charset="0"/>
              <a:cs typeface="Arial" pitchFamily="34"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a:t>
            </a:r>
            <a:r>
              <a:rPr lang="en-US" b="1" dirty="0" smtClean="0">
                <a:solidFill>
                  <a:schemeClr val="accent1"/>
                </a:solidFill>
                <a:latin typeface="Arial"/>
                <a:ea typeface="+mj-lt"/>
                <a:cs typeface="Arial"/>
              </a:rPr>
              <a:t>Deployment </a:t>
            </a:r>
            <a:r>
              <a:rPr lang="en-US" b="1" dirty="0" err="1" smtClean="0">
                <a:solidFill>
                  <a:schemeClr val="accent1"/>
                </a:solidFill>
                <a:latin typeface="Arial"/>
                <a:ea typeface="+mj-lt"/>
                <a:cs typeface="Arial"/>
              </a:rPr>
              <a:t>cont</a:t>
            </a:r>
            <a:r>
              <a:rPr lang="en-US" b="1" dirty="0" smtClean="0">
                <a:solidFill>
                  <a:schemeClr val="accent1"/>
                </a:solidFill>
                <a:latin typeface="Arial"/>
                <a:ea typeface="+mj-lt"/>
                <a:cs typeface="Arial"/>
              </a:rPr>
              <a:t>…</a:t>
            </a:r>
            <a:endParaRPr lang="en-US" dirty="0"/>
          </a:p>
        </p:txBody>
      </p:sp>
      <p:sp>
        <p:nvSpPr>
          <p:cNvPr id="3" name="Content Placeholder 2"/>
          <p:cNvSpPr>
            <a:spLocks noGrp="1"/>
          </p:cNvSpPr>
          <p:nvPr>
            <p:ph idx="1"/>
          </p:nvPr>
        </p:nvSpPr>
        <p:spPr>
          <a:xfrm>
            <a:off x="581192" y="1302026"/>
            <a:ext cx="11029615" cy="5073016"/>
          </a:xfrm>
        </p:spPr>
        <p:txBody>
          <a:bodyPr>
            <a:normAutofit/>
          </a:bodyPr>
          <a:lstStyle/>
          <a:p>
            <a:pPr marL="0" indent="0">
              <a:buNone/>
            </a:pPr>
            <a:r>
              <a:rPr lang="en-US" sz="1200" b="1" dirty="0" smtClean="0">
                <a:latin typeface="Arial" pitchFamily="34" charset="0"/>
                <a:cs typeface="Arial" pitchFamily="34" charset="0"/>
              </a:rPr>
              <a:t>Training </a:t>
            </a:r>
            <a:r>
              <a:rPr lang="en-US" sz="1200" b="1" dirty="0">
                <a:latin typeface="Arial" pitchFamily="34" charset="0"/>
                <a:cs typeface="Arial" pitchFamily="34" charset="0"/>
              </a:rPr>
              <a:t>Process</a:t>
            </a: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a:p>
            <a:pPr marL="0" indent="0">
              <a:buNone/>
            </a:pPr>
            <a:r>
              <a:rPr lang="en-US" sz="1200" dirty="0">
                <a:latin typeface="Arial" pitchFamily="34" charset="0"/>
                <a:cs typeface="Arial" pitchFamily="34" charset="0"/>
              </a:rPr>
              <a:t>The logistic regression algorithm is trained using historical credit data, where each data point represents a borrower's profile along with their corresponding credit risk category. During training, the algorithm learns the relationship between the input features and the target variable (credit risk category) by minimizing a predefined loss function, typically using gradient descent or other optimization techniques</a:t>
            </a:r>
            <a:r>
              <a:rPr lang="en-US" sz="1200" dirty="0" smtClean="0">
                <a:latin typeface="Arial" pitchFamily="34" charset="0"/>
                <a:cs typeface="Arial" pitchFamily="34" charset="0"/>
              </a:rPr>
              <a:t>.</a:t>
            </a:r>
          </a:p>
          <a:p>
            <a:pPr marL="0" indent="0">
              <a:buNone/>
            </a:pPr>
            <a:endParaRPr lang="en-US" sz="1200" dirty="0">
              <a:latin typeface="Arial" pitchFamily="34" charset="0"/>
              <a:cs typeface="Arial" pitchFamily="34" charset="0"/>
            </a:endParaRPr>
          </a:p>
          <a:p>
            <a:pPr marL="0" indent="0">
              <a:buNone/>
            </a:pPr>
            <a:r>
              <a:rPr lang="en-US" sz="1200" b="1" dirty="0">
                <a:latin typeface="Arial" pitchFamily="34" charset="0"/>
                <a:cs typeface="Arial" pitchFamily="34" charset="0"/>
              </a:rPr>
              <a:t>Specific considerations during the training process may include</a:t>
            </a: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a:p>
            <a:r>
              <a:rPr lang="en-US" sz="1200" dirty="0">
                <a:latin typeface="Arial" pitchFamily="34" charset="0"/>
                <a:cs typeface="Arial" pitchFamily="34" charset="0"/>
              </a:rPr>
              <a:t>Data preprocessing steps such as handling missing values, scaling numerical features, and encoding categorical features.</a:t>
            </a:r>
          </a:p>
          <a:p>
            <a:r>
              <a:rPr lang="en-US" sz="1200" dirty="0">
                <a:latin typeface="Arial" pitchFamily="34" charset="0"/>
                <a:cs typeface="Arial" pitchFamily="34" charset="0"/>
              </a:rPr>
              <a:t>Cross-validation techniques to assess the model's generalization performance and mitigate </a:t>
            </a:r>
            <a:r>
              <a:rPr lang="en-US" sz="1200" dirty="0" err="1">
                <a:latin typeface="Arial" pitchFamily="34" charset="0"/>
                <a:cs typeface="Arial" pitchFamily="34" charset="0"/>
              </a:rPr>
              <a:t>overfitting</a:t>
            </a:r>
            <a:r>
              <a:rPr lang="en-US" sz="1200" dirty="0">
                <a:latin typeface="Arial" pitchFamily="34" charset="0"/>
                <a:cs typeface="Arial" pitchFamily="34" charset="0"/>
              </a:rPr>
              <a:t>.</a:t>
            </a:r>
          </a:p>
          <a:p>
            <a:r>
              <a:rPr lang="en-US" sz="1200" dirty="0" err="1">
                <a:latin typeface="Arial" pitchFamily="34" charset="0"/>
                <a:cs typeface="Arial" pitchFamily="34" charset="0"/>
              </a:rPr>
              <a:t>Hyperparameter</a:t>
            </a:r>
            <a:r>
              <a:rPr lang="en-US" sz="1200" dirty="0">
                <a:latin typeface="Arial" pitchFamily="34" charset="0"/>
                <a:cs typeface="Arial" pitchFamily="34" charset="0"/>
              </a:rPr>
              <a:t> tuning to optimize the model's performance, such as regularization strength or feature selection</a:t>
            </a:r>
            <a:r>
              <a:rPr lang="en-US" sz="1200" dirty="0" smtClean="0">
                <a:latin typeface="Arial" pitchFamily="34" charset="0"/>
                <a:cs typeface="Arial" pitchFamily="34" charset="0"/>
              </a:rPr>
              <a:t>.</a:t>
            </a:r>
          </a:p>
          <a:p>
            <a:endParaRPr lang="en-US" sz="1200" dirty="0">
              <a:latin typeface="Arial" pitchFamily="34" charset="0"/>
              <a:cs typeface="Arial" pitchFamily="34" charset="0"/>
            </a:endParaRPr>
          </a:p>
          <a:p>
            <a:pPr marL="0" indent="0">
              <a:buNone/>
            </a:pPr>
            <a:r>
              <a:rPr lang="en-US" sz="1200" b="1" dirty="0">
                <a:latin typeface="Arial" pitchFamily="34" charset="0"/>
                <a:cs typeface="Arial" pitchFamily="34" charset="0"/>
              </a:rPr>
              <a:t>Prediction Process</a:t>
            </a:r>
            <a:r>
              <a:rPr lang="en-US" sz="1200" b="1" dirty="0" smtClean="0">
                <a:latin typeface="Arial" pitchFamily="34" charset="0"/>
                <a:cs typeface="Arial" pitchFamily="34" charset="0"/>
              </a:rPr>
              <a:t>:</a:t>
            </a:r>
            <a:endParaRPr lang="en-US" sz="1200" b="1" dirty="0">
              <a:latin typeface="Arial" pitchFamily="34" charset="0"/>
              <a:cs typeface="Arial" pitchFamily="34" charset="0"/>
            </a:endParaRPr>
          </a:p>
          <a:p>
            <a:pPr marL="0" indent="0">
              <a:buNone/>
            </a:pPr>
            <a:r>
              <a:rPr lang="en-US" sz="1200" dirty="0">
                <a:latin typeface="Arial" pitchFamily="34" charset="0"/>
                <a:cs typeface="Arial" pitchFamily="34" charset="0"/>
              </a:rPr>
              <a:t>Once the logistic regression model is trained, it can make predictions for future credit applicants based on their feature values. The prediction process involves applying the trained model to new data instances and estimating the probability of each applicant belonging to different credit risk categories</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a:p>
            <a:pPr marL="0" indent="0">
              <a:buNone/>
            </a:pPr>
            <a:r>
              <a:rPr lang="en-US" sz="1200" dirty="0">
                <a:latin typeface="Arial" pitchFamily="34" charset="0"/>
                <a:cs typeface="Arial" pitchFamily="34" charset="0"/>
              </a:rPr>
              <a:t>During the prediction phase, real-time data inputs such as borrower information and financial indicators are considered to generate timely and accurate credit risk assessments. The logistic regression model provides a probabilistic output, allowing financial institutions to make informed decisions based on the predicted likelihood of default or creditworthiness for each applicant</a:t>
            </a:r>
            <a:r>
              <a:rPr lang="en-US" sz="1200" dirty="0" smtClean="0">
                <a:latin typeface="Arial" pitchFamily="34" charset="0"/>
                <a:cs typeface="Arial" pitchFamily="34" charset="0"/>
              </a:rPr>
              <a: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792078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68313" y="0"/>
            <a:ext cx="11029616" cy="530296"/>
          </a:xfrm>
        </p:spPr>
        <p:txBody>
          <a:bodyPr>
            <a:noAutofit/>
          </a:bodyPr>
          <a:lstStyle/>
          <a:p>
            <a:r>
              <a:rPr lang="en-US" sz="3600" b="1" dirty="0">
                <a:solidFill>
                  <a:schemeClr val="accent1"/>
                </a:solidFill>
                <a:latin typeface="Arial"/>
                <a:ea typeface="+mj-lt"/>
                <a:cs typeface="Arial"/>
              </a:rPr>
              <a:t>Result</a:t>
            </a:r>
            <a:endParaRPr lang="en-US" sz="2400"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11" y="592428"/>
            <a:ext cx="3691237" cy="3090336"/>
          </a:xfrm>
          <a:ln>
            <a:solidFill>
              <a:schemeClr val="tx1"/>
            </a:solid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755" y="592426"/>
            <a:ext cx="2863303" cy="3090337"/>
          </a:xfrm>
          <a:prstGeom prst="rect">
            <a:avLst/>
          </a:prstGeom>
          <a:ln>
            <a:solidFill>
              <a:schemeClr val="tx1"/>
            </a:solidFill>
          </a:ln>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897" y="592427"/>
            <a:ext cx="4404281" cy="2836574"/>
          </a:xfrm>
          <a:prstGeom prst="rect">
            <a:avLst/>
          </a:prstGeom>
          <a:ln>
            <a:solidFill>
              <a:schemeClr val="tx1"/>
            </a:solidFill>
          </a:ln>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155" y="3837904"/>
            <a:ext cx="3887056" cy="258223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1911" y="3837904"/>
            <a:ext cx="3634148" cy="2582236"/>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6060" y="3556460"/>
            <a:ext cx="5039400" cy="3145124"/>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1434</Words>
  <Application>Microsoft Office PowerPoint</Application>
  <PresentationFormat>Custom</PresentationFormat>
  <Paragraphs>112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Python-Powered Credit Risk Analysis and Customer Segmentation for Informed Financial Decision Making</vt:lpstr>
      <vt:lpstr>OUTLINE</vt:lpstr>
      <vt:lpstr>Problem Statement</vt:lpstr>
      <vt:lpstr>Proposed Solution</vt:lpstr>
      <vt:lpstr>PROPOSED SOLUTION cont…</vt:lpstr>
      <vt:lpstr>System  Approach</vt:lpstr>
      <vt:lpstr>Algorithm &amp; Deployment</vt:lpstr>
      <vt:lpstr>Algorithm &amp; Deployment cont…</vt:lpstr>
      <vt:lpstr>Result</vt:lpstr>
      <vt:lpstr>Final 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32</cp:revision>
  <dcterms:created xsi:type="dcterms:W3CDTF">2021-05-26T16:50:10Z</dcterms:created>
  <dcterms:modified xsi:type="dcterms:W3CDTF">2024-03-22T05:40:28Z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