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141bf037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141bf037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141bf03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141bf03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141bf037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141bf037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141bf037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141bf037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64a51c2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64a51c2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141bf037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141bf037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141bf037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141bf03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e897523f2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e897523f2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e897523f2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e897523f2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e897523f2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e897523f2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b39a0236b5f9f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b39a0236b5f9f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0f8d142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0f8d142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141bf03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141bf03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141bf037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141bf037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141bf037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141bf03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9JNsdnhxSQUnk0eFG-R69sa1svm0KyZ3/view?usp=sharing" TargetMode="External"/><Relationship Id="rId4" Type="http://schemas.openxmlformats.org/officeDocument/2006/relationships/hyperlink" Target="https://drive.google.com/file/d/1zT9tT4wny7RAhE7H6yRy59--T4aL1Par/view" TargetMode="External"/><Relationship Id="rId5" Type="http://schemas.openxmlformats.org/officeDocument/2006/relationships/hyperlink" Target="https://drive.google.com/file/d/1Zee_7bJWr9Y5NCc_oRy2Nnq475FB_V2O/view?usp=drivesdk" TargetMode="External"/><Relationship Id="rId6" Type="http://schemas.openxmlformats.org/officeDocument/2006/relationships/hyperlink" Target="https://drive.google.com/file/d/1azER8N86Q2zh8-2SCyjnVrbt02kmLRDf/view?usp=drive_lin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drive/folders/1T0bpqA4x1YtJZ3mB3izlcKU3QJtKqWm1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284175"/>
            <a:ext cx="8222100" cy="9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562"/>
              <a:t>ANALYTICS AVENUE RESEARCH AND DEVELOPMENT</a:t>
            </a:r>
            <a:endParaRPr sz="2562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321525" y="2482450"/>
            <a:ext cx="69522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2695"/>
              <a:t>TALENTENA 2024 - WALL OF VISUALS - Q1</a:t>
            </a:r>
            <a:endParaRPr sz="269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695"/>
          </a:p>
        </p:txBody>
      </p:sp>
    </p:spTree>
  </p:cSld>
  <p:clrMapOvr>
    <a:masterClrMapping/>
  </p:clrMapOvr>
  <mc:AlternateContent>
    <mc:Choice Requires="p14">
      <p:transition spd="slow" p14:dur="23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75"/>
            <a:ext cx="9143999" cy="5134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2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273300"/>
            <a:ext cx="85206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928500"/>
            <a:ext cx="8520600" cy="31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Market Price of Bitcoin is the highest of all the other Cryptocurrencies.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TileCoin has the highest change in price percentage in 24 hr.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Bitcoin has the highest volatility.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Wrapped Bitcoin has highest all time high and low of all </a:t>
            </a:r>
            <a:r>
              <a:rPr lang="en" sz="1700"/>
              <a:t>cryptocurrencies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Bitcoin has the highest volume of all.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Dogecoin has the highest Circulating supply.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Bitcoin has the highest market capital.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Mina has the most negative sentiment of all the </a:t>
            </a:r>
            <a:r>
              <a:rPr lang="en" sz="1700"/>
              <a:t>cryptocurrencies in the market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Chia has the most neutral sentiment in the market.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Ontology has the most positive sentiment in the Crypto - market.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017800"/>
            <a:ext cx="8520600" cy="32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151"/>
                </a:solidFill>
              </a:rPr>
              <a:t>Considering the information provided:</a:t>
            </a:r>
            <a:endParaRPr sz="1700">
              <a:solidFill>
                <a:srgbClr val="374151"/>
              </a:solidFill>
            </a:endParaRPr>
          </a:p>
          <a:p>
            <a:pPr indent="-3365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700"/>
              <a:buChar char="●"/>
            </a:pPr>
            <a:r>
              <a:rPr b="1" lang="en" sz="1700">
                <a:solidFill>
                  <a:srgbClr val="374151"/>
                </a:solidFill>
              </a:rPr>
              <a:t>Bitcoin: </a:t>
            </a:r>
            <a:r>
              <a:rPr lang="en" sz="1700">
                <a:solidFill>
                  <a:srgbClr val="374151"/>
                </a:solidFill>
              </a:rPr>
              <a:t>It has the highest market capitalization and volume, making it a relatively more stable choice. Bitcoin is often considered a store of value and has a long history in the market.</a:t>
            </a:r>
            <a:endParaRPr sz="1700">
              <a:solidFill>
                <a:srgbClr val="37415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Char char="●"/>
            </a:pPr>
            <a:r>
              <a:rPr b="1" lang="en" sz="1700">
                <a:solidFill>
                  <a:srgbClr val="374151"/>
                </a:solidFill>
              </a:rPr>
              <a:t>Wrapped Bitcoin (WBTC): </a:t>
            </a:r>
            <a:r>
              <a:rPr lang="en" sz="1700">
                <a:solidFill>
                  <a:srgbClr val="374151"/>
                </a:solidFill>
              </a:rPr>
              <a:t>It has the highest all-time high and low, indicating potential for significant price movement. However, this also implies higher volatility and risk.</a:t>
            </a:r>
            <a:endParaRPr sz="1700">
              <a:solidFill>
                <a:srgbClr val="37415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Char char="●"/>
            </a:pPr>
            <a:r>
              <a:rPr b="1" lang="en" sz="1700">
                <a:solidFill>
                  <a:srgbClr val="374151"/>
                </a:solidFill>
              </a:rPr>
              <a:t>Ontology:</a:t>
            </a:r>
            <a:r>
              <a:rPr lang="en" sz="1700">
                <a:solidFill>
                  <a:srgbClr val="374151"/>
                </a:solidFill>
              </a:rPr>
              <a:t> It has the most positive sentiment, which could suggest positive community and market perception. Positive sentiment may correlate with potential for adoption and growth.</a:t>
            </a:r>
            <a:endParaRPr sz="17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78800" y="554600"/>
            <a:ext cx="85206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USE CASES</a:t>
            </a:r>
            <a:endParaRPr sz="2200"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393225"/>
            <a:ext cx="8520600" cy="3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25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27"/>
              <a:buChar char="●"/>
            </a:pPr>
            <a:r>
              <a:rPr b="1" lang="en" sz="1726"/>
              <a:t>Investing and Trading: </a:t>
            </a:r>
            <a:r>
              <a:rPr lang="en" sz="1726"/>
              <a:t>To make informed decisions about buying, selling, or holding digital assets.</a:t>
            </a:r>
            <a:endParaRPr sz="1726"/>
          </a:p>
          <a:p>
            <a:pPr indent="-33825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27"/>
              <a:buChar char="●"/>
            </a:pPr>
            <a:r>
              <a:rPr b="1" lang="en" sz="1726"/>
              <a:t>Financial Institutions:</a:t>
            </a:r>
            <a:r>
              <a:rPr lang="en" sz="1726"/>
              <a:t> To understand market dynamics, evaluate potential investment opportunities, and manage risks associated with digital assets.</a:t>
            </a:r>
            <a:endParaRPr sz="1726"/>
          </a:p>
          <a:p>
            <a:pPr indent="-33825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27"/>
              <a:buChar char="●"/>
            </a:pPr>
            <a:r>
              <a:rPr b="1" lang="en" sz="1726"/>
              <a:t>Blockchain Companies:</a:t>
            </a:r>
            <a:r>
              <a:rPr lang="en" sz="1726"/>
              <a:t>  To assess the performance of their own tokens or cryptocurrencies, understand market trends, and make strategic decisions.</a:t>
            </a:r>
            <a:endParaRPr sz="1726"/>
          </a:p>
          <a:p>
            <a:pPr indent="-33825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27"/>
              <a:buChar char="●"/>
            </a:pPr>
            <a:r>
              <a:rPr b="1" lang="en" sz="1726"/>
              <a:t>Regulatory Compliance:</a:t>
            </a:r>
            <a:r>
              <a:rPr lang="en" sz="1726"/>
              <a:t> T</a:t>
            </a:r>
            <a:r>
              <a:rPr lang="en" sz="1726"/>
              <a:t>o monitor transactions, detect fraudulent activities, and ensure compliance with existin</a:t>
            </a:r>
            <a:r>
              <a:rPr lang="en" sz="1726"/>
              <a:t>g financial regulations.</a:t>
            </a:r>
            <a:endParaRPr sz="1726"/>
          </a:p>
          <a:p>
            <a:pPr indent="-33825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27"/>
              <a:buChar char="●"/>
            </a:pPr>
            <a:r>
              <a:rPr b="1" lang="en" sz="1726"/>
              <a:t>Research and Education: </a:t>
            </a:r>
            <a:r>
              <a:rPr lang="en" sz="1726"/>
              <a:t>To study blockchain technology, economics, and the impact of digital currencies on financial systems.</a:t>
            </a:r>
            <a:endParaRPr sz="1726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2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39975"/>
            <a:ext cx="8520600" cy="44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700"/>
              <a:t> </a:t>
            </a:r>
            <a:r>
              <a:rPr lang="en" sz="5700"/>
              <a:t>THANK YOU</a:t>
            </a:r>
            <a:endParaRPr sz="5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576975"/>
            <a:ext cx="85206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ANALYTICS AVENUE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67600" y="1386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Char char="●"/>
            </a:pPr>
            <a:r>
              <a:rPr lang="en" sz="1700">
                <a:solidFill>
                  <a:srgbClr val="374151"/>
                </a:solidFill>
              </a:rPr>
              <a:t>Analytics Avenue is an educational platform specializing in providing comprehensive guidance and mentorship in the field of data science and analytics. </a:t>
            </a:r>
            <a:endParaRPr sz="1700">
              <a:solidFill>
                <a:srgbClr val="37415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Char char="●"/>
            </a:pPr>
            <a:r>
              <a:rPr lang="en" sz="1700">
                <a:solidFill>
                  <a:srgbClr val="374151"/>
                </a:solidFill>
              </a:rPr>
              <a:t>Tailored for students, unemployed individuals, and those seeking a career transition.</a:t>
            </a:r>
            <a:endParaRPr sz="1700">
              <a:solidFill>
                <a:srgbClr val="37415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Char char="●"/>
            </a:pPr>
            <a:r>
              <a:rPr lang="en" sz="1700">
                <a:solidFill>
                  <a:srgbClr val="374151"/>
                </a:solidFill>
              </a:rPr>
              <a:t>Analytics Avenue focuses on imparting expertise in SQL, Power BI, Python, Data Science, and Machine Learning.</a:t>
            </a:r>
            <a:endParaRPr sz="17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00">
              <a:solidFill>
                <a:srgbClr val="37415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677600"/>
            <a:ext cx="85206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538575"/>
            <a:ext cx="8520600" cy="27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Abinaya Palanisamy -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 Resume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Vibinraj. D - </a:t>
            </a:r>
            <a:r>
              <a:rPr lang="en" u="sng">
                <a:solidFill>
                  <a:schemeClr val="hlink"/>
                </a:solidFill>
                <a:hlinkClick r:id="rId4"/>
              </a:rPr>
              <a:t>View Resume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Yokesh. A - </a:t>
            </a:r>
            <a:r>
              <a:rPr lang="en" u="sng">
                <a:solidFill>
                  <a:schemeClr val="hlink"/>
                </a:solidFill>
                <a:hlinkClick r:id="rId5"/>
              </a:rPr>
              <a:t>View Resume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Vijayalakshmi P -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View Resume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Lakshmi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Rohit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Karthi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65150"/>
            <a:ext cx="85206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47875"/>
            <a:ext cx="8520600" cy="3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</a:rPr>
              <a:t>CRYPTO MARKET TREND AND SENTIMENTAL ANALYSIS</a:t>
            </a:r>
            <a:endParaRPr>
              <a:solidFill>
                <a:srgbClr val="37415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700"/>
              <a:buChar char="●"/>
            </a:pPr>
            <a:r>
              <a:rPr lang="en" sz="1700">
                <a:solidFill>
                  <a:srgbClr val="374151"/>
                </a:solidFill>
              </a:rPr>
              <a:t>In the realm of cryptocurrency, understanding market trends and sentiment poses a significant challenge due to the market's inherent volatility and susceptibility to sentiment-driven fluctuations. </a:t>
            </a:r>
            <a:endParaRPr sz="1700">
              <a:solidFill>
                <a:srgbClr val="37415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Char char="●"/>
            </a:pPr>
            <a:r>
              <a:rPr lang="en" sz="1700">
                <a:solidFill>
                  <a:srgbClr val="374151"/>
                </a:solidFill>
              </a:rPr>
              <a:t> Developing robust and accurate sentiment analysis tools capable of effectively interpreting and predicting sentiment trends within this rapidly evolving market remains a pressing need. </a:t>
            </a:r>
            <a:endParaRPr sz="17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374151"/>
                </a:solidFill>
              </a:rPr>
              <a:t>DATA -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View the data</a:t>
            </a:r>
            <a:endParaRPr sz="17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524400" y="410000"/>
            <a:ext cx="8307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700">
                <a:solidFill>
                  <a:schemeClr val="lt1"/>
                </a:solidFill>
              </a:rPr>
              <a:t>Collecting data using Web Scraping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700">
                <a:solidFill>
                  <a:schemeClr val="lt1"/>
                </a:solidFill>
              </a:rPr>
              <a:t>Collecting data using Web Scraping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591300" y="1397600"/>
            <a:ext cx="2348100" cy="82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Collection of data using Web Scraping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3397938" y="1397600"/>
            <a:ext cx="2348100" cy="82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Cleaning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6204600" y="1397600"/>
            <a:ext cx="2348100" cy="82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Processing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02675" y="2712650"/>
            <a:ext cx="2348100" cy="82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Understanding the data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397900" y="2735000"/>
            <a:ext cx="2348100" cy="82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Analysing the metrics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6204600" y="2735150"/>
            <a:ext cx="2348100" cy="82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Visualizing the data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5"/>
            <a:ext cx="9144000" cy="49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031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2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