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6858000" cx="12192000"/>
  <p:notesSz cx="6858000" cy="9144000"/>
  <p:embeddedFontLst>
    <p:embeddedFont>
      <p:font typeface="Jacques Francois Shadow"/>
      <p:regular r:id="rId31"/>
    </p:embeddedFont>
    <p:embeddedFont>
      <p:font typeface="Bodoni"/>
      <p:regular r:id="rId32"/>
      <p:bold r:id="rId33"/>
      <p:italic r:id="rId34"/>
      <p:boldItalic r:id="rId35"/>
    </p:embeddedFont>
    <p:embeddedFont>
      <p:font typeface="Arial Black"/>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3BB3BB-767A-4C28-8D53-B5D03C60CCF4}">
  <a:tblStyle styleId="{1C3BB3BB-767A-4C28-8D53-B5D03C60CCF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JacquesFrancoisShadow-regular.fntdata"/><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Bodoni-bold.fntdata"/><Relationship Id="rId10" Type="http://schemas.openxmlformats.org/officeDocument/2006/relationships/slide" Target="slides/slide2.xml"/><Relationship Id="rId32" Type="http://schemas.openxmlformats.org/officeDocument/2006/relationships/font" Target="fonts/Bodoni-regular.fntdata"/><Relationship Id="rId13" Type="http://schemas.openxmlformats.org/officeDocument/2006/relationships/slide" Target="slides/slide5.xml"/><Relationship Id="rId35" Type="http://schemas.openxmlformats.org/officeDocument/2006/relationships/font" Target="fonts/Bodoni-boldItalic.fntdata"/><Relationship Id="rId12" Type="http://schemas.openxmlformats.org/officeDocument/2006/relationships/slide" Target="slides/slide4.xml"/><Relationship Id="rId34" Type="http://schemas.openxmlformats.org/officeDocument/2006/relationships/font" Target="fonts/Bodoni-italic.fntdata"/><Relationship Id="rId15" Type="http://schemas.openxmlformats.org/officeDocument/2006/relationships/slide" Target="slides/slide7.xml"/><Relationship Id="rId14" Type="http://schemas.openxmlformats.org/officeDocument/2006/relationships/slide" Target="slides/slide6.xml"/><Relationship Id="rId36" Type="http://schemas.openxmlformats.org/officeDocument/2006/relationships/font" Target="fonts/ArialBlack-regular.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a94b137f0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fa94b137f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fa94b137f0_0_7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fa94b137f0_0_7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fa94b137f0_0_5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2fa94b137f0_0_5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a94b137f0_0_2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fa94b137f0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2" name="Google Shape;92;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8" name="Google Shape;98;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0" name="Google Shape;10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1" name="Google Shape;10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6" name="Google Shape;106;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07" name="Google Shape;107;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0" name="Google Shape;110;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3" name="Google Shape;113;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14" name="Google Shape;114;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1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1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1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2" name="Google Shape;122;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3" name="Google Shape;123;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6" name="Google Shape;126;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7" name="Google Shape;12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28" name="Google Shape;12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1" name="Google Shape;1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2" name="Google Shape;1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5" name="Google Shape;135;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8" name="Google Shape;13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39" name="Google Shape;1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2" name="Google Shape;142;p22"/>
          <p:cNvSpPr/>
          <p:nvPr>
            <p:ph idx="2" type="pic"/>
          </p:nvPr>
        </p:nvSpPr>
        <p:spPr>
          <a:xfrm>
            <a:off x="5183188" y="987425"/>
            <a:ext cx="6172200" cy="4873500"/>
          </a:xfrm>
          <a:prstGeom prst="rect">
            <a:avLst/>
          </a:prstGeom>
          <a:noFill/>
          <a:ln>
            <a:noFill/>
          </a:ln>
        </p:spPr>
      </p:sp>
      <p:sp>
        <p:nvSpPr>
          <p:cNvPr id="143" name="Google Shape;143;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5" name="Google Shape;14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46" name="Google Shape;14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9" name="Google Shape;149;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1" name="Google Shape;15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2" name="Google Shape;15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5" name="Google Shape;155;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7" name="Google Shape;157;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58" name="Google Shape;15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7" name="Google Shape;167;p2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8" name="Google Shape;168;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69" name="Google Shape;169;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0" name="Google Shape;17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3" name="Google Shape;173;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5" name="Google Shape;175;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6" name="Google Shape;17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2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9" name="Google Shape;179;p2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0" name="Google Shape;180;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1" name="Google Shape;181;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2" name="Google Shape;18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5" name="Google Shape;185;p2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8" name="Google Shape;188;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9" name="Google Shape;18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3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2" name="Google Shape;192;p3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3" name="Google Shape;193;p3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95" name="Google Shape;195;p3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7" name="Google Shape;197;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98" name="Google Shape;198;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1" name="Google Shape;201;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2" name="Google Shape;202;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3" name="Google Shape;203;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6" name="Google Shape;206;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07" name="Google Shape;20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3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0" name="Google Shape;210;p3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11" name="Google Shape;211;p3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2" name="Google Shape;212;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3" name="Google Shape;213;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14" name="Google Shape;214;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7" name="Google Shape;217;p34"/>
          <p:cNvSpPr/>
          <p:nvPr>
            <p:ph idx="2" type="pic"/>
          </p:nvPr>
        </p:nvSpPr>
        <p:spPr>
          <a:xfrm>
            <a:off x="5183188" y="987425"/>
            <a:ext cx="6172200" cy="4873500"/>
          </a:xfrm>
          <a:prstGeom prst="rect">
            <a:avLst/>
          </a:prstGeom>
          <a:noFill/>
          <a:ln>
            <a:noFill/>
          </a:ln>
        </p:spPr>
      </p:sp>
      <p:sp>
        <p:nvSpPr>
          <p:cNvPr id="218" name="Google Shape;218;p3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9" name="Google Shape;219;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0" name="Google Shape;220;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1" name="Google Shape;221;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4" name="Google Shape;224;p3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6" name="Google Shape;226;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27" name="Google Shape;227;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0" name="Google Shape;230;p3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32" name="Google Shape;232;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33" name="Google Shape;233;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Google Shape;8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888888"/>
              </a:buClr>
              <a:buSzPts val="1200"/>
              <a:buFont typeface="Calibri"/>
              <a:buNone/>
              <a:defRPr b="0" i="0" sz="1200" u="non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888888"/>
              </a:buClr>
              <a:buSzPts val="1200"/>
              <a:buFont typeface="Calibri"/>
              <a:buNone/>
              <a:defRPr b="0" i="0" sz="1200" u="non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61" name="Google Shape;161;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2" name="Google Shape;162;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888888"/>
              </a:buClr>
              <a:buSzPts val="1200"/>
              <a:buFont typeface="Calibri"/>
              <a:buNone/>
              <a:defRPr b="0" i="0" sz="1200" u="non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3" name="Google Shape;163;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888888"/>
              </a:buClr>
              <a:buSzPts val="1200"/>
              <a:buFont typeface="Calibri"/>
              <a:buNone/>
              <a:defRPr b="0" i="0" sz="1200" u="non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164" name="Google Shape;16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8.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39" name="Google Shape;239;p37"/>
          <p:cNvSpPr txBox="1"/>
          <p:nvPr/>
        </p:nvSpPr>
        <p:spPr>
          <a:xfrm>
            <a:off x="1169988" y="2992438"/>
            <a:ext cx="10031400" cy="3429000"/>
          </a:xfrm>
          <a:prstGeom prst="rect">
            <a:avLst/>
          </a:prstGeom>
          <a:noFill/>
          <a:ln>
            <a:noFill/>
          </a:ln>
        </p:spPr>
        <p:txBody>
          <a:bodyPr anchorCtr="0" anchor="t" bIns="45700" lIns="91425" spcFirstLastPara="1" rIns="91425" wrap="square" tIns="45700">
            <a:normAutofit fontScale="40000" lnSpcReduction="10000"/>
          </a:bodyPr>
          <a:lstStyle/>
          <a:p>
            <a:pPr indent="-274320" lvl="0" marL="274320" marR="0" rtl="0" algn="l">
              <a:lnSpc>
                <a:spcPct val="100000"/>
              </a:lnSpc>
              <a:spcBef>
                <a:spcPts val="0"/>
              </a:spcBef>
              <a:spcAft>
                <a:spcPts val="0"/>
              </a:spcAft>
              <a:buClr>
                <a:schemeClr val="accent3"/>
              </a:buClr>
              <a:buSzPct val="95000"/>
              <a:buFont typeface="Arial"/>
              <a:buNone/>
            </a:pPr>
            <a:r>
              <a:t/>
            </a:r>
            <a:endParaRPr b="1" i="0" sz="2600" u="sng" cap="none">
              <a:solidFill>
                <a:schemeClr val="dk1"/>
              </a:solidFill>
              <a:latin typeface="Times New Roman"/>
              <a:ea typeface="Times New Roman"/>
              <a:cs typeface="Times New Roman"/>
              <a:sym typeface="Times New Roman"/>
            </a:endParaRPr>
          </a:p>
          <a:p>
            <a:pPr indent="-274320" lvl="0" marL="274320" marR="0" rtl="0" algn="l">
              <a:lnSpc>
                <a:spcPct val="100000"/>
              </a:lnSpc>
              <a:spcBef>
                <a:spcPts val="427"/>
              </a:spcBef>
              <a:spcAft>
                <a:spcPts val="0"/>
              </a:spcAft>
              <a:buClr>
                <a:schemeClr val="accent3"/>
              </a:buClr>
              <a:buSzPct val="95000"/>
              <a:buFont typeface="Times New Roman"/>
              <a:buNone/>
            </a:pPr>
            <a:r>
              <a:rPr b="1" i="0" lang="en-US" sz="4500" u="none" cap="none">
                <a:solidFill>
                  <a:schemeClr val="dk1"/>
                </a:solidFill>
                <a:latin typeface="Times New Roman"/>
                <a:ea typeface="Times New Roman"/>
                <a:cs typeface="Times New Roman"/>
                <a:sym typeface="Times New Roman"/>
              </a:rPr>
              <a:t>                      </a:t>
            </a:r>
            <a:r>
              <a:rPr b="1" i="0" lang="en-US" sz="4500" u="sng" cap="none">
                <a:solidFill>
                  <a:schemeClr val="dk1"/>
                </a:solidFill>
                <a:latin typeface="Times New Roman"/>
                <a:ea typeface="Times New Roman"/>
                <a:cs typeface="Times New Roman"/>
                <a:sym typeface="Times New Roman"/>
              </a:rPr>
              <a:t>Guide:</a:t>
            </a:r>
            <a:r>
              <a:rPr b="1" i="0" lang="en-US" sz="4500" u="none" cap="none">
                <a:solidFill>
                  <a:schemeClr val="dk1"/>
                </a:solidFill>
                <a:latin typeface="Times New Roman"/>
                <a:ea typeface="Times New Roman"/>
                <a:cs typeface="Times New Roman"/>
                <a:sym typeface="Times New Roman"/>
              </a:rPr>
              <a:t>			                                                               </a:t>
            </a:r>
            <a:r>
              <a:rPr b="1" i="0" lang="en-US" sz="4500" u="sng" cap="none">
                <a:solidFill>
                  <a:schemeClr val="dk1"/>
                </a:solidFill>
                <a:latin typeface="Times New Roman"/>
                <a:ea typeface="Times New Roman"/>
                <a:cs typeface="Times New Roman"/>
                <a:sym typeface="Times New Roman"/>
              </a:rPr>
              <a:t>Co-Guide:</a:t>
            </a:r>
            <a:r>
              <a:rPr b="1" i="0" lang="en-US" sz="4500" u="none" cap="none">
                <a:solidFill>
                  <a:schemeClr val="dk1"/>
                </a:solidFill>
                <a:latin typeface="Times New Roman"/>
                <a:ea typeface="Times New Roman"/>
                <a:cs typeface="Times New Roman"/>
                <a:sym typeface="Times New Roman"/>
              </a:rPr>
              <a:t> </a:t>
            </a:r>
            <a:endParaRPr/>
          </a:p>
          <a:p>
            <a:pPr indent="-274320" lvl="0" marL="274320" marR="0" rtl="0" algn="l">
              <a:lnSpc>
                <a:spcPct val="100000"/>
              </a:lnSpc>
              <a:spcBef>
                <a:spcPts val="427"/>
              </a:spcBef>
              <a:spcAft>
                <a:spcPts val="0"/>
              </a:spcAft>
              <a:buClr>
                <a:schemeClr val="accent3"/>
              </a:buClr>
              <a:buSzPct val="95000"/>
              <a:buFont typeface="Times New Roman"/>
              <a:buNone/>
            </a:pPr>
            <a:r>
              <a:rPr b="1" i="0" lang="en-US" sz="4500" u="none" cap="none">
                <a:solidFill>
                  <a:schemeClr val="dk1"/>
                </a:solidFill>
                <a:latin typeface="Times New Roman"/>
                <a:ea typeface="Times New Roman"/>
                <a:cs typeface="Times New Roman"/>
                <a:sym typeface="Times New Roman"/>
              </a:rPr>
              <a:t>	        </a:t>
            </a:r>
            <a:r>
              <a:rPr b="1" lang="en-US" sz="4500">
                <a:solidFill>
                  <a:schemeClr val="dk1"/>
                </a:solidFill>
                <a:latin typeface="Times New Roman"/>
                <a:ea typeface="Times New Roman"/>
                <a:cs typeface="Times New Roman"/>
                <a:sym typeface="Times New Roman"/>
              </a:rPr>
              <a:t>Dr. Sharda Chhabria</a:t>
            </a:r>
            <a:r>
              <a:rPr b="1" i="0" lang="en-US" sz="4500" u="none" cap="none">
                <a:solidFill>
                  <a:schemeClr val="dk1"/>
                </a:solidFill>
                <a:latin typeface="Times New Roman"/>
                <a:ea typeface="Times New Roman"/>
                <a:cs typeface="Times New Roman"/>
                <a:sym typeface="Times New Roman"/>
              </a:rPr>
              <a:t>		                                        </a:t>
            </a:r>
            <a:r>
              <a:rPr b="1" lang="en-US" sz="4500">
                <a:solidFill>
                  <a:schemeClr val="dk1"/>
                </a:solidFill>
                <a:latin typeface="Times New Roman"/>
                <a:ea typeface="Times New Roman"/>
                <a:cs typeface="Times New Roman"/>
                <a:sym typeface="Times New Roman"/>
              </a:rPr>
              <a:t>Dr. V.C Shelgaonkar</a:t>
            </a:r>
            <a:endParaRPr/>
          </a:p>
          <a:p>
            <a:pPr indent="-274320" lvl="0" marL="274320" marR="0" rtl="0" algn="l">
              <a:lnSpc>
                <a:spcPct val="100000"/>
              </a:lnSpc>
              <a:spcBef>
                <a:spcPts val="418"/>
              </a:spcBef>
              <a:spcAft>
                <a:spcPts val="0"/>
              </a:spcAft>
              <a:buClr>
                <a:schemeClr val="accent3"/>
              </a:buClr>
              <a:buSzPct val="95000"/>
              <a:buFont typeface="Times New Roman"/>
              <a:buNone/>
            </a:pPr>
            <a:r>
              <a:rPr b="0" i="0" lang="en-US" sz="4400" u="none">
                <a:solidFill>
                  <a:schemeClr val="dk1"/>
                </a:solidFill>
                <a:latin typeface="Times New Roman"/>
                <a:ea typeface="Times New Roman"/>
                <a:cs typeface="Times New Roman"/>
                <a:sym typeface="Times New Roman"/>
              </a:rPr>
              <a:t>               </a:t>
            </a:r>
            <a:r>
              <a:rPr b="1" lang="en-US" sz="4400">
                <a:solidFill>
                  <a:schemeClr val="dk1"/>
                </a:solidFill>
                <a:latin typeface="Times New Roman"/>
                <a:ea typeface="Times New Roman"/>
                <a:cs typeface="Times New Roman"/>
                <a:sym typeface="Times New Roman"/>
              </a:rPr>
              <a:t>Associate Professor</a:t>
            </a:r>
            <a:r>
              <a:rPr b="1" i="0" lang="en-US" sz="4400" u="none">
                <a:solidFill>
                  <a:schemeClr val="dk1"/>
                </a:solidFill>
                <a:latin typeface="Times New Roman"/>
                <a:ea typeface="Times New Roman"/>
                <a:cs typeface="Times New Roman"/>
                <a:sym typeface="Times New Roman"/>
              </a:rPr>
              <a:t> </a:t>
            </a:r>
            <a:r>
              <a:rPr b="0" i="0" lang="en-US" sz="4400" u="none">
                <a:solidFill>
                  <a:schemeClr val="dk1"/>
                </a:solidFill>
                <a:latin typeface="Times New Roman"/>
                <a:ea typeface="Times New Roman"/>
                <a:cs typeface="Times New Roman"/>
                <a:sym typeface="Times New Roman"/>
              </a:rPr>
              <a:t>                                                         </a:t>
            </a:r>
            <a:r>
              <a:rPr b="1" lang="en-US" sz="4400">
                <a:solidFill>
                  <a:schemeClr val="dk1"/>
                </a:solidFill>
                <a:latin typeface="Times New Roman"/>
                <a:ea typeface="Times New Roman"/>
                <a:cs typeface="Times New Roman"/>
                <a:sym typeface="Times New Roman"/>
              </a:rPr>
              <a:t>Orthopedist (IGMC Nagpur)</a:t>
            </a:r>
            <a:endParaRPr/>
          </a:p>
          <a:p>
            <a:pPr indent="-274320" lvl="0" marL="274320" marR="0" rtl="0" algn="l">
              <a:lnSpc>
                <a:spcPct val="100000"/>
              </a:lnSpc>
              <a:spcBef>
                <a:spcPts val="427"/>
              </a:spcBef>
              <a:spcAft>
                <a:spcPts val="0"/>
              </a:spcAft>
              <a:buClr>
                <a:schemeClr val="accent3"/>
              </a:buClr>
              <a:buSzPct val="95000"/>
              <a:buFont typeface="Arial"/>
              <a:buNone/>
            </a:pPr>
            <a:r>
              <a:t/>
            </a:r>
            <a:endParaRPr b="1" i="1" sz="4500" u="none" cap="none">
              <a:solidFill>
                <a:schemeClr val="dk1"/>
              </a:solidFill>
              <a:latin typeface="Times New Roman"/>
              <a:ea typeface="Times New Roman"/>
              <a:cs typeface="Times New Roman"/>
              <a:sym typeface="Times New Roman"/>
            </a:endParaRPr>
          </a:p>
          <a:p>
            <a:pPr indent="0" lvl="0" marL="0" marR="0" rtl="0" algn="l">
              <a:lnSpc>
                <a:spcPct val="100000"/>
              </a:lnSpc>
              <a:spcBef>
                <a:spcPts val="427"/>
              </a:spcBef>
              <a:spcAft>
                <a:spcPts val="0"/>
              </a:spcAft>
              <a:buClr>
                <a:schemeClr val="accent3"/>
              </a:buClr>
              <a:buSzPct val="95000"/>
              <a:buFont typeface="Times New Roman"/>
              <a:buNone/>
            </a:pPr>
            <a:r>
              <a:rPr b="1" lang="en-US" sz="4500">
                <a:solidFill>
                  <a:schemeClr val="dk1"/>
                </a:solidFill>
                <a:latin typeface="Times New Roman"/>
                <a:ea typeface="Times New Roman"/>
                <a:cs typeface="Times New Roman"/>
                <a:sym typeface="Times New Roman"/>
              </a:rPr>
              <a:t>                                                                 </a:t>
            </a:r>
            <a:r>
              <a:rPr b="1" i="0" lang="en-US" sz="4500" u="sng" cap="none">
                <a:solidFill>
                  <a:schemeClr val="dk1"/>
                </a:solidFill>
                <a:latin typeface="Times New Roman"/>
                <a:ea typeface="Times New Roman"/>
                <a:cs typeface="Times New Roman"/>
                <a:sym typeface="Times New Roman"/>
              </a:rPr>
              <a:t>Name of Projectees</a:t>
            </a:r>
            <a:endParaRPr b="1" i="0" sz="4500" u="sng" cap="none">
              <a:solidFill>
                <a:schemeClr val="dk1"/>
              </a:solidFill>
              <a:latin typeface="Times New Roman"/>
              <a:ea typeface="Times New Roman"/>
              <a:cs typeface="Times New Roman"/>
              <a:sym typeface="Times New Roman"/>
            </a:endParaRPr>
          </a:p>
          <a:p>
            <a:pPr indent="0" lvl="0" marL="0" marR="0" rtl="0" algn="ctr">
              <a:lnSpc>
                <a:spcPct val="100000"/>
              </a:lnSpc>
              <a:spcBef>
                <a:spcPts val="427"/>
              </a:spcBef>
              <a:spcAft>
                <a:spcPts val="0"/>
              </a:spcAft>
              <a:buClr>
                <a:schemeClr val="accent3"/>
              </a:buClr>
              <a:buSzPct val="95000"/>
              <a:buFont typeface="Arial"/>
              <a:buNone/>
            </a:pPr>
            <a:r>
              <a:t/>
            </a:r>
            <a:endParaRPr b="1" i="0" sz="4500" u="sng" cap="none">
              <a:solidFill>
                <a:schemeClr val="dk1"/>
              </a:solidFill>
              <a:latin typeface="Times New Roman"/>
              <a:ea typeface="Times New Roman"/>
              <a:cs typeface="Times New Roman"/>
              <a:sym typeface="Times New Roman"/>
            </a:endParaRPr>
          </a:p>
          <a:p>
            <a:pPr indent="-274320" lvl="0" marL="274320" marR="0" rtl="0" algn="l">
              <a:lnSpc>
                <a:spcPct val="100000"/>
              </a:lnSpc>
              <a:spcBef>
                <a:spcPts val="427"/>
              </a:spcBef>
              <a:spcAft>
                <a:spcPts val="0"/>
              </a:spcAft>
              <a:buClr>
                <a:schemeClr val="accent3"/>
              </a:buClr>
              <a:buSzPct val="95000"/>
              <a:buFont typeface="Times New Roman"/>
              <a:buNone/>
            </a:pPr>
            <a:r>
              <a:rPr b="1" i="1" lang="en-US" sz="4500" u="none" cap="none">
                <a:solidFill>
                  <a:schemeClr val="dk1"/>
                </a:solidFill>
                <a:latin typeface="Times New Roman"/>
                <a:ea typeface="Times New Roman"/>
                <a:cs typeface="Times New Roman"/>
                <a:sym typeface="Times New Roman"/>
              </a:rPr>
              <a:t>             </a:t>
            </a:r>
            <a:r>
              <a:rPr b="1" i="0" lang="en-US" sz="4500" u="none" cap="none">
                <a:solidFill>
                  <a:schemeClr val="dk1"/>
                </a:solidFill>
                <a:latin typeface="Times New Roman"/>
                <a:ea typeface="Times New Roman"/>
                <a:cs typeface="Times New Roman"/>
                <a:sym typeface="Times New Roman"/>
              </a:rPr>
              <a:t> </a:t>
            </a:r>
            <a:r>
              <a:rPr b="1" lang="en-US" sz="4500">
                <a:solidFill>
                  <a:schemeClr val="dk1"/>
                </a:solidFill>
                <a:latin typeface="Times New Roman"/>
                <a:ea typeface="Times New Roman"/>
                <a:cs typeface="Times New Roman"/>
                <a:sym typeface="Times New Roman"/>
              </a:rPr>
              <a:t>Vidit Singh</a:t>
            </a:r>
            <a:r>
              <a:rPr b="1" i="0" lang="en-US" sz="4500" u="none" cap="none">
                <a:solidFill>
                  <a:schemeClr val="dk1"/>
                </a:solidFill>
                <a:latin typeface="Times New Roman"/>
                <a:ea typeface="Times New Roman"/>
                <a:cs typeface="Times New Roman"/>
                <a:sym typeface="Times New Roman"/>
              </a:rPr>
              <a:t>                                                                             </a:t>
            </a:r>
            <a:r>
              <a:rPr b="1" lang="en-US" sz="4500">
                <a:solidFill>
                  <a:schemeClr val="dk1"/>
                </a:solidFill>
                <a:latin typeface="Times New Roman"/>
                <a:ea typeface="Times New Roman"/>
                <a:cs typeface="Times New Roman"/>
                <a:sym typeface="Times New Roman"/>
              </a:rPr>
              <a:t>Vikrant Patil</a:t>
            </a:r>
            <a:endParaRPr b="1" sz="4500">
              <a:solidFill>
                <a:schemeClr val="dk1"/>
              </a:solidFill>
              <a:latin typeface="Times New Roman"/>
              <a:ea typeface="Times New Roman"/>
              <a:cs typeface="Times New Roman"/>
              <a:sym typeface="Times New Roman"/>
            </a:endParaRPr>
          </a:p>
          <a:p>
            <a:pPr indent="-274320" lvl="0" marL="274320" marR="0" rtl="0" algn="l">
              <a:lnSpc>
                <a:spcPct val="100000"/>
              </a:lnSpc>
              <a:spcBef>
                <a:spcPts val="427"/>
              </a:spcBef>
              <a:spcAft>
                <a:spcPts val="0"/>
              </a:spcAft>
              <a:buClr>
                <a:schemeClr val="accent3"/>
              </a:buClr>
              <a:buSzPct val="95000"/>
              <a:buFont typeface="Times New Roman"/>
              <a:buNone/>
            </a:pPr>
            <a:r>
              <a:rPr b="1" i="0" lang="en-US" sz="4500" u="none" cap="none">
                <a:solidFill>
                  <a:schemeClr val="dk1"/>
                </a:solidFill>
                <a:latin typeface="Times New Roman"/>
                <a:ea typeface="Times New Roman"/>
                <a:cs typeface="Times New Roman"/>
                <a:sym typeface="Times New Roman"/>
              </a:rPr>
              <a:t>               </a:t>
            </a:r>
            <a:r>
              <a:rPr b="1" lang="en-US" sz="4500">
                <a:solidFill>
                  <a:schemeClr val="dk1"/>
                </a:solidFill>
                <a:latin typeface="Times New Roman"/>
                <a:ea typeface="Times New Roman"/>
                <a:cs typeface="Times New Roman"/>
                <a:sym typeface="Times New Roman"/>
              </a:rPr>
              <a:t>Pranay Nakhale                                                                   Vibudh Mesharam</a:t>
            </a:r>
            <a:endParaRPr b="1" sz="4500">
              <a:solidFill>
                <a:schemeClr val="dk1"/>
              </a:solidFill>
              <a:latin typeface="Times New Roman"/>
              <a:ea typeface="Times New Roman"/>
              <a:cs typeface="Times New Roman"/>
              <a:sym typeface="Times New Roman"/>
            </a:endParaRPr>
          </a:p>
          <a:p>
            <a:pPr indent="-274320" lvl="0" marL="274320" marR="0" rtl="0" algn="l">
              <a:lnSpc>
                <a:spcPct val="100000"/>
              </a:lnSpc>
              <a:spcBef>
                <a:spcPts val="427"/>
              </a:spcBef>
              <a:spcAft>
                <a:spcPts val="0"/>
              </a:spcAft>
              <a:buClr>
                <a:schemeClr val="accent3"/>
              </a:buClr>
              <a:buSzPct val="95000"/>
              <a:buFont typeface="Times New Roman"/>
              <a:buNone/>
            </a:pPr>
            <a:r>
              <a:rPr b="1" lang="en-US" sz="4500">
                <a:solidFill>
                  <a:schemeClr val="dk1"/>
                </a:solidFill>
                <a:latin typeface="Times New Roman"/>
                <a:ea typeface="Times New Roman"/>
                <a:cs typeface="Times New Roman"/>
                <a:sym typeface="Times New Roman"/>
              </a:rPr>
              <a:t>              Vedant Dhoble                                                                        Punarv Patidar</a:t>
            </a:r>
            <a:endParaRPr/>
          </a:p>
          <a:p>
            <a:pPr indent="-274320" lvl="0" marL="274320" marR="0" rtl="0" algn="l">
              <a:lnSpc>
                <a:spcPct val="100000"/>
              </a:lnSpc>
              <a:spcBef>
                <a:spcPts val="247"/>
              </a:spcBef>
              <a:spcAft>
                <a:spcPts val="0"/>
              </a:spcAft>
              <a:buClr>
                <a:schemeClr val="accent3"/>
              </a:buClr>
              <a:buSzPct val="95000"/>
              <a:buFont typeface="Arial"/>
              <a:buNone/>
            </a:pPr>
            <a:r>
              <a:t/>
            </a:r>
            <a:endParaRPr b="1" i="1" sz="2600" u="none" cap="none">
              <a:solidFill>
                <a:schemeClr val="dk1"/>
              </a:solidFill>
              <a:latin typeface="Times New Roman"/>
              <a:ea typeface="Times New Roman"/>
              <a:cs typeface="Times New Roman"/>
              <a:sym typeface="Times New Roman"/>
            </a:endParaRPr>
          </a:p>
          <a:p>
            <a:pPr indent="-274320" lvl="0" marL="274320" marR="0" rtl="0" algn="l">
              <a:lnSpc>
                <a:spcPct val="100000"/>
              </a:lnSpc>
              <a:spcBef>
                <a:spcPts val="427"/>
              </a:spcBef>
              <a:spcAft>
                <a:spcPts val="0"/>
              </a:spcAft>
              <a:buClr>
                <a:schemeClr val="accent3"/>
              </a:buClr>
              <a:buSzPct val="95000"/>
              <a:buFont typeface="Times New Roman"/>
              <a:buNone/>
            </a:pPr>
            <a:r>
              <a:rPr b="1" i="0" lang="en-US" sz="4500" u="none" cap="none">
                <a:solidFill>
                  <a:schemeClr val="dk1"/>
                </a:solidFill>
                <a:latin typeface="Times New Roman"/>
                <a:ea typeface="Times New Roman"/>
                <a:cs typeface="Times New Roman"/>
                <a:sym typeface="Times New Roman"/>
              </a:rPr>
              <a:t>                                                              Session 2024-2025</a:t>
            </a:r>
            <a:endParaRPr b="0" i="0" sz="2600" u="none" cap="none">
              <a:solidFill>
                <a:schemeClr val="dk1"/>
              </a:solidFill>
              <a:latin typeface="Times New Roman"/>
              <a:ea typeface="Times New Roman"/>
              <a:cs typeface="Times New Roman"/>
              <a:sym typeface="Times New Roman"/>
            </a:endParaRPr>
          </a:p>
        </p:txBody>
      </p:sp>
      <p:sp>
        <p:nvSpPr>
          <p:cNvPr id="240" name="Google Shape;240;p37"/>
          <p:cNvSpPr txBox="1"/>
          <p:nvPr/>
        </p:nvSpPr>
        <p:spPr>
          <a:xfrm>
            <a:off x="1237500" y="2694000"/>
            <a:ext cx="98964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70C0"/>
              </a:buClr>
              <a:buSzPts val="2400"/>
              <a:buFont typeface="Arial Black"/>
              <a:buNone/>
            </a:pPr>
            <a:r>
              <a:rPr b="1" i="1" lang="en-US" sz="2400">
                <a:solidFill>
                  <a:srgbClr val="0070C0"/>
                </a:solidFill>
                <a:latin typeface="Arial Black"/>
                <a:ea typeface="Arial Black"/>
                <a:cs typeface="Arial Black"/>
                <a:sym typeface="Arial Black"/>
              </a:rPr>
              <a:t>Deep Learning-Based Analysis of Vertebrae X-ray Images</a:t>
            </a:r>
            <a:endParaRPr b="1" i="1" sz="2400" u="sng">
              <a:solidFill>
                <a:srgbClr val="0070C0"/>
              </a:solidFill>
              <a:latin typeface="Jacques Francois Shadow"/>
              <a:ea typeface="Jacques Francois Shadow"/>
              <a:cs typeface="Jacques Francois Shadow"/>
              <a:sym typeface="Jacques Francois Shadow"/>
            </a:endParaRPr>
          </a:p>
        </p:txBody>
      </p:sp>
      <p:sp>
        <p:nvSpPr>
          <p:cNvPr id="241" name="Google Shape;241;p37"/>
          <p:cNvSpPr txBox="1"/>
          <p:nvPr/>
        </p:nvSpPr>
        <p:spPr>
          <a:xfrm>
            <a:off x="1647725" y="2061385"/>
            <a:ext cx="82296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400"/>
              <a:buFont typeface="Times New Roman"/>
              <a:buNone/>
            </a:pPr>
            <a:r>
              <a:rPr b="1" i="1" lang="en-US" sz="2400" u="none">
                <a:solidFill>
                  <a:schemeClr val="dk1"/>
                </a:solidFill>
                <a:latin typeface="Times New Roman"/>
                <a:ea typeface="Times New Roman"/>
                <a:cs typeface="Times New Roman"/>
                <a:sym typeface="Times New Roman"/>
              </a:rPr>
              <a:t>On</a:t>
            </a:r>
            <a:endParaRPr b="1" i="1" sz="2400" u="sng">
              <a:solidFill>
                <a:schemeClr val="dk1"/>
              </a:solidFill>
              <a:latin typeface="Times New Roman"/>
              <a:ea typeface="Times New Roman"/>
              <a:cs typeface="Times New Roman"/>
              <a:sym typeface="Times New Roman"/>
            </a:endParaRPr>
          </a:p>
        </p:txBody>
      </p:sp>
      <p:sp>
        <p:nvSpPr>
          <p:cNvPr id="242" name="Google Shape;242;p37"/>
          <p:cNvSpPr/>
          <p:nvPr/>
        </p:nvSpPr>
        <p:spPr>
          <a:xfrm>
            <a:off x="0" y="17145"/>
            <a:ext cx="12012600" cy="1538100"/>
          </a:xfrm>
          <a:prstGeom prst="rect">
            <a:avLst/>
          </a:prstGeom>
          <a:noFill/>
          <a:ln>
            <a:noFill/>
          </a:ln>
        </p:spPr>
        <p:txBody>
          <a:bodyPr anchorCtr="0" anchor="ctr" bIns="45700" lIns="91425" spcFirstLastPara="1" rIns="91425" wrap="square" tIns="45700">
            <a:noAutofit/>
          </a:bodyPr>
          <a:lstStyle/>
          <a:p>
            <a:pPr indent="-285750" lvl="1" marL="365125" marR="0" rtl="0" algn="ctr">
              <a:lnSpc>
                <a:spcPct val="100000"/>
              </a:lnSpc>
              <a:spcBef>
                <a:spcPts val="0"/>
              </a:spcBef>
              <a:spcAft>
                <a:spcPts val="0"/>
              </a:spcAft>
              <a:buClr>
                <a:srgbClr val="AB0000"/>
              </a:buClr>
              <a:buSzPts val="2300"/>
              <a:buFont typeface="Arial"/>
              <a:buNone/>
            </a:pPr>
            <a:r>
              <a:rPr b="1" i="0" lang="en-US" sz="2300" u="none" cap="none" strike="noStrike">
                <a:solidFill>
                  <a:srgbClr val="AB0000"/>
                </a:solidFill>
                <a:latin typeface="Times New Roman"/>
                <a:ea typeface="Times New Roman"/>
                <a:cs typeface="Times New Roman"/>
                <a:sym typeface="Times New Roman"/>
              </a:rPr>
              <a:t>     </a:t>
            </a:r>
            <a:r>
              <a:rPr b="1" i="0" lang="en-US" sz="2000" u="none" cap="none" strike="noStrike">
                <a:solidFill>
                  <a:srgbClr val="7030A0"/>
                </a:solidFill>
                <a:latin typeface="Times New Roman"/>
                <a:ea typeface="Times New Roman"/>
                <a:cs typeface="Times New Roman"/>
                <a:sym typeface="Times New Roman"/>
              </a:rPr>
              <a:t>G H RAISONI COLLEGE OF ENGINEERING AND MANAGEMENT</a:t>
            </a:r>
            <a:r>
              <a:rPr b="1" i="0" lang="en-US" sz="2000" u="none" cap="none" strike="noStrike">
                <a:solidFill>
                  <a:srgbClr val="05A724"/>
                </a:solidFill>
                <a:latin typeface="Times New Roman"/>
                <a:ea typeface="Times New Roman"/>
                <a:cs typeface="Times New Roman"/>
                <a:sym typeface="Times New Roman"/>
              </a:rPr>
              <a:t>             </a:t>
            </a:r>
            <a:r>
              <a:rPr b="1" i="0" lang="en-US" sz="2000" u="none" cap="none" strike="noStrike">
                <a:solidFill>
                  <a:srgbClr val="AB0000"/>
                </a:solidFill>
                <a:latin typeface="Times New Roman"/>
                <a:ea typeface="Times New Roman"/>
                <a:cs typeface="Times New Roman"/>
                <a:sym typeface="Times New Roman"/>
              </a:rPr>
              <a:t>                                                                                 </a:t>
            </a:r>
            <a:endParaRPr b="1" i="0" sz="1400" u="none" cap="none" strike="noStrike">
              <a:solidFill>
                <a:srgbClr val="AB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(Approved by AICTE, New Delhi and Recognized by DTE, Maharashtra) </a:t>
            </a:r>
            <a:endParaRPr b="0" i="0" sz="11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C00000"/>
              </a:buClr>
              <a:buSzPts val="1800"/>
              <a:buFont typeface="Arial"/>
              <a:buNone/>
            </a:pPr>
            <a:r>
              <a:rPr b="1" i="0" lang="en-US" sz="1800" u="none">
                <a:solidFill>
                  <a:srgbClr val="C00000"/>
                </a:solidFill>
                <a:latin typeface="Calibri"/>
                <a:ea typeface="Calibri"/>
                <a:cs typeface="Calibri"/>
                <a:sym typeface="Calibri"/>
              </a:rPr>
              <a:t>   An Autonomous Institute </a:t>
            </a:r>
            <a:r>
              <a:rPr b="0" i="0" lang="en-US" sz="1400" u="none">
                <a:solidFill>
                  <a:schemeClr val="dk1"/>
                </a:solidFill>
                <a:latin typeface="Calibri"/>
                <a:ea typeface="Calibri"/>
                <a:cs typeface="Calibri"/>
                <a:sym typeface="Calibri"/>
              </a:rPr>
              <a:t>Affiliated to Rashtrasant Tukadoji Maharaj Nagpur University, Nagpur</a:t>
            </a:r>
            <a:endParaRPr b="0" i="0" sz="1100" u="non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C00000"/>
              </a:buClr>
              <a:buSzPts val="1800"/>
              <a:buFont typeface="Arial"/>
              <a:buNone/>
            </a:pPr>
            <a:r>
              <a:rPr b="1" i="0" lang="en-US" sz="1800" u="none">
                <a:solidFill>
                  <a:srgbClr val="C00000"/>
                </a:solidFill>
                <a:latin typeface="Calibri"/>
                <a:ea typeface="Calibri"/>
                <a:cs typeface="Calibri"/>
                <a:sym typeface="Calibri"/>
              </a:rPr>
              <a:t>Accredited by NAAC with A+ Grade</a:t>
            </a:r>
            <a:endParaRPr/>
          </a:p>
          <a:p>
            <a:pPr indent="0" lvl="0" marL="0" rtl="0" algn="ctr">
              <a:spcBef>
                <a:spcPts val="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Department of Artificial Intelligence</a:t>
            </a:r>
            <a:endParaRPr sz="2000">
              <a:solidFill>
                <a:srgbClr val="C00000"/>
              </a:solidFill>
              <a:latin typeface="Arial Black"/>
              <a:ea typeface="Arial Black"/>
              <a:cs typeface="Arial Black"/>
              <a:sym typeface="Arial Black"/>
            </a:endParaRPr>
          </a:p>
          <a:p>
            <a:pPr indent="0" lvl="0" marL="0" marR="0" rtl="0" algn="ctr">
              <a:lnSpc>
                <a:spcPct val="100000"/>
              </a:lnSpc>
              <a:spcBef>
                <a:spcPts val="0"/>
              </a:spcBef>
              <a:spcAft>
                <a:spcPts val="0"/>
              </a:spcAft>
              <a:buClr>
                <a:schemeClr val="dk1"/>
              </a:buClr>
              <a:buSzPts val="2000"/>
              <a:buFont typeface="Arial"/>
              <a:buNone/>
            </a:pPr>
            <a:r>
              <a:t/>
            </a:r>
            <a:endParaRPr b="1" sz="2000">
              <a:solidFill>
                <a:schemeClr val="dk1"/>
              </a:solidFill>
              <a:latin typeface="Times New Roman"/>
              <a:ea typeface="Times New Roman"/>
              <a:cs typeface="Times New Roman"/>
              <a:sym typeface="Times New Roman"/>
            </a:endParaRPr>
          </a:p>
        </p:txBody>
      </p:sp>
      <p:pic>
        <p:nvPicPr>
          <p:cNvPr id="243" name="Google Shape;243;p37"/>
          <p:cNvPicPr preferRelativeResize="0"/>
          <p:nvPr/>
        </p:nvPicPr>
        <p:blipFill rotWithShape="1">
          <a:blip r:embed="rId3">
            <a:alphaModFix/>
          </a:blip>
          <a:srcRect b="0" l="0" r="0" t="94965"/>
          <a:stretch/>
        </p:blipFill>
        <p:spPr>
          <a:xfrm>
            <a:off x="0" y="6512719"/>
            <a:ext cx="12191999" cy="345280"/>
          </a:xfrm>
          <a:prstGeom prst="rect">
            <a:avLst/>
          </a:prstGeom>
          <a:noFill/>
          <a:ln>
            <a:noFill/>
          </a:ln>
        </p:spPr>
      </p:pic>
      <p:pic>
        <p:nvPicPr>
          <p:cNvPr descr="C:\Users\Roshan_Dir_SP\AppData\Local\Packages\Microsoft.Windows.Photos_8wekyb3d8bbwe\TempState\ShareServiceTempFolder\GHRCEM Nagpur.jpeg" id="244" name="Google Shape;244;p37"/>
          <p:cNvPicPr preferRelativeResize="0"/>
          <p:nvPr/>
        </p:nvPicPr>
        <p:blipFill rotWithShape="1">
          <a:blip r:embed="rId4">
            <a:alphaModFix/>
          </a:blip>
          <a:srcRect b="0" l="0" r="0" t="0"/>
          <a:stretch/>
        </p:blipFill>
        <p:spPr>
          <a:xfrm>
            <a:off x="0" y="47151"/>
            <a:ext cx="2331719" cy="1506536"/>
          </a:xfrm>
          <a:prstGeom prst="rect">
            <a:avLst/>
          </a:prstGeom>
          <a:noFill/>
          <a:ln>
            <a:noFill/>
          </a:ln>
        </p:spPr>
      </p:pic>
      <p:pic>
        <p:nvPicPr>
          <p:cNvPr id="245" name="Google Shape;245;p37"/>
          <p:cNvPicPr preferRelativeResize="0"/>
          <p:nvPr/>
        </p:nvPicPr>
        <p:blipFill rotWithShape="1">
          <a:blip r:embed="rId5">
            <a:alphaModFix/>
          </a:blip>
          <a:srcRect b="0" l="0" r="0" t="0"/>
          <a:stretch/>
        </p:blipFill>
        <p:spPr>
          <a:xfrm>
            <a:off x="10256521" y="47151"/>
            <a:ext cx="1874520" cy="901860"/>
          </a:xfrm>
          <a:prstGeom prst="rect">
            <a:avLst/>
          </a:prstGeom>
          <a:noFill/>
          <a:ln>
            <a:noFill/>
          </a:ln>
        </p:spPr>
      </p:pic>
      <p:sp>
        <p:nvSpPr>
          <p:cNvPr id="246" name="Google Shape;246;p37"/>
          <p:cNvSpPr txBox="1"/>
          <p:nvPr/>
        </p:nvSpPr>
        <p:spPr>
          <a:xfrm>
            <a:off x="1567656" y="1682750"/>
            <a:ext cx="90567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FF0000"/>
              </a:buClr>
              <a:buSzPts val="2400"/>
              <a:buFont typeface="Arial Black"/>
              <a:buNone/>
            </a:pPr>
            <a:r>
              <a:rPr b="1" i="1" lang="en-US" sz="2400" u="none">
                <a:solidFill>
                  <a:srgbClr val="FF0000"/>
                </a:solidFill>
                <a:latin typeface="Arial Black"/>
                <a:ea typeface="Arial Black"/>
                <a:cs typeface="Arial Black"/>
                <a:sym typeface="Arial Black"/>
              </a:rPr>
              <a:t> Project Quality Assurance Initiative  2024-25 </a:t>
            </a:r>
            <a:endParaRPr b="1" i="1" sz="2400" u="none">
              <a:solidFill>
                <a:srgbClr val="FF0000"/>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21" name="Google Shape;321;p46"/>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22" name="Google Shape;322;p46"/>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23" name="Google Shape;323;p46"/>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24" name="Google Shape;324;p46"/>
          <p:cNvPicPr preferRelativeResize="0"/>
          <p:nvPr/>
        </p:nvPicPr>
        <p:blipFill rotWithShape="1">
          <a:blip r:embed="rId4">
            <a:alphaModFix/>
          </a:blip>
          <a:srcRect b="0" l="0" r="0" t="0"/>
          <a:stretch/>
        </p:blipFill>
        <p:spPr>
          <a:xfrm>
            <a:off x="198120" y="1395598"/>
            <a:ext cx="8055772" cy="3836801"/>
          </a:xfrm>
          <a:prstGeom prst="rect">
            <a:avLst/>
          </a:prstGeom>
          <a:noFill/>
          <a:ln>
            <a:noFill/>
          </a:ln>
        </p:spPr>
      </p:pic>
      <p:sp>
        <p:nvSpPr>
          <p:cNvPr id="325" name="Google Shape;325;p46"/>
          <p:cNvSpPr txBox="1"/>
          <p:nvPr/>
        </p:nvSpPr>
        <p:spPr>
          <a:xfrm>
            <a:off x="1635760" y="5322141"/>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Step-1 : Importing Libraries</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31" name="Google Shape;331;p47"/>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32" name="Google Shape;332;p47"/>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33" name="Google Shape;333;p47"/>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34" name="Google Shape;334;p47"/>
          <p:cNvPicPr preferRelativeResize="0"/>
          <p:nvPr/>
        </p:nvPicPr>
        <p:blipFill rotWithShape="1">
          <a:blip r:embed="rId4">
            <a:alphaModFix/>
          </a:blip>
          <a:srcRect b="0" l="0" r="0" t="0"/>
          <a:stretch/>
        </p:blipFill>
        <p:spPr>
          <a:xfrm>
            <a:off x="303073" y="1395599"/>
            <a:ext cx="8143117" cy="3926542"/>
          </a:xfrm>
          <a:prstGeom prst="rect">
            <a:avLst/>
          </a:prstGeom>
          <a:noFill/>
          <a:ln>
            <a:noFill/>
          </a:ln>
        </p:spPr>
      </p:pic>
      <p:sp>
        <p:nvSpPr>
          <p:cNvPr id="335" name="Google Shape;335;p47"/>
          <p:cNvSpPr txBox="1"/>
          <p:nvPr/>
        </p:nvSpPr>
        <p:spPr>
          <a:xfrm>
            <a:off x="1493520" y="5452734"/>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Step-2 : </a:t>
            </a:r>
            <a:r>
              <a:rPr b="1" i="0" lang="en-US" sz="1800" u="sng">
                <a:solidFill>
                  <a:schemeClr val="dk1"/>
                </a:solidFill>
                <a:latin typeface="Arial"/>
                <a:ea typeface="Arial"/>
                <a:cs typeface="Arial"/>
                <a:sym typeface="Arial"/>
              </a:rPr>
              <a:t>Create Train and Validation Generators</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41" name="Google Shape;341;p48"/>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42" name="Google Shape;342;p48"/>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43" name="Google Shape;343;p48"/>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44" name="Google Shape;344;p48"/>
          <p:cNvPicPr preferRelativeResize="0"/>
          <p:nvPr/>
        </p:nvPicPr>
        <p:blipFill rotWithShape="1">
          <a:blip r:embed="rId4">
            <a:alphaModFix/>
          </a:blip>
          <a:srcRect b="0" l="0" r="0" t="0"/>
          <a:stretch/>
        </p:blipFill>
        <p:spPr>
          <a:xfrm>
            <a:off x="98794" y="1534127"/>
            <a:ext cx="5708117" cy="3691267"/>
          </a:xfrm>
          <a:prstGeom prst="rect">
            <a:avLst/>
          </a:prstGeom>
          <a:noFill/>
          <a:ln cap="sq" cmpd="thickThin" w="88900">
            <a:solidFill>
              <a:srgbClr val="000000"/>
            </a:solidFill>
            <a:prstDash val="solid"/>
            <a:miter lim="800000"/>
            <a:headEnd len="sm" w="sm" type="none"/>
            <a:tailEnd len="sm" w="sm" type="none"/>
          </a:ln>
        </p:spPr>
      </p:pic>
      <p:sp>
        <p:nvSpPr>
          <p:cNvPr id="345" name="Google Shape;345;p48"/>
          <p:cNvSpPr txBox="1"/>
          <p:nvPr/>
        </p:nvSpPr>
        <p:spPr>
          <a:xfrm>
            <a:off x="1442720" y="5557175"/>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Step-3 : Creating </a:t>
            </a:r>
            <a:r>
              <a:rPr b="1" i="0" lang="en-US" sz="1800" u="sng">
                <a:solidFill>
                  <a:schemeClr val="dk1"/>
                </a:solidFill>
                <a:latin typeface="Arial"/>
                <a:ea typeface="Arial"/>
                <a:cs typeface="Arial"/>
                <a:sym typeface="Arial"/>
              </a:rPr>
              <a:t>Model Architecture </a:t>
            </a:r>
            <a:endParaRPr b="1" i="0" sz="1800" u="sng">
              <a:solidFill>
                <a:schemeClr val="dk1"/>
              </a:solidFill>
              <a:latin typeface="Times New Roman"/>
              <a:ea typeface="Times New Roman"/>
              <a:cs typeface="Times New Roman"/>
              <a:sym typeface="Times New Roman"/>
            </a:endParaRPr>
          </a:p>
        </p:txBody>
      </p:sp>
      <p:pic>
        <p:nvPicPr>
          <p:cNvPr id="346" name="Google Shape;346;p48"/>
          <p:cNvPicPr preferRelativeResize="0"/>
          <p:nvPr/>
        </p:nvPicPr>
        <p:blipFill rotWithShape="1">
          <a:blip r:embed="rId5">
            <a:alphaModFix/>
          </a:blip>
          <a:srcRect b="0" l="0" r="0" t="0"/>
          <a:stretch/>
        </p:blipFill>
        <p:spPr>
          <a:xfrm>
            <a:off x="6165130" y="1467344"/>
            <a:ext cx="5832849" cy="3707970"/>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52" name="Google Shape;352;p49"/>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53" name="Google Shape;353;p49"/>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54" name="Google Shape;354;p49"/>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55" name="Google Shape;355;p49"/>
          <p:cNvPicPr preferRelativeResize="0"/>
          <p:nvPr/>
        </p:nvPicPr>
        <p:blipFill rotWithShape="1">
          <a:blip r:embed="rId4">
            <a:alphaModFix/>
          </a:blip>
          <a:srcRect b="5362" l="0" r="0" t="0"/>
          <a:stretch/>
        </p:blipFill>
        <p:spPr>
          <a:xfrm>
            <a:off x="448988" y="1546363"/>
            <a:ext cx="6998188" cy="319731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56" name="Google Shape;356;p49"/>
          <p:cNvSpPr txBox="1"/>
          <p:nvPr/>
        </p:nvSpPr>
        <p:spPr>
          <a:xfrm>
            <a:off x="1487758" y="5580803"/>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Step-4 : </a:t>
            </a:r>
            <a:r>
              <a:rPr b="1" i="0" lang="en-US" sz="1800" u="sng">
                <a:solidFill>
                  <a:schemeClr val="dk1"/>
                </a:solidFill>
                <a:latin typeface="Arial"/>
                <a:ea typeface="Arial"/>
                <a:cs typeface="Arial"/>
                <a:sym typeface="Arial"/>
              </a:rPr>
              <a:t>Classification Report</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62" name="Google Shape;362;p50"/>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63" name="Google Shape;363;p50"/>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64" name="Google Shape;364;p50"/>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65" name="Google Shape;365;p50"/>
          <p:cNvPicPr preferRelativeResize="0"/>
          <p:nvPr/>
        </p:nvPicPr>
        <p:blipFill rotWithShape="1">
          <a:blip r:embed="rId4">
            <a:alphaModFix/>
          </a:blip>
          <a:srcRect b="0" l="0" r="0" t="0"/>
          <a:stretch/>
        </p:blipFill>
        <p:spPr>
          <a:xfrm>
            <a:off x="725816" y="1395599"/>
            <a:ext cx="4465211" cy="4407221"/>
          </a:xfrm>
          <a:prstGeom prst="rect">
            <a:avLst/>
          </a:prstGeom>
          <a:noFill/>
          <a:ln>
            <a:noFill/>
          </a:ln>
        </p:spPr>
      </p:pic>
      <p:sp>
        <p:nvSpPr>
          <p:cNvPr id="366" name="Google Shape;366;p50"/>
          <p:cNvSpPr txBox="1"/>
          <p:nvPr/>
        </p:nvSpPr>
        <p:spPr>
          <a:xfrm>
            <a:off x="1289587" y="5765469"/>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Step-5 : Model Loss Over Epochs</a:t>
            </a:r>
            <a:r>
              <a:rPr b="1" i="0" lang="en-US" sz="1800" u="sng">
                <a:solidFill>
                  <a:schemeClr val="dk1"/>
                </a:solidFill>
                <a:latin typeface="Arial"/>
                <a:ea typeface="Arial"/>
                <a:cs typeface="Arial"/>
                <a:sym typeface="Arial"/>
              </a:rPr>
              <a:t> </a:t>
            </a:r>
            <a:endParaRPr b="1" i="0" sz="1800" u="sng">
              <a:solidFill>
                <a:schemeClr val="dk1"/>
              </a:solidFill>
              <a:latin typeface="Times New Roman"/>
              <a:ea typeface="Times New Roman"/>
              <a:cs typeface="Times New Roman"/>
              <a:sym typeface="Times New Roman"/>
            </a:endParaRPr>
          </a:p>
        </p:txBody>
      </p:sp>
      <p:pic>
        <p:nvPicPr>
          <p:cNvPr id="367" name="Google Shape;367;p50"/>
          <p:cNvPicPr preferRelativeResize="0"/>
          <p:nvPr/>
        </p:nvPicPr>
        <p:blipFill rotWithShape="1">
          <a:blip r:embed="rId5">
            <a:alphaModFix/>
          </a:blip>
          <a:srcRect b="0" l="0" r="0" t="0"/>
          <a:stretch/>
        </p:blipFill>
        <p:spPr>
          <a:xfrm>
            <a:off x="5872898" y="1504683"/>
            <a:ext cx="5643381" cy="3727469"/>
          </a:xfrm>
          <a:prstGeom prst="rect">
            <a:avLst/>
          </a:prstGeom>
          <a:noFill/>
          <a:ln>
            <a:noFill/>
          </a:ln>
        </p:spPr>
      </p:pic>
      <p:sp>
        <p:nvSpPr>
          <p:cNvPr id="368" name="Google Shape;368;p50"/>
          <p:cNvSpPr txBox="1"/>
          <p:nvPr/>
        </p:nvSpPr>
        <p:spPr>
          <a:xfrm>
            <a:off x="6296791" y="5687769"/>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Step-5 : Model Loss Over Epochs</a:t>
            </a:r>
            <a:r>
              <a:rPr b="1" i="0" lang="en-US" sz="1800" u="sng">
                <a:solidFill>
                  <a:schemeClr val="dk1"/>
                </a:solidFill>
                <a:latin typeface="Arial"/>
                <a:ea typeface="Arial"/>
                <a:cs typeface="Arial"/>
                <a:sym typeface="Arial"/>
              </a:rPr>
              <a:t> </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74" name="Google Shape;374;p51"/>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75" name="Google Shape;375;p51"/>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76" name="Google Shape;376;p51"/>
          <p:cNvSpPr txBox="1"/>
          <p:nvPr/>
        </p:nvSpPr>
        <p:spPr>
          <a:xfrm>
            <a:off x="198120" y="833015"/>
            <a:ext cx="1179576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Step by Step Breakdown of code</a:t>
            </a:r>
            <a:endParaRPr b="0" i="0" sz="1800" u="none">
              <a:solidFill>
                <a:schemeClr val="dk1"/>
              </a:solidFill>
              <a:latin typeface="Times New Roman"/>
              <a:ea typeface="Times New Roman"/>
              <a:cs typeface="Times New Roman"/>
              <a:sym typeface="Times New Roman"/>
            </a:endParaRPr>
          </a:p>
        </p:txBody>
      </p:sp>
      <p:pic>
        <p:nvPicPr>
          <p:cNvPr id="377" name="Google Shape;377;p51"/>
          <p:cNvPicPr preferRelativeResize="0"/>
          <p:nvPr/>
        </p:nvPicPr>
        <p:blipFill rotWithShape="1">
          <a:blip r:embed="rId4">
            <a:alphaModFix/>
          </a:blip>
          <a:srcRect b="0" l="0" r="0" t="0"/>
          <a:stretch/>
        </p:blipFill>
        <p:spPr>
          <a:xfrm>
            <a:off x="1865261" y="1298874"/>
            <a:ext cx="5710765" cy="4407221"/>
          </a:xfrm>
          <a:prstGeom prst="rect">
            <a:avLst/>
          </a:prstGeom>
          <a:noFill/>
          <a:ln>
            <a:noFill/>
          </a:ln>
        </p:spPr>
      </p:pic>
      <p:sp>
        <p:nvSpPr>
          <p:cNvPr id="378" name="Google Shape;378;p51"/>
          <p:cNvSpPr txBox="1"/>
          <p:nvPr/>
        </p:nvSpPr>
        <p:spPr>
          <a:xfrm>
            <a:off x="3096840" y="5802622"/>
            <a:ext cx="78028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Step-6 : </a:t>
            </a:r>
            <a:r>
              <a:rPr b="1" i="0" lang="en-US" sz="1800" u="sng">
                <a:solidFill>
                  <a:schemeClr val="dk1"/>
                </a:solidFill>
                <a:latin typeface="Arial"/>
                <a:ea typeface="Arial"/>
                <a:cs typeface="Arial"/>
                <a:sym typeface="Arial"/>
              </a:rPr>
              <a:t>Confusion Matrix </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84" name="Google Shape;384;p52"/>
          <p:cNvSpPr txBox="1"/>
          <p:nvPr/>
        </p:nvSpPr>
        <p:spPr>
          <a:xfrm>
            <a:off x="0" y="0"/>
            <a:ext cx="12192000" cy="639900"/>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Times New Roman"/>
              <a:buNone/>
            </a:pPr>
            <a:r>
              <a:rPr b="1" i="0" lang="en-US" sz="3200" u="none">
                <a:solidFill>
                  <a:schemeClr val="lt1"/>
                </a:solidFill>
                <a:latin typeface="Times New Roman"/>
                <a:ea typeface="Times New Roman"/>
                <a:cs typeface="Times New Roman"/>
                <a:sym typeface="Times New Roman"/>
              </a:rPr>
              <a:t>Innovative Work  ( if any)</a:t>
            </a:r>
            <a:endParaRPr/>
          </a:p>
        </p:txBody>
      </p:sp>
      <p:pic>
        <p:nvPicPr>
          <p:cNvPr id="385" name="Google Shape;385;p52"/>
          <p:cNvPicPr preferRelativeResize="0"/>
          <p:nvPr/>
        </p:nvPicPr>
        <p:blipFill rotWithShape="1">
          <a:blip r:embed="rId3">
            <a:alphaModFix/>
          </a:blip>
          <a:srcRect b="0" l="0" r="0" t="94965"/>
          <a:stretch/>
        </p:blipFill>
        <p:spPr>
          <a:xfrm>
            <a:off x="0" y="6512719"/>
            <a:ext cx="12191999" cy="345280"/>
          </a:xfrm>
          <a:prstGeom prst="rect">
            <a:avLst/>
          </a:prstGeom>
          <a:noFill/>
          <a:ln>
            <a:noFill/>
          </a:ln>
        </p:spPr>
      </p:pic>
      <p:sp>
        <p:nvSpPr>
          <p:cNvPr id="386" name="Google Shape;386;p52"/>
          <p:cNvSpPr txBox="1"/>
          <p:nvPr/>
        </p:nvSpPr>
        <p:spPr>
          <a:xfrm>
            <a:off x="1500121" y="331350"/>
            <a:ext cx="9823800" cy="54396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Times New Roman"/>
              <a:buNone/>
            </a:pPr>
            <a:r>
              <a:t/>
            </a:r>
            <a:endParaRPr b="1" i="0" sz="18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1800"/>
              <a:buFont typeface="Times New Roman"/>
              <a:buNone/>
            </a:pPr>
            <a:r>
              <a:t/>
            </a:r>
            <a:endParaRPr b="1" sz="1800">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Automated Diagnostic System</a:t>
            </a:r>
            <a:endParaRPr b="1" sz="18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Custom CNN model designed specifically for vertebrae X-rays.</a:t>
            </a:r>
            <a:endParaRPr sz="16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Achieves 88% validation accuracy with minimal human intervention.</a:t>
            </a:r>
            <a:endParaRPr b="1" sz="1800">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Improved Precision:</a:t>
            </a:r>
            <a:endParaRPr b="1" sz="18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100% precision for diagnosing spondylolisthesis.</a:t>
            </a:r>
            <a:endParaRPr sz="16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85% precision for scoliosis.</a:t>
            </a:r>
            <a:endParaRPr sz="16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Elimination of Manual Feature Extraction:</a:t>
            </a:r>
            <a:endParaRPr b="1" sz="18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Replaces traditional methods like Cobb angle measurement.</a:t>
            </a:r>
            <a:endParaRPr sz="16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Reduces human error and accelerates the diagnostic process.</a:t>
            </a:r>
            <a:endParaRPr b="1"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Faster and More Accurate Diagnosis:</a:t>
            </a:r>
            <a:endParaRPr b="1" sz="1800">
              <a:solidFill>
                <a:schemeClr val="dk1"/>
              </a:solidFill>
              <a:latin typeface="Times New Roman"/>
              <a:ea typeface="Times New Roman"/>
              <a:cs typeface="Times New Roman"/>
              <a:sym typeface="Times New Roman"/>
            </a:endParaRPr>
          </a:p>
          <a:p>
            <a:pPr indent="-330200" lvl="1" marL="9144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Real-time classification into Normal, Scoliosis, and Spondylolisthesis categories.</a:t>
            </a:r>
            <a:endParaRPr sz="16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a:p>
          <a:p>
            <a:pPr indent="0" lvl="0" marL="0" marR="0" rtl="0" algn="l">
              <a:lnSpc>
                <a:spcPct val="15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92" name="Google Shape;392;p53"/>
          <p:cNvSpPr txBox="1"/>
          <p:nvPr/>
        </p:nvSpPr>
        <p:spPr>
          <a:xfrm>
            <a:off x="2476500" y="4098925"/>
            <a:ext cx="7239000" cy="9080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00"/>
              <a:buFont typeface="Arial"/>
              <a:buNone/>
            </a:pPr>
            <a:r>
              <a:t/>
            </a:r>
            <a:endParaRPr b="0" i="0" sz="3900" u="none">
              <a:solidFill>
                <a:srgbClr val="525252"/>
              </a:solidFill>
              <a:latin typeface="Times New Roman"/>
              <a:ea typeface="Times New Roman"/>
              <a:cs typeface="Times New Roman"/>
              <a:sym typeface="Times New Roman"/>
            </a:endParaRPr>
          </a:p>
        </p:txBody>
      </p:sp>
      <p:sp>
        <p:nvSpPr>
          <p:cNvPr id="393" name="Google Shape;393;p53"/>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cap="none" strike="noStrike">
                <a:solidFill>
                  <a:schemeClr val="lt1"/>
                </a:solidFill>
                <a:latin typeface="Times New Roman"/>
                <a:ea typeface="Times New Roman"/>
                <a:cs typeface="Times New Roman"/>
                <a:sym typeface="Times New Roman"/>
              </a:rPr>
              <a:t>Expected Result</a:t>
            </a:r>
            <a:endParaRPr/>
          </a:p>
        </p:txBody>
      </p:sp>
      <p:pic>
        <p:nvPicPr>
          <p:cNvPr id="394" name="Google Shape;394;p53"/>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pic>
        <p:nvPicPr>
          <p:cNvPr id="395" name="Google Shape;395;p53"/>
          <p:cNvPicPr preferRelativeResize="0"/>
          <p:nvPr/>
        </p:nvPicPr>
        <p:blipFill rotWithShape="1">
          <a:blip r:embed="rId4">
            <a:alphaModFix/>
          </a:blip>
          <a:srcRect b="0" l="0" r="0" t="0"/>
          <a:stretch/>
        </p:blipFill>
        <p:spPr>
          <a:xfrm>
            <a:off x="1286087" y="1501140"/>
            <a:ext cx="6646334" cy="39243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96" name="Google Shape;396;p53"/>
          <p:cNvSpPr txBox="1"/>
          <p:nvPr/>
        </p:nvSpPr>
        <p:spPr>
          <a:xfrm>
            <a:off x="350520" y="861060"/>
            <a:ext cx="41910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sng">
                <a:solidFill>
                  <a:schemeClr val="dk1"/>
                </a:solidFill>
                <a:latin typeface="Times New Roman"/>
                <a:ea typeface="Times New Roman"/>
                <a:cs typeface="Times New Roman"/>
                <a:sym typeface="Times New Roman"/>
              </a:rPr>
              <a:t>Block Diagram of Expected Result:</a:t>
            </a:r>
            <a:endParaRPr b="1" i="0" sz="1800" u="sng">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4"/>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02" name="Google Shape;402;p54"/>
          <p:cNvSpPr txBox="1"/>
          <p:nvPr/>
        </p:nvSpPr>
        <p:spPr>
          <a:xfrm>
            <a:off x="0" y="0"/>
            <a:ext cx="12192000" cy="639900"/>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Times New Roman"/>
              <a:buNone/>
            </a:pPr>
            <a:r>
              <a:rPr b="1" i="0" lang="en-US" sz="3200" u="none">
                <a:solidFill>
                  <a:schemeClr val="lt1"/>
                </a:solidFill>
                <a:latin typeface="Times New Roman"/>
                <a:ea typeface="Times New Roman"/>
                <a:cs typeface="Times New Roman"/>
                <a:sym typeface="Times New Roman"/>
              </a:rPr>
              <a:t>Conclusion </a:t>
            </a:r>
            <a:endParaRPr/>
          </a:p>
        </p:txBody>
      </p:sp>
      <p:pic>
        <p:nvPicPr>
          <p:cNvPr id="403" name="Google Shape;403;p54"/>
          <p:cNvPicPr preferRelativeResize="0"/>
          <p:nvPr/>
        </p:nvPicPr>
        <p:blipFill rotWithShape="1">
          <a:blip r:embed="rId3">
            <a:alphaModFix/>
          </a:blip>
          <a:srcRect b="0" l="0" r="0" t="94965"/>
          <a:stretch/>
        </p:blipFill>
        <p:spPr>
          <a:xfrm>
            <a:off x="0" y="6512719"/>
            <a:ext cx="12191999" cy="345280"/>
          </a:xfrm>
          <a:prstGeom prst="rect">
            <a:avLst/>
          </a:prstGeom>
          <a:noFill/>
          <a:ln>
            <a:noFill/>
          </a:ln>
        </p:spPr>
      </p:pic>
      <p:sp>
        <p:nvSpPr>
          <p:cNvPr id="404" name="Google Shape;404;p54"/>
          <p:cNvSpPr txBox="1"/>
          <p:nvPr/>
        </p:nvSpPr>
        <p:spPr>
          <a:xfrm>
            <a:off x="743575" y="968375"/>
            <a:ext cx="106119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Developed a deep learning model to classify vertebrae X-ray images into Normal, Scoliosis, and Spondylolisthesis.</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Achieved an overall accuracy of 88%, with high precision and recall across all categories.</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The model excelled in identifying Spondylolisthesis, showcasing its diagnostic accuracy.</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Demonstrated potential to enhance radiologists' decision-making and improve patient care.</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Future improvements include refining the model, expanding data diversity, and integrating it into clinical workflows for real-time analysis.</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SzPts val="1400"/>
              <a:buFont typeface="Times New Roman"/>
              <a:buChar char="●"/>
            </a:pPr>
            <a:r>
              <a:rPr lang="en-US" sz="1800">
                <a:solidFill>
                  <a:schemeClr val="dk1"/>
                </a:solidFill>
                <a:latin typeface="Times New Roman"/>
                <a:ea typeface="Times New Roman"/>
                <a:cs typeface="Times New Roman"/>
                <a:sym typeface="Times New Roman"/>
              </a:rPr>
              <a:t> The study paves the way for AI-based advancements in medical imaging and diagnosis</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405" name="Google Shape;405;p54"/>
          <p:cNvSpPr txBox="1"/>
          <p:nvPr/>
        </p:nvSpPr>
        <p:spPr>
          <a:xfrm>
            <a:off x="2265985" y="5805425"/>
            <a:ext cx="715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5"/>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11" name="Google Shape;411;p55"/>
          <p:cNvSpPr txBox="1"/>
          <p:nvPr/>
        </p:nvSpPr>
        <p:spPr>
          <a:xfrm>
            <a:off x="514985" y="831533"/>
            <a:ext cx="7159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List of papers/books/websites etc refer for project</a:t>
            </a:r>
            <a:endParaRPr b="0" i="0" sz="1800" u="none">
              <a:solidFill>
                <a:schemeClr val="dk1"/>
              </a:solidFill>
              <a:latin typeface="Times New Roman"/>
              <a:ea typeface="Times New Roman"/>
              <a:cs typeface="Times New Roman"/>
              <a:sym typeface="Times New Roman"/>
            </a:endParaRPr>
          </a:p>
        </p:txBody>
      </p:sp>
      <p:sp>
        <p:nvSpPr>
          <p:cNvPr id="412" name="Google Shape;412;p55"/>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cap="none" strike="noStrike">
                <a:solidFill>
                  <a:schemeClr val="lt1"/>
                </a:solidFill>
                <a:latin typeface="Times New Roman"/>
                <a:ea typeface="Times New Roman"/>
                <a:cs typeface="Times New Roman"/>
                <a:sym typeface="Times New Roman"/>
              </a:rPr>
              <a:t>References</a:t>
            </a:r>
            <a:endParaRPr/>
          </a:p>
        </p:txBody>
      </p:sp>
      <p:sp>
        <p:nvSpPr>
          <p:cNvPr id="413" name="Google Shape;413;p55"/>
          <p:cNvSpPr/>
          <p:nvPr/>
        </p:nvSpPr>
        <p:spPr>
          <a:xfrm>
            <a:off x="514982" y="1393190"/>
            <a:ext cx="11463655" cy="9541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Online journals with a DOI (Digital Object Identifier)</a:t>
            </a:r>
            <a:endParaRPr/>
          </a:p>
          <a:p>
            <a:pPr indent="-342900" lvl="0" marL="342900" marR="0" rtl="0" algn="just">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Times New Roman"/>
                <a:ea typeface="Times New Roman"/>
                <a:cs typeface="Times New Roman"/>
                <a:sym typeface="Times New Roman"/>
              </a:rPr>
              <a:t> Berthonnaud, E., Dimnet, J., Roussouly, P. &amp; Labelle, H. (2005). 'Analysis of the sagittal balance of the spine and pelvis using shape and orientation parameters', Journal of Spinal Disorders &amp; Techniques, 18(1):40â€“47.</a:t>
            </a:r>
            <a:endParaRPr b="0" i="0" sz="1800" u="none">
              <a:solidFill>
                <a:schemeClr val="dk1"/>
              </a:solidFill>
              <a:latin typeface="Arial"/>
              <a:ea typeface="Arial"/>
              <a:cs typeface="Arial"/>
              <a:sym typeface="Arial"/>
            </a:endParaRPr>
          </a:p>
        </p:txBody>
      </p:sp>
      <p:sp>
        <p:nvSpPr>
          <p:cNvPr id="414" name="Google Shape;414;p55"/>
          <p:cNvSpPr/>
          <p:nvPr/>
        </p:nvSpPr>
        <p:spPr>
          <a:xfrm>
            <a:off x="514982" y="2719984"/>
            <a:ext cx="11463655"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Online journals without a DOI</a:t>
            </a:r>
            <a:endParaRPr/>
          </a:p>
          <a:p>
            <a:pPr indent="-342900" lvl="0" marL="342900" marR="0" rtl="0" algn="l">
              <a:lnSpc>
                <a:spcPct val="100000"/>
              </a:lnSpc>
              <a:spcBef>
                <a:spcPts val="0"/>
              </a:spcBef>
              <a:spcAft>
                <a:spcPts val="0"/>
              </a:spcAft>
              <a:buClr>
                <a:srgbClr val="000000"/>
              </a:buClr>
              <a:buSzPts val="1800"/>
              <a:buFont typeface="Calibri"/>
              <a:buAutoNum type="arabicPeriod"/>
            </a:pPr>
            <a:r>
              <a:rPr b="0" i="0" lang="en-US" sz="1800" u="none">
                <a:solidFill>
                  <a:srgbClr val="000000"/>
                </a:solidFill>
                <a:latin typeface="Times New Roman"/>
                <a:ea typeface="Times New Roman"/>
                <a:cs typeface="Times New Roman"/>
                <a:sym typeface="Times New Roman"/>
              </a:rPr>
              <a:t>The American Academy of Orthopedic Surgeons. Spondylolysis and Spondylolisthesis; 2020. Available from: https://orthoinfo.aaos.org/en/diseases--conditions/spondylolysis-and-spondylolisthesis [cited 2022 January 15].</a:t>
            </a:r>
            <a:endParaRPr b="0" i="0" sz="1800" u="none">
              <a:solidFill>
                <a:schemeClr val="dk1"/>
              </a:solidFill>
              <a:latin typeface="Arial"/>
              <a:ea typeface="Arial"/>
              <a:cs typeface="Arial"/>
              <a:sym typeface="Arial"/>
            </a:endParaRPr>
          </a:p>
        </p:txBody>
      </p:sp>
      <p:sp>
        <p:nvSpPr>
          <p:cNvPr id="415" name="Google Shape;415;p55"/>
          <p:cNvSpPr/>
          <p:nvPr/>
        </p:nvSpPr>
        <p:spPr>
          <a:xfrm>
            <a:off x="514981" y="4025525"/>
            <a:ext cx="11463655" cy="120032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Online abstracts</a:t>
            </a:r>
            <a:endParaRPr/>
          </a:p>
          <a:p>
            <a:pPr indent="-342900" lvl="0" marL="342900" marR="0" rtl="0" algn="just">
              <a:lnSpc>
                <a:spcPct val="100000"/>
              </a:lnSpc>
              <a:spcBef>
                <a:spcPts val="0"/>
              </a:spcBef>
              <a:spcAft>
                <a:spcPts val="0"/>
              </a:spcAft>
              <a:buClr>
                <a:srgbClr val="000000"/>
              </a:buClr>
              <a:buSzPts val="1800"/>
              <a:buFont typeface="Calibri"/>
              <a:buAutoNum type="arabicPeriod"/>
            </a:pPr>
            <a:r>
              <a:rPr b="0" i="0" lang="en-US" sz="1800" u="none">
                <a:solidFill>
                  <a:srgbClr val="000000"/>
                </a:solidFill>
                <a:latin typeface="Times New Roman"/>
                <a:ea typeface="Times New Roman"/>
                <a:cs typeface="Times New Roman"/>
                <a:sym typeface="Times New Roman"/>
              </a:rPr>
              <a:t>Kokabu T, Kanai S, Kawakami N, Uno K, Kotani T, Suzuki T, et al. An algorithm for using deep learning convolutional neural networks with three dimensional depth sensor imaging in scoliosis detection. The Spine Journal. 2021;21(6):980–987. pmid:33540125</a:t>
            </a:r>
            <a:endParaRPr b="0" i="0" sz="1800" u="none">
              <a:solidFill>
                <a:schemeClr val="dk1"/>
              </a:solidFill>
              <a:latin typeface="Arial"/>
              <a:ea typeface="Arial"/>
              <a:cs typeface="Arial"/>
              <a:sym typeface="Arial"/>
            </a:endParaRPr>
          </a:p>
        </p:txBody>
      </p:sp>
      <p:pic>
        <p:nvPicPr>
          <p:cNvPr id="416" name="Google Shape;416;p55"/>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52" name="Google Shape;252;p38"/>
          <p:cNvSpPr txBox="1"/>
          <p:nvPr/>
        </p:nvSpPr>
        <p:spPr>
          <a:xfrm>
            <a:off x="428625" y="5343525"/>
            <a:ext cx="10445700" cy="6399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Calibri"/>
              <a:buNone/>
            </a:pPr>
            <a:r>
              <a:t/>
            </a:r>
            <a:endParaRPr b="1" i="0" sz="3200" u="none" cap="none" strike="noStrike">
              <a:solidFill>
                <a:schemeClr val="dk1"/>
              </a:solidFill>
              <a:latin typeface="Times New Roman"/>
              <a:ea typeface="Times New Roman"/>
              <a:cs typeface="Times New Roman"/>
              <a:sym typeface="Times New Roman"/>
            </a:endParaRPr>
          </a:p>
        </p:txBody>
      </p:sp>
      <p:sp>
        <p:nvSpPr>
          <p:cNvPr id="253" name="Google Shape;253;p38"/>
          <p:cNvSpPr txBox="1"/>
          <p:nvPr/>
        </p:nvSpPr>
        <p:spPr>
          <a:xfrm>
            <a:off x="0" y="-203280"/>
            <a:ext cx="12192000" cy="639900"/>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Times New Roman"/>
              <a:buNone/>
            </a:pPr>
            <a:r>
              <a:rPr b="1" i="0" lang="en-US" sz="3200" u="none" cap="none" strike="noStrike">
                <a:solidFill>
                  <a:schemeClr val="lt1"/>
                </a:solidFill>
                <a:latin typeface="Times New Roman"/>
                <a:ea typeface="Times New Roman"/>
                <a:cs typeface="Times New Roman"/>
                <a:sym typeface="Times New Roman"/>
              </a:rPr>
              <a:t>Contents</a:t>
            </a:r>
            <a:endParaRPr/>
          </a:p>
        </p:txBody>
      </p:sp>
      <p:pic>
        <p:nvPicPr>
          <p:cNvPr id="254" name="Google Shape;254;p38"/>
          <p:cNvPicPr preferRelativeResize="0"/>
          <p:nvPr/>
        </p:nvPicPr>
        <p:blipFill rotWithShape="1">
          <a:blip r:embed="rId3">
            <a:alphaModFix/>
          </a:blip>
          <a:srcRect b="0" l="0" r="0" t="94965"/>
          <a:stretch/>
        </p:blipFill>
        <p:spPr>
          <a:xfrm>
            <a:off x="0" y="6512719"/>
            <a:ext cx="12191999" cy="345280"/>
          </a:xfrm>
          <a:prstGeom prst="rect">
            <a:avLst/>
          </a:prstGeom>
          <a:noFill/>
          <a:ln>
            <a:noFill/>
          </a:ln>
        </p:spPr>
      </p:pic>
      <p:sp>
        <p:nvSpPr>
          <p:cNvPr id="255" name="Google Shape;255;p38"/>
          <p:cNvSpPr txBox="1"/>
          <p:nvPr/>
        </p:nvSpPr>
        <p:spPr>
          <a:xfrm>
            <a:off x="428625" y="677863"/>
            <a:ext cx="10445700" cy="5072100"/>
          </a:xfrm>
          <a:prstGeom prst="rect">
            <a:avLst/>
          </a:prstGeom>
          <a:noFill/>
          <a:ln>
            <a:noFill/>
          </a:ln>
        </p:spPr>
        <p:txBody>
          <a:bodyPr anchorCtr="0" anchor="t" bIns="45700" lIns="91425" spcFirstLastPara="1" rIns="91425" wrap="square" tIns="45700">
            <a:noAutofit/>
          </a:bodyPr>
          <a:lstStyle/>
          <a:p>
            <a:pPr indent="-274320" lvl="0" marL="274320" marR="0" rtl="0" algn="just">
              <a:lnSpc>
                <a:spcPct val="90000"/>
              </a:lnSpc>
              <a:spcBef>
                <a:spcPts val="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Introduction</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Literature Survey</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Problem Statement</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a:solidFill>
                  <a:schemeClr val="dk1"/>
                </a:solidFill>
                <a:latin typeface="Times New Roman"/>
                <a:ea typeface="Times New Roman"/>
                <a:cs typeface="Times New Roman"/>
                <a:sym typeface="Times New Roman"/>
              </a:rPr>
              <a:t>Objective of Project</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Methodology</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Implementation</a:t>
            </a:r>
            <a:endParaRPr b="0" i="0" sz="2400" u="none" cap="none" strike="noStrike">
              <a:solidFill>
                <a:schemeClr val="dk1"/>
              </a:solidFill>
              <a:latin typeface="Times New Roman"/>
              <a:ea typeface="Times New Roman"/>
              <a:cs typeface="Times New Roman"/>
              <a:sym typeface="Times New Roman"/>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Work done</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Innovative work (If any)</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Results &amp; Discussion</a:t>
            </a:r>
            <a:endParaRPr b="0" i="0" sz="2400" u="none" cap="none" strike="noStrike">
              <a:solidFill>
                <a:schemeClr val="dk1"/>
              </a:solidFill>
              <a:latin typeface="Times New Roman"/>
              <a:ea typeface="Times New Roman"/>
              <a:cs typeface="Times New Roman"/>
              <a:sym typeface="Times New Roman"/>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Conclusion &amp; Future Scope </a:t>
            </a:r>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Publication / Presentation / Project Competition</a:t>
            </a:r>
            <a:endParaRPr b="0" i="0" sz="4000" u="none">
              <a:solidFill>
                <a:schemeClr val="dk1"/>
              </a:solidFill>
              <a:latin typeface="Times New Roman"/>
              <a:ea typeface="Times New Roman"/>
              <a:cs typeface="Times New Roman"/>
              <a:sym typeface="Times New Roman"/>
            </a:endParaRPr>
          </a:p>
          <a:p>
            <a:pPr indent="-274320" lvl="0" marL="274320" marR="0" rtl="0" algn="just">
              <a:lnSpc>
                <a:spcPct val="90000"/>
              </a:lnSpc>
              <a:spcBef>
                <a:spcPts val="1000"/>
              </a:spcBef>
              <a:spcAft>
                <a:spcPts val="0"/>
              </a:spcAft>
              <a:buClr>
                <a:schemeClr val="accent3"/>
              </a:buClr>
              <a:buSzPts val="2400"/>
              <a:buFont typeface="Noto Sans Symbols"/>
              <a:buChar char="⚫"/>
            </a:pPr>
            <a:r>
              <a:rPr b="0" i="0" lang="en-US" sz="2400" u="none">
                <a:solidFill>
                  <a:schemeClr val="dk1"/>
                </a:solidFill>
                <a:latin typeface="Times New Roman"/>
                <a:ea typeface="Times New Roman"/>
                <a:cs typeface="Times New Roman"/>
                <a:sym typeface="Times New Roman"/>
              </a:rPr>
              <a:t>References</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23" name="Google Shape;423;p56"/>
          <p:cNvSpPr txBox="1"/>
          <p:nvPr/>
        </p:nvSpPr>
        <p:spPr>
          <a:xfrm>
            <a:off x="514985" y="831533"/>
            <a:ext cx="7159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List of papers/books/websites etc refer for project</a:t>
            </a:r>
            <a:endParaRPr b="0" i="0" sz="1800" u="none">
              <a:solidFill>
                <a:schemeClr val="dk1"/>
              </a:solidFill>
              <a:latin typeface="Times New Roman"/>
              <a:ea typeface="Times New Roman"/>
              <a:cs typeface="Times New Roman"/>
              <a:sym typeface="Times New Roman"/>
            </a:endParaRPr>
          </a:p>
        </p:txBody>
      </p:sp>
      <p:sp>
        <p:nvSpPr>
          <p:cNvPr id="424" name="Google Shape;424;p56"/>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cap="none" strike="noStrike">
                <a:solidFill>
                  <a:schemeClr val="lt1"/>
                </a:solidFill>
                <a:latin typeface="Times New Roman"/>
                <a:ea typeface="Times New Roman"/>
                <a:cs typeface="Times New Roman"/>
                <a:sym typeface="Times New Roman"/>
              </a:rPr>
              <a:t>References</a:t>
            </a:r>
            <a:endParaRPr/>
          </a:p>
        </p:txBody>
      </p:sp>
      <p:sp>
        <p:nvSpPr>
          <p:cNvPr id="425" name="Google Shape;425;p56"/>
          <p:cNvSpPr/>
          <p:nvPr/>
        </p:nvSpPr>
        <p:spPr>
          <a:xfrm>
            <a:off x="514985" y="1389986"/>
            <a:ext cx="11145203" cy="120032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Journals</a:t>
            </a:r>
            <a:endParaRPr/>
          </a:p>
          <a:p>
            <a:pPr indent="-342900" lvl="0" marL="342900" marR="0" rtl="0" algn="just">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Times New Roman"/>
                <a:ea typeface="Times New Roman"/>
                <a:cs typeface="Times New Roman"/>
                <a:sym typeface="Times New Roman"/>
              </a:rPr>
              <a:t>Alafeef M, Fraiwan M, Alkhalaf H, Audat Z. Shannon entropy and fuzzy C-means weighting for AI-based diagnosis of vertebral column diseases. Journal of Ambient Intelligence and Humanized Computing. 2019;11(6):2557–2566.</a:t>
            </a:r>
            <a:endParaRPr/>
          </a:p>
        </p:txBody>
      </p:sp>
      <p:sp>
        <p:nvSpPr>
          <p:cNvPr id="426" name="Google Shape;426;p56"/>
          <p:cNvSpPr/>
          <p:nvPr/>
        </p:nvSpPr>
        <p:spPr>
          <a:xfrm>
            <a:off x="514984" y="2617262"/>
            <a:ext cx="10244455"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Text books</a:t>
            </a:r>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Times New Roman"/>
                <a:ea typeface="Times New Roman"/>
                <a:cs typeface="Times New Roman"/>
                <a:sym typeface="Times New Roman"/>
              </a:rPr>
              <a:t>Myers, D. G. (2007). </a:t>
            </a:r>
            <a:r>
              <a:rPr b="0" i="1" lang="en-US" sz="1800" u="none">
                <a:solidFill>
                  <a:schemeClr val="dk1"/>
                </a:solidFill>
                <a:latin typeface="Times New Roman"/>
                <a:ea typeface="Times New Roman"/>
                <a:cs typeface="Times New Roman"/>
                <a:sym typeface="Times New Roman"/>
              </a:rPr>
              <a:t>Psychology </a:t>
            </a:r>
            <a:r>
              <a:rPr b="0" i="0" lang="en-US" sz="1800" u="none">
                <a:solidFill>
                  <a:schemeClr val="dk1"/>
                </a:solidFill>
                <a:latin typeface="Times New Roman"/>
                <a:ea typeface="Times New Roman"/>
                <a:cs typeface="Times New Roman"/>
                <a:sym typeface="Times New Roman"/>
              </a:rPr>
              <a:t>(1st Canadian ed.). Worth: New York.</a:t>
            </a:r>
            <a:endParaRPr b="0" i="0" sz="1800" u="none">
              <a:solidFill>
                <a:schemeClr val="dk1"/>
              </a:solidFill>
              <a:latin typeface="Arial"/>
              <a:ea typeface="Arial"/>
              <a:cs typeface="Arial"/>
              <a:sym typeface="Arial"/>
            </a:endParaRPr>
          </a:p>
        </p:txBody>
      </p:sp>
      <p:sp>
        <p:nvSpPr>
          <p:cNvPr id="427" name="Google Shape;427;p56"/>
          <p:cNvSpPr/>
          <p:nvPr/>
        </p:nvSpPr>
        <p:spPr>
          <a:xfrm>
            <a:off x="514984" y="3582021"/>
            <a:ext cx="11265536" cy="64633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Conference proceeding</a:t>
            </a:r>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IEEE Conference on Computer Vision and Pattern Recognition (CVPR); 2016. p. 770–778.</a:t>
            </a:r>
            <a:endParaRPr b="0" i="0" sz="1800" u="none">
              <a:solidFill>
                <a:schemeClr val="dk1"/>
              </a:solidFill>
              <a:latin typeface="Times New Roman"/>
              <a:ea typeface="Times New Roman"/>
              <a:cs typeface="Times New Roman"/>
              <a:sym typeface="Times New Roman"/>
            </a:endParaRPr>
          </a:p>
        </p:txBody>
      </p:sp>
      <p:sp>
        <p:nvSpPr>
          <p:cNvPr id="428" name="Google Shape;428;p56"/>
          <p:cNvSpPr/>
          <p:nvPr/>
        </p:nvSpPr>
        <p:spPr>
          <a:xfrm>
            <a:off x="514984" y="4654286"/>
            <a:ext cx="11463655" cy="120032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Reports</a:t>
            </a:r>
            <a:endParaRPr/>
          </a:p>
          <a:p>
            <a:pPr indent="-342900" lvl="0" marL="342900" marR="0" rtl="0" algn="just">
              <a:lnSpc>
                <a:spcPct val="100000"/>
              </a:lnSpc>
              <a:spcBef>
                <a:spcPts val="0"/>
              </a:spcBef>
              <a:spcAft>
                <a:spcPts val="0"/>
              </a:spcAft>
              <a:buClr>
                <a:schemeClr val="dk1"/>
              </a:buClr>
              <a:buSzPts val="1800"/>
              <a:buFont typeface="Calibri"/>
              <a:buAutoNum type="arabicPeriod"/>
            </a:pPr>
            <a:r>
              <a:rPr b="0" i="0" lang="en-US" sz="1800" u="none">
                <a:solidFill>
                  <a:schemeClr val="dk1"/>
                </a:solidFill>
                <a:latin typeface="Times New Roman"/>
                <a:ea typeface="Times New Roman"/>
                <a:cs typeface="Times New Roman"/>
                <a:sym typeface="Times New Roman"/>
              </a:rPr>
              <a:t>Horng MH, Kuok CP, Fu MJ, Lin CJ, Sun YN. Cobb Angle Measurement of Spine from X-Ray Images Using Convolutional Neural Network. Computational and Mathematical Methods in Medicine. 2019;2019:1–18. pmid:30996731</a:t>
            </a:r>
            <a:endParaRPr b="0" i="0" sz="1800" u="none">
              <a:solidFill>
                <a:schemeClr val="dk1"/>
              </a:solidFill>
              <a:latin typeface="Arial"/>
              <a:ea typeface="Arial"/>
              <a:cs typeface="Arial"/>
              <a:sym typeface="Arial"/>
            </a:endParaRPr>
          </a:p>
        </p:txBody>
      </p:sp>
      <p:pic>
        <p:nvPicPr>
          <p:cNvPr id="429" name="Google Shape;429;p56"/>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7"/>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36" name="Google Shape;436;p57"/>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Project Video Link</a:t>
            </a:r>
            <a:endParaRPr b="1" i="0" sz="3200" u="none" cap="none" strike="noStrike">
              <a:solidFill>
                <a:schemeClr val="lt1"/>
              </a:solidFill>
              <a:latin typeface="Times New Roman"/>
              <a:ea typeface="Times New Roman"/>
              <a:cs typeface="Times New Roman"/>
              <a:sym typeface="Times New Roman"/>
            </a:endParaRPr>
          </a:p>
        </p:txBody>
      </p:sp>
      <p:pic>
        <p:nvPicPr>
          <p:cNvPr id="437" name="Google Shape;437;p57"/>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438" name="Google Shape;438;p57"/>
          <p:cNvSpPr txBox="1"/>
          <p:nvPr/>
        </p:nvSpPr>
        <p:spPr>
          <a:xfrm>
            <a:off x="1376313" y="1451728"/>
            <a:ext cx="744717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1" lang="en-US" sz="1800" u="sng">
                <a:solidFill>
                  <a:schemeClr val="dk1"/>
                </a:solidFill>
                <a:latin typeface="Times New Roman"/>
                <a:ea typeface="Times New Roman"/>
                <a:cs typeface="Times New Roman"/>
                <a:sym typeface="Times New Roman"/>
              </a:rPr>
              <a:t>Video Link </a:t>
            </a:r>
            <a:r>
              <a:rPr b="0" i="0" lang="en-US" sz="1800" u="none">
                <a:solidFill>
                  <a:schemeClr val="dk1"/>
                </a:solidFill>
                <a:latin typeface="Times New Roman"/>
                <a:ea typeface="Times New Roman"/>
                <a:cs typeface="Times New Roman"/>
                <a:sym typeface="Times New Roman"/>
              </a:rPr>
              <a:t>: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8"/>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44" name="Google Shape;444;p58"/>
          <p:cNvSpPr txBox="1"/>
          <p:nvPr/>
        </p:nvSpPr>
        <p:spPr>
          <a:xfrm>
            <a:off x="2251075" y="1069975"/>
            <a:ext cx="7239000" cy="9080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00"/>
              <a:buFont typeface="Arial"/>
              <a:buNone/>
            </a:pPr>
            <a:r>
              <a:t/>
            </a:r>
            <a:endParaRPr b="0" i="0" sz="3900" u="none">
              <a:solidFill>
                <a:srgbClr val="525252"/>
              </a:solidFill>
              <a:latin typeface="Times New Roman"/>
              <a:ea typeface="Times New Roman"/>
              <a:cs typeface="Times New Roman"/>
              <a:sym typeface="Times New Roman"/>
            </a:endParaRPr>
          </a:p>
        </p:txBody>
      </p:sp>
      <p:sp>
        <p:nvSpPr>
          <p:cNvPr id="445" name="Google Shape;445;p58"/>
          <p:cNvSpPr/>
          <p:nvPr/>
        </p:nvSpPr>
        <p:spPr>
          <a:xfrm>
            <a:off x="1766888" y="1978025"/>
            <a:ext cx="8207375" cy="18621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11500"/>
              <a:buFont typeface="Bodoni"/>
              <a:buNone/>
            </a:pPr>
            <a:r>
              <a:rPr b="1" i="1" lang="en-US" sz="11500" u="none" cap="none" strike="noStrike">
                <a:solidFill>
                  <a:srgbClr val="262626"/>
                </a:solidFill>
                <a:latin typeface="Bodoni"/>
                <a:ea typeface="Bodoni"/>
                <a:cs typeface="Bodoni"/>
                <a:sym typeface="Bodoni"/>
              </a:rPr>
              <a:t>Thank you !</a:t>
            </a:r>
            <a:endParaRPr b="1" i="1" sz="11500" u="none" cap="none" strike="noStrike">
              <a:solidFill>
                <a:srgbClr val="262626"/>
              </a:solidFill>
              <a:latin typeface="Bodoni"/>
              <a:ea typeface="Bodoni"/>
              <a:cs typeface="Bodoni"/>
              <a:sym typeface="Bodoni"/>
            </a:endParaRPr>
          </a:p>
        </p:txBody>
      </p:sp>
      <p:pic>
        <p:nvPicPr>
          <p:cNvPr id="446" name="Google Shape;446;p58"/>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447" name="Google Shape;447;p58"/>
          <p:cNvSpPr txBox="1"/>
          <p:nvPr/>
        </p:nvSpPr>
        <p:spPr>
          <a:xfrm>
            <a:off x="2045335" y="6261102"/>
            <a:ext cx="4907280" cy="28130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2060"/>
              </a:buClr>
              <a:buSzPts val="1400"/>
              <a:buFont typeface="Calibri"/>
              <a:buNone/>
            </a:pPr>
            <a:r>
              <a:rPr b="0" i="0" lang="en-US" sz="1400" u="none">
                <a:solidFill>
                  <a:srgbClr val="002060"/>
                </a:solidFill>
                <a:latin typeface="Calibri"/>
                <a:ea typeface="Calibri"/>
                <a:cs typeface="Calibri"/>
                <a:sym typeface="Calibri"/>
              </a:rPr>
              <a:t>Nagpur</a:t>
            </a:r>
            <a:r>
              <a:rPr b="1" i="0" lang="en-US" sz="1400" u="none">
                <a:solidFill>
                  <a:srgbClr val="002060"/>
                </a:solidFill>
                <a:latin typeface="Calibri"/>
                <a:ea typeface="Calibri"/>
                <a:cs typeface="Calibri"/>
                <a:sym typeface="Calibri"/>
              </a:rPr>
              <a:t> |</a:t>
            </a:r>
            <a:r>
              <a:rPr b="0" i="0" lang="en-US" sz="1400" u="none">
                <a:solidFill>
                  <a:srgbClr val="002060"/>
                </a:solidFill>
                <a:latin typeface="Calibri"/>
                <a:ea typeface="Calibri"/>
                <a:cs typeface="Calibri"/>
                <a:sym typeface="Calibri"/>
              </a:rPr>
              <a:t> Pune </a:t>
            </a:r>
            <a:r>
              <a:rPr b="1" i="0" lang="en-US" sz="1400" u="none">
                <a:solidFill>
                  <a:srgbClr val="002060"/>
                </a:solidFill>
                <a:latin typeface="Calibri"/>
                <a:ea typeface="Calibri"/>
                <a:cs typeface="Calibri"/>
                <a:sym typeface="Calibri"/>
              </a:rPr>
              <a:t>|</a:t>
            </a:r>
            <a:r>
              <a:rPr b="0" i="0" lang="en-US" sz="1400" u="none">
                <a:solidFill>
                  <a:srgbClr val="002060"/>
                </a:solidFill>
                <a:latin typeface="Calibri"/>
                <a:ea typeface="Calibri"/>
                <a:cs typeface="Calibri"/>
                <a:sym typeface="Calibri"/>
              </a:rPr>
              <a:t> Jalgaon </a:t>
            </a:r>
            <a:r>
              <a:rPr b="1" i="0" lang="en-US" sz="1400" u="none">
                <a:solidFill>
                  <a:srgbClr val="002060"/>
                </a:solidFill>
                <a:latin typeface="Calibri"/>
                <a:ea typeface="Calibri"/>
                <a:cs typeface="Calibri"/>
                <a:sym typeface="Calibri"/>
              </a:rPr>
              <a:t>|</a:t>
            </a:r>
            <a:r>
              <a:rPr b="0" i="0" lang="en-US" sz="1400" u="none">
                <a:solidFill>
                  <a:srgbClr val="002060"/>
                </a:solidFill>
                <a:latin typeface="Calibri"/>
                <a:ea typeface="Calibri"/>
                <a:cs typeface="Calibri"/>
                <a:sym typeface="Calibri"/>
              </a:rPr>
              <a:t> Amravati </a:t>
            </a:r>
            <a:r>
              <a:rPr b="1" i="0" lang="en-US" sz="1400" u="none">
                <a:solidFill>
                  <a:srgbClr val="002060"/>
                </a:solidFill>
                <a:latin typeface="Calibri"/>
                <a:ea typeface="Calibri"/>
                <a:cs typeface="Calibri"/>
                <a:sym typeface="Calibri"/>
              </a:rPr>
              <a:t>|</a:t>
            </a:r>
            <a:r>
              <a:rPr b="0" i="0" lang="en-US" sz="1400" u="none">
                <a:solidFill>
                  <a:srgbClr val="002060"/>
                </a:solidFill>
                <a:latin typeface="Calibri"/>
                <a:ea typeface="Calibri"/>
                <a:cs typeface="Calibri"/>
                <a:sym typeface="Calibri"/>
              </a:rPr>
              <a:t> Pandhurna </a:t>
            </a:r>
            <a:r>
              <a:rPr b="1" i="0" lang="en-US" sz="1400" u="none">
                <a:solidFill>
                  <a:srgbClr val="002060"/>
                </a:solidFill>
                <a:latin typeface="Calibri"/>
                <a:ea typeface="Calibri"/>
                <a:cs typeface="Calibri"/>
                <a:sym typeface="Calibri"/>
              </a:rPr>
              <a:t>| </a:t>
            </a:r>
            <a:r>
              <a:rPr b="0" i="0" lang="en-US" sz="1400" u="none">
                <a:solidFill>
                  <a:srgbClr val="002060"/>
                </a:solidFill>
                <a:latin typeface="Calibri"/>
                <a:ea typeface="Calibri"/>
                <a:cs typeface="Calibri"/>
                <a:sym typeface="Calibri"/>
              </a:rPr>
              <a:t>Bhandara </a:t>
            </a:r>
            <a:endParaRPr b="0" i="0" sz="1400" u="none">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 </a:t>
            </a:r>
            <a:endParaRPr/>
          </a:p>
        </p:txBody>
      </p:sp>
      <p:pic>
        <p:nvPicPr>
          <p:cNvPr id="448" name="Google Shape;448;p58"/>
          <p:cNvPicPr preferRelativeResize="0"/>
          <p:nvPr/>
        </p:nvPicPr>
        <p:blipFill rotWithShape="1">
          <a:blip r:embed="rId4">
            <a:alphaModFix/>
          </a:blip>
          <a:srcRect b="0" l="0" r="0" t="0"/>
          <a:stretch/>
        </p:blipFill>
        <p:spPr>
          <a:xfrm>
            <a:off x="85408" y="5610859"/>
            <a:ext cx="1874520" cy="901860"/>
          </a:xfrm>
          <a:prstGeom prst="rect">
            <a:avLst/>
          </a:prstGeom>
          <a:noFill/>
          <a:ln>
            <a:noFill/>
          </a:ln>
        </p:spPr>
      </p:pic>
      <p:pic>
        <p:nvPicPr>
          <p:cNvPr descr="C:\Users\Roshan_Dir_SP\AppData\Local\Packages\Microsoft.Windows.Photos_8wekyb3d8bbwe\TempState\ShareServiceTempFolder\GHRCEM Nagpur.jpeg" id="449" name="Google Shape;449;p58"/>
          <p:cNvPicPr preferRelativeResize="0"/>
          <p:nvPr/>
        </p:nvPicPr>
        <p:blipFill rotWithShape="1">
          <a:blip r:embed="rId5">
            <a:alphaModFix/>
          </a:blip>
          <a:srcRect b="0" l="0" r="0" t="0"/>
          <a:stretch/>
        </p:blipFill>
        <p:spPr>
          <a:xfrm>
            <a:off x="9860280" y="17464"/>
            <a:ext cx="2331720" cy="15065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61" name="Google Shape;261;p39"/>
          <p:cNvSpPr txBox="1"/>
          <p:nvPr/>
        </p:nvSpPr>
        <p:spPr>
          <a:xfrm>
            <a:off x="0" y="0"/>
            <a:ext cx="12192000" cy="552952"/>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2800" u="none" cap="none" strike="noStrike">
                <a:solidFill>
                  <a:schemeClr val="lt1"/>
                </a:solidFill>
                <a:latin typeface="Times New Roman"/>
                <a:ea typeface="Times New Roman"/>
                <a:cs typeface="Times New Roman"/>
                <a:sym typeface="Times New Roman"/>
              </a:rPr>
              <a:t>Introduction</a:t>
            </a:r>
            <a:endParaRPr/>
          </a:p>
        </p:txBody>
      </p:sp>
      <p:pic>
        <p:nvPicPr>
          <p:cNvPr id="262" name="Google Shape;262;p39"/>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263" name="Google Shape;263;p39"/>
          <p:cNvSpPr txBox="1"/>
          <p:nvPr/>
        </p:nvSpPr>
        <p:spPr>
          <a:xfrm>
            <a:off x="208344" y="856202"/>
            <a:ext cx="11690431" cy="5509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Calibri"/>
              <a:buAutoNum type="arabicPeriod"/>
            </a:pPr>
            <a:r>
              <a:rPr b="1" i="0" lang="en-US" sz="1600" u="none">
                <a:solidFill>
                  <a:schemeClr val="dk1"/>
                </a:solidFill>
                <a:latin typeface="Times New Roman"/>
                <a:ea typeface="Times New Roman"/>
                <a:cs typeface="Times New Roman"/>
                <a:sym typeface="Times New Roman"/>
              </a:rPr>
              <a:t>Scoliosis and Spondylolisthesis </a:t>
            </a:r>
            <a:r>
              <a:rPr b="0" i="0" lang="en-US" sz="1600" u="none">
                <a:solidFill>
                  <a:schemeClr val="dk1"/>
                </a:solidFill>
                <a:latin typeface="Times New Roman"/>
                <a:ea typeface="Times New Roman"/>
                <a:cs typeface="Times New Roman"/>
                <a:sym typeface="Times New Roman"/>
              </a:rPr>
              <a:t>are two major diseases related to </a:t>
            </a:r>
            <a:r>
              <a:rPr b="1" i="0" lang="en-US" sz="1600" u="none">
                <a:solidFill>
                  <a:schemeClr val="dk1"/>
                </a:solidFill>
                <a:latin typeface="Times New Roman"/>
                <a:ea typeface="Times New Roman"/>
                <a:cs typeface="Times New Roman"/>
                <a:sym typeface="Times New Roman"/>
              </a:rPr>
              <a:t>vertebral column</a:t>
            </a:r>
            <a:r>
              <a:rPr b="0" i="0" lang="en-US" sz="1600" u="none">
                <a:solidFill>
                  <a:schemeClr val="dk1"/>
                </a:solidFill>
                <a:latin typeface="Times New Roman"/>
                <a:ea typeface="Times New Roman"/>
                <a:cs typeface="Times New Roman"/>
                <a:sym typeface="Times New Roman"/>
              </a:rPr>
              <a:t>. </a:t>
            </a:r>
            <a:endParaRPr b="0" i="0" sz="1600" u="none">
              <a:solidFill>
                <a:schemeClr val="dk1"/>
              </a:solidFill>
              <a:latin typeface="Times New Roman"/>
              <a:ea typeface="Times New Roman"/>
              <a:cs typeface="Times New Roman"/>
              <a:sym typeface="Times New Roman"/>
            </a:endParaRPr>
          </a:p>
          <a:p>
            <a:pPr indent="-184150" lvl="0" marL="285750" marR="0" rtl="0" algn="l">
              <a:lnSpc>
                <a:spcPct val="100000"/>
              </a:lnSpc>
              <a:spcBef>
                <a:spcPts val="0"/>
              </a:spcBef>
              <a:spcAft>
                <a:spcPts val="0"/>
              </a:spcAft>
              <a:buClr>
                <a:schemeClr val="dk1"/>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Scoliosis</a:t>
            </a:r>
            <a:r>
              <a:rPr b="0" i="0" lang="en-US" sz="1600" u="none">
                <a:solidFill>
                  <a:schemeClr val="dk1"/>
                </a:solidFill>
                <a:latin typeface="Times New Roman"/>
                <a:ea typeface="Times New Roman"/>
                <a:cs typeface="Times New Roman"/>
                <a:sym typeface="Times New Roman"/>
              </a:rPr>
              <a:t>:   It is a medical condition characterized by an abnormal lateral curvature of the spine. The curvature can be “S” or “C” shaped.</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Spondylolisthesis</a:t>
            </a:r>
            <a:r>
              <a:rPr b="0" i="0" lang="en-US" sz="1600" u="none">
                <a:solidFill>
                  <a:schemeClr val="dk1"/>
                </a:solidFill>
                <a:latin typeface="Times New Roman"/>
                <a:ea typeface="Times New Roman"/>
                <a:cs typeface="Times New Roman"/>
                <a:sym typeface="Times New Roman"/>
              </a:rPr>
              <a:t>: It is a condition where one vertebra slips forward over the bone below it, leading to potential misalignment and instability of the spine.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2.  These conditions can be detected through methods such as :</a:t>
            </a:r>
            <a:endParaRPr/>
          </a:p>
          <a:p>
            <a:pPr indent="0" lvl="0" marL="0" marR="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Physical Examination</a:t>
            </a:r>
            <a:r>
              <a:rPr b="0" i="0" lang="en-US" sz="1600" u="none">
                <a:solidFill>
                  <a:schemeClr val="dk1"/>
                </a:solidFill>
                <a:latin typeface="Times New Roman"/>
                <a:ea typeface="Times New Roman"/>
                <a:cs typeface="Times New Roman"/>
                <a:sym typeface="Times New Roman"/>
              </a:rPr>
              <a:t>: Doctors check for signs of scoliosis by observing the symmetry of the shoulders, hips, and ribcage.</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X-rays</a:t>
            </a:r>
            <a:r>
              <a:rPr b="0" i="0" lang="en-US" sz="1600" u="none">
                <a:solidFill>
                  <a:schemeClr val="dk1"/>
                </a:solidFill>
                <a:latin typeface="Times New Roman"/>
                <a:ea typeface="Times New Roman"/>
                <a:cs typeface="Times New Roman"/>
                <a:sym typeface="Times New Roman"/>
              </a:rPr>
              <a:t>: Used to confirm the diagnosis and determine the severity of the curvature</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MRI and CT Scans</a:t>
            </a:r>
            <a:r>
              <a:rPr b="0" i="0" lang="en-US" sz="1600" u="none">
                <a:solidFill>
                  <a:schemeClr val="dk1"/>
                </a:solidFill>
                <a:latin typeface="Times New Roman"/>
                <a:ea typeface="Times New Roman"/>
                <a:cs typeface="Times New Roman"/>
                <a:sym typeface="Times New Roman"/>
              </a:rPr>
              <a:t>: Used to provide more detailed images of the bones, muscles, and nerves, especially if surgery is being considered.</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3.</a:t>
            </a: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Drawbacks of Current Diagnostic Method</a:t>
            </a:r>
            <a:r>
              <a:rPr b="0" i="0" lang="en-US" sz="1600" u="none">
                <a:solidFill>
                  <a:schemeClr val="dk1"/>
                </a:solidFill>
                <a:latin typeface="Times New Roman"/>
                <a:ea typeface="Times New Roman"/>
                <a:cs typeface="Times New Roman"/>
                <a:sym typeface="Times New Roman"/>
              </a:rPr>
              <a:t>s :</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Times New Roman"/>
                <a:ea typeface="Times New Roman"/>
                <a:cs typeface="Times New Roman"/>
                <a:sym typeface="Times New Roman"/>
              </a:rPr>
              <a:t>Physical Examination relies heavily on the doctor's experience and expertise, leading to potential variability in diagnosis.</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Times New Roman"/>
                <a:ea typeface="Times New Roman"/>
                <a:cs typeface="Times New Roman"/>
                <a:sym typeface="Times New Roman"/>
              </a:rPr>
              <a:t>X-rays provide two-dimensional images, which can limit the ability to fully understand complex spinal conditions.</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0" i="0" lang="en-US" sz="1600" u="none">
                <a:solidFill>
                  <a:schemeClr val="dk1"/>
                </a:solidFill>
                <a:latin typeface="Times New Roman"/>
                <a:ea typeface="Times New Roman"/>
                <a:cs typeface="Times New Roman"/>
                <a:sym typeface="Times New Roman"/>
              </a:rPr>
              <a:t>MRI &amp; CT Scans are more expensive than X-Rays, making it less accessible for routine checks .</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69" name="Google Shape;269;p40"/>
          <p:cNvSpPr txBox="1"/>
          <p:nvPr/>
        </p:nvSpPr>
        <p:spPr>
          <a:xfrm>
            <a:off x="0" y="0"/>
            <a:ext cx="12192000" cy="552952"/>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2800" u="none" cap="none" strike="noStrike">
                <a:solidFill>
                  <a:schemeClr val="lt1"/>
                </a:solidFill>
                <a:latin typeface="Times New Roman"/>
                <a:ea typeface="Times New Roman"/>
                <a:cs typeface="Times New Roman"/>
                <a:sym typeface="Times New Roman"/>
              </a:rPr>
              <a:t>Introduction</a:t>
            </a:r>
            <a:endParaRPr/>
          </a:p>
        </p:txBody>
      </p:sp>
      <p:pic>
        <p:nvPicPr>
          <p:cNvPr id="270" name="Google Shape;270;p40"/>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pic>
        <p:nvPicPr>
          <p:cNvPr id="271" name="Google Shape;271;p40"/>
          <p:cNvPicPr preferRelativeResize="0"/>
          <p:nvPr/>
        </p:nvPicPr>
        <p:blipFill rotWithShape="1">
          <a:blip r:embed="rId4">
            <a:alphaModFix/>
          </a:blip>
          <a:srcRect b="0" l="0" r="0" t="0"/>
          <a:stretch/>
        </p:blipFill>
        <p:spPr>
          <a:xfrm>
            <a:off x="534611" y="856202"/>
            <a:ext cx="4990933" cy="2895666"/>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id="272" name="Google Shape;272;p40"/>
          <p:cNvPicPr preferRelativeResize="0"/>
          <p:nvPr/>
        </p:nvPicPr>
        <p:blipFill rotWithShape="1">
          <a:blip r:embed="rId5">
            <a:alphaModFix/>
          </a:blip>
          <a:srcRect b="0" l="0" r="0" t="0"/>
          <a:stretch/>
        </p:blipFill>
        <p:spPr>
          <a:xfrm>
            <a:off x="7085346" y="742297"/>
            <a:ext cx="2875903" cy="3084985"/>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pic>
        <p:nvPicPr>
          <p:cNvPr id="273" name="Google Shape;273;p40"/>
          <p:cNvPicPr preferRelativeResize="0"/>
          <p:nvPr/>
        </p:nvPicPr>
        <p:blipFill rotWithShape="1">
          <a:blip r:embed="rId6">
            <a:alphaModFix/>
          </a:blip>
          <a:srcRect b="0" l="0" r="0" t="0"/>
          <a:stretch/>
        </p:blipFill>
        <p:spPr>
          <a:xfrm>
            <a:off x="1772241" y="4205947"/>
            <a:ext cx="6988791" cy="2109592"/>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graphicFrame>
        <p:nvGraphicFramePr>
          <p:cNvPr id="279" name="Google Shape;279;p41"/>
          <p:cNvGraphicFramePr/>
          <p:nvPr/>
        </p:nvGraphicFramePr>
        <p:xfrm>
          <a:off x="1" y="802640"/>
          <a:ext cx="3000000" cy="3000000"/>
        </p:xfrm>
        <a:graphic>
          <a:graphicData uri="http://schemas.openxmlformats.org/drawingml/2006/table">
            <a:tbl>
              <a:tblPr bandRow="1" firstRow="1">
                <a:noFill/>
                <a:tableStyleId>{1C3BB3BB-767A-4C28-8D53-B5D03C60CCF4}</a:tableStyleId>
              </a:tblPr>
              <a:tblGrid>
                <a:gridCol w="1142500"/>
                <a:gridCol w="4917950"/>
                <a:gridCol w="3030225"/>
                <a:gridCol w="3030225"/>
              </a:tblGrid>
              <a:tr h="528325">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Sr. No.</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Paper Title and its Author</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Details of Publication</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Findings</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nchor="ctr"/>
                </a:tc>
              </a:tr>
              <a:tr h="1361250">
                <a:tc>
                  <a:txBody>
                    <a:bodyPr/>
                    <a:lstStyle/>
                    <a:p>
                      <a:pPr indent="0" lvl="0" marL="0" marR="0" rtl="0" algn="ctr">
                        <a:spcBef>
                          <a:spcPts val="0"/>
                        </a:spcBef>
                        <a:spcAft>
                          <a:spcPts val="0"/>
                        </a:spcAft>
                        <a:buNone/>
                      </a:pPr>
                      <a:r>
                        <a:rPr lang="en-US" sz="1600" u="none" cap="none" strike="noStrike">
                          <a:latin typeface="Times New Roman"/>
                          <a:ea typeface="Times New Roman"/>
                          <a:cs typeface="Times New Roman"/>
                          <a:sym typeface="Times New Roman"/>
                        </a:rPr>
                        <a:t>1</a:t>
                      </a:r>
                      <a:endParaRPr sz="1600" u="none" cap="none" strike="noStrike">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Shannon entropy and fuzzy C-means weighting for AI-based diagnosis of vertebral column diseases</a:t>
                      </a:r>
                      <a:endParaRPr/>
                    </a:p>
                    <a:p>
                      <a:pPr indent="0" lvl="0" marL="0" marR="0" rtl="0" algn="l">
                        <a:spcBef>
                          <a:spcPts val="0"/>
                        </a:spcBef>
                        <a:spcAft>
                          <a:spcPts val="0"/>
                        </a:spcAft>
                        <a:buNone/>
                      </a:pPr>
                      <a:r>
                        <a:rPr b="0" i="0" lang="en-US" sz="1400" u="none" strike="noStrike">
                          <a:solidFill>
                            <a:schemeClr val="dk1"/>
                          </a:solidFill>
                          <a:latin typeface="Times New Roman"/>
                          <a:ea typeface="Times New Roman"/>
                          <a:cs typeface="Times New Roman"/>
                          <a:sym typeface="Times New Roman"/>
                        </a:rPr>
                        <a:t>Alafeef M, Fraiwan M, Alkhalaf H, Audat Z</a:t>
                      </a:r>
                      <a:endParaRPr b="0" i="0"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1400">
                          <a:solidFill>
                            <a:schemeClr val="dk1"/>
                          </a:solidFill>
                          <a:latin typeface="Times New Roman"/>
                          <a:ea typeface="Times New Roman"/>
                          <a:cs typeface="Times New Roman"/>
                          <a:sym typeface="Times New Roman"/>
                        </a:rPr>
                        <a:t>Journal of Ambient Intelligence and Humanized Computing. 2019;11(6):2557–2566.</a:t>
                      </a:r>
                      <a:endParaRPr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lang="en-US" sz="1400"/>
                        <a:t>Raw X-ray data from </a:t>
                      </a:r>
                      <a:r>
                        <a:rPr b="1" lang="en-US" sz="1400"/>
                        <a:t>422 subjects </a:t>
                      </a:r>
                      <a:r>
                        <a:rPr lang="en-US" sz="1400"/>
                        <a:t>were processed to weight vertebral features, which were classified using an artificial neural network, achieving </a:t>
                      </a:r>
                      <a:r>
                        <a:rPr b="1" lang="en-US" sz="1400" u="sng">
                          <a:latin typeface="Times New Roman"/>
                          <a:ea typeface="Times New Roman"/>
                          <a:cs typeface="Times New Roman"/>
                          <a:sym typeface="Times New Roman"/>
                        </a:rPr>
                        <a:t>99.5% accuracy.</a:t>
                      </a:r>
                      <a:endParaRPr b="1" i="0" sz="1400" u="sng">
                        <a:solidFill>
                          <a:schemeClr val="dk1"/>
                        </a:solidFill>
                        <a:latin typeface="Times New Roman"/>
                        <a:ea typeface="Times New Roman"/>
                        <a:cs typeface="Times New Roman"/>
                        <a:sym typeface="Times New Roman"/>
                      </a:endParaRPr>
                    </a:p>
                  </a:txBody>
                  <a:tcPr marT="45725" marB="45725" marR="91450" marL="91450" anchor="ctr"/>
                </a:tc>
              </a:tr>
              <a:tr h="1276475">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2</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Supervised and unsupervised learning to classify scoliosis and healthy subjects based on non-invasive raster stereography analysis</a:t>
                      </a:r>
                      <a:endParaRPr/>
                    </a:p>
                    <a:p>
                      <a:pPr indent="0" lvl="0" marL="0" marR="0" rtl="0" algn="l">
                        <a:spcBef>
                          <a:spcPts val="0"/>
                        </a:spcBef>
                        <a:spcAft>
                          <a:spcPts val="0"/>
                        </a:spcAft>
                        <a:buNone/>
                      </a:pPr>
                      <a:r>
                        <a:rPr b="0" i="0" lang="en-US" sz="1400">
                          <a:solidFill>
                            <a:schemeClr val="dk1"/>
                          </a:solidFill>
                          <a:latin typeface="Times New Roman"/>
                          <a:ea typeface="Times New Roman"/>
                          <a:cs typeface="Times New Roman"/>
                          <a:sym typeface="Times New Roman"/>
                        </a:rPr>
                        <a:t>Colombo T, Mangone M, Agostini F, Bernetti A, Paoloni M, Santilli V, et al.</a:t>
                      </a:r>
                      <a:endParaRPr b="0" i="0"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1400">
                          <a:solidFill>
                            <a:schemeClr val="dk1"/>
                          </a:solidFill>
                          <a:latin typeface="Times New Roman"/>
                          <a:ea typeface="Times New Roman"/>
                          <a:cs typeface="Times New Roman"/>
                          <a:sym typeface="Times New Roman"/>
                        </a:rPr>
                        <a:t> Department of Computer, Control and Management Engineering Antonio Ruberti, Sapienza University of Rome, Rome, Italy</a:t>
                      </a:r>
                      <a:endParaRPr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1400">
                          <a:solidFill>
                            <a:schemeClr val="dk1"/>
                          </a:solidFill>
                          <a:latin typeface="Times New Roman"/>
                          <a:ea typeface="Times New Roman"/>
                          <a:cs typeface="Times New Roman"/>
                          <a:sym typeface="Times New Roman"/>
                        </a:rPr>
                        <a:t>This study classified scoliosis versus healthy patients using non-invasive Video-raster-stereography. </a:t>
                      </a:r>
                      <a:r>
                        <a:rPr b="1" i="0" lang="en-US" sz="1400">
                          <a:solidFill>
                            <a:schemeClr val="dk1"/>
                          </a:solidFill>
                          <a:latin typeface="Times New Roman"/>
                          <a:ea typeface="Times New Roman"/>
                          <a:cs typeface="Times New Roman"/>
                          <a:sym typeface="Times New Roman"/>
                        </a:rPr>
                        <a:t>supervised learning</a:t>
                      </a:r>
                      <a:r>
                        <a:rPr b="0" i="0" lang="en-US" sz="1400">
                          <a:solidFill>
                            <a:schemeClr val="dk1"/>
                          </a:solidFill>
                          <a:latin typeface="Times New Roman"/>
                          <a:ea typeface="Times New Roman"/>
                          <a:cs typeface="Times New Roman"/>
                          <a:sym typeface="Times New Roman"/>
                        </a:rPr>
                        <a:t> (SVM and Deep Networks) achieved around </a:t>
                      </a:r>
                      <a:r>
                        <a:rPr b="1" i="0" lang="en-US" sz="1400" u="sng">
                          <a:solidFill>
                            <a:schemeClr val="dk1"/>
                          </a:solidFill>
                          <a:latin typeface="Times New Roman"/>
                          <a:ea typeface="Times New Roman"/>
                          <a:cs typeface="Times New Roman"/>
                          <a:sym typeface="Times New Roman"/>
                        </a:rPr>
                        <a:t>85% accuracy</a:t>
                      </a:r>
                      <a:endParaRPr b="1" sz="1400" u="sng">
                        <a:solidFill>
                          <a:schemeClr val="dk1"/>
                        </a:solidFill>
                        <a:latin typeface="Times New Roman"/>
                        <a:ea typeface="Times New Roman"/>
                        <a:cs typeface="Times New Roman"/>
                        <a:sym typeface="Times New Roman"/>
                      </a:endParaRPr>
                    </a:p>
                  </a:txBody>
                  <a:tcPr marT="45725" marB="45725" marR="91450" marL="91450" anchor="ctr"/>
                </a:tc>
              </a:tr>
              <a:tr h="1300475">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3</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l">
                        <a:spcBef>
                          <a:spcPts val="0"/>
                        </a:spcBef>
                        <a:spcAft>
                          <a:spcPts val="0"/>
                        </a:spcAft>
                        <a:buNone/>
                      </a:pPr>
                      <a:r>
                        <a:rPr b="1" i="0" lang="en-US" sz="1400">
                          <a:solidFill>
                            <a:schemeClr val="dk1"/>
                          </a:solidFill>
                          <a:latin typeface="Times New Roman"/>
                          <a:ea typeface="Times New Roman"/>
                          <a:cs typeface="Times New Roman"/>
                          <a:sym typeface="Times New Roman"/>
                        </a:rPr>
                        <a:t>Cobb Angle Measurement of Spine from X-Ray Images Using Convolutional Neural Network</a:t>
                      </a:r>
                      <a:endParaRPr/>
                    </a:p>
                    <a:p>
                      <a:pPr indent="0" lvl="0" marL="0" marR="0" rtl="0" algn="l">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Ming- Huwi Horng, Chan-Pang Kuok, Min-Jun Fu, Chii-Jen Lin, Yung- Nien Sun</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Computational and Mathematical Methods in Medicine. 2019;2019:1–18. pmid:30996731</a:t>
                      </a:r>
                      <a:endParaRPr b="0" i="0" sz="1400" u="none" cap="none" strike="noStrike">
                        <a:solidFill>
                          <a:srgbClr val="000000"/>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1400">
                          <a:solidFill>
                            <a:schemeClr val="dk1"/>
                          </a:solidFill>
                          <a:latin typeface="Times New Roman"/>
                          <a:ea typeface="Times New Roman"/>
                          <a:cs typeface="Times New Roman"/>
                          <a:sym typeface="Times New Roman"/>
                        </a:rPr>
                        <a:t>Automated Computer measurement system to measure </a:t>
                      </a:r>
                      <a:r>
                        <a:rPr b="1" i="0" lang="en-US" sz="1400">
                          <a:solidFill>
                            <a:schemeClr val="dk1"/>
                          </a:solidFill>
                          <a:latin typeface="Times New Roman"/>
                          <a:ea typeface="Times New Roman"/>
                          <a:cs typeface="Times New Roman"/>
                          <a:sym typeface="Times New Roman"/>
                        </a:rPr>
                        <a:t>Cobb Angle </a:t>
                      </a:r>
                      <a:r>
                        <a:rPr b="0" i="0" lang="en-US" sz="1400">
                          <a:solidFill>
                            <a:schemeClr val="dk1"/>
                          </a:solidFill>
                          <a:latin typeface="Times New Roman"/>
                          <a:ea typeface="Times New Roman"/>
                          <a:cs typeface="Times New Roman"/>
                          <a:sym typeface="Times New Roman"/>
                        </a:rPr>
                        <a:t>using </a:t>
                      </a:r>
                      <a:r>
                        <a:rPr b="1" i="0" lang="en-US" sz="1400">
                          <a:solidFill>
                            <a:schemeClr val="dk1"/>
                          </a:solidFill>
                          <a:latin typeface="Times New Roman"/>
                          <a:ea typeface="Times New Roman"/>
                          <a:cs typeface="Times New Roman"/>
                          <a:sym typeface="Times New Roman"/>
                        </a:rPr>
                        <a:t>deep learning</a:t>
                      </a:r>
                      <a:r>
                        <a:rPr b="0" i="0" lang="en-US" sz="1400">
                          <a:solidFill>
                            <a:schemeClr val="dk1"/>
                          </a:solidFill>
                          <a:latin typeface="Times New Roman"/>
                          <a:ea typeface="Times New Roman"/>
                          <a:cs typeface="Times New Roman"/>
                          <a:sym typeface="Times New Roman"/>
                        </a:rPr>
                        <a:t>. Residual U-Net achieved the highest </a:t>
                      </a:r>
                      <a:r>
                        <a:rPr b="1" i="0" lang="en-US" sz="1400" u="sng">
                          <a:solidFill>
                            <a:schemeClr val="dk1"/>
                          </a:solidFill>
                          <a:latin typeface="Times New Roman"/>
                          <a:ea typeface="Times New Roman"/>
                          <a:cs typeface="Times New Roman"/>
                          <a:sym typeface="Times New Roman"/>
                        </a:rPr>
                        <a:t>DSC of 0.951</a:t>
                      </a:r>
                      <a:endParaRPr b="1" sz="1400" u="sng">
                        <a:solidFill>
                          <a:schemeClr val="dk1"/>
                        </a:solidFill>
                        <a:latin typeface="Times New Roman"/>
                        <a:ea typeface="Times New Roman"/>
                        <a:cs typeface="Times New Roman"/>
                        <a:sym typeface="Times New Roman"/>
                      </a:endParaRPr>
                    </a:p>
                  </a:txBody>
                  <a:tcPr marT="45725" marB="45725" marR="91450" marL="91450" anchor="ctr"/>
                </a:tc>
              </a:tr>
              <a:tr h="1196450">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4</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400"/>
                        <a:buFont typeface="Times New Roman"/>
                        <a:buNone/>
                      </a:pPr>
                      <a:r>
                        <a:rPr b="1" lang="en-US" sz="1400">
                          <a:latin typeface="Times New Roman"/>
                          <a:ea typeface="Times New Roman"/>
                          <a:cs typeface="Times New Roman"/>
                          <a:sym typeface="Times New Roman"/>
                        </a:rPr>
                        <a:t>A deep learning algorithm for automated measurement of vertebral body compression from X‑ray images</a:t>
                      </a:r>
                      <a:endParaRPr/>
                    </a:p>
                    <a:p>
                      <a:pPr indent="0" lvl="0" marL="0" marR="0" rtl="0" algn="l">
                        <a:lnSpc>
                          <a:spcPct val="100000"/>
                        </a:lnSpc>
                        <a:spcBef>
                          <a:spcPts val="0"/>
                        </a:spcBef>
                        <a:spcAft>
                          <a:spcPts val="0"/>
                        </a:spcAft>
                        <a:buClr>
                          <a:schemeClr val="dk1"/>
                        </a:buClr>
                        <a:buSzPts val="1400"/>
                        <a:buFont typeface="Times New Roman"/>
                        <a:buNone/>
                      </a:pPr>
                      <a:r>
                        <a:rPr lang="en-US" sz="1400">
                          <a:latin typeface="Times New Roman"/>
                          <a:ea typeface="Times New Roman"/>
                          <a:cs typeface="Times New Roman"/>
                          <a:sym typeface="Times New Roman"/>
                        </a:rPr>
                        <a:t>Jae Won Seo, Sang Heon Lim, Jin Gyo Jeong, Young Jae Kim, Kwang Gi Kim1</a:t>
                      </a:r>
                      <a:endParaRPr b="1" i="0"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1400">
                          <a:solidFill>
                            <a:schemeClr val="dk1"/>
                          </a:solidFill>
                          <a:latin typeface="Times New Roman"/>
                          <a:ea typeface="Times New Roman"/>
                          <a:cs typeface="Times New Roman"/>
                          <a:sym typeface="Times New Roman"/>
                        </a:rPr>
                        <a:t>In: 2017 IEEE Conference on Computer Vision and Pattern Recognition (CVPR); 2017. p. 2261–2269</a:t>
                      </a:r>
                      <a:endParaRPr sz="14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1" i="0" lang="en-US" sz="1400">
                          <a:solidFill>
                            <a:schemeClr val="dk1"/>
                          </a:solidFill>
                          <a:latin typeface="Times New Roman"/>
                          <a:ea typeface="Times New Roman"/>
                          <a:cs typeface="Times New Roman"/>
                          <a:sym typeface="Times New Roman"/>
                        </a:rPr>
                        <a:t>DenseNet-201</a:t>
                      </a:r>
                      <a:r>
                        <a:rPr b="0" i="0" lang="en-US" sz="1400">
                          <a:solidFill>
                            <a:schemeClr val="dk1"/>
                          </a:solidFill>
                          <a:latin typeface="Times New Roman"/>
                          <a:ea typeface="Times New Roman"/>
                          <a:cs typeface="Times New Roman"/>
                          <a:sym typeface="Times New Roman"/>
                        </a:rPr>
                        <a:t> </a:t>
                      </a:r>
                      <a:r>
                        <a:rPr b="0" i="0" lang="en-US" sz="1400">
                          <a:solidFill>
                            <a:schemeClr val="dk1"/>
                          </a:solidFill>
                          <a:latin typeface="Times New Roman"/>
                          <a:ea typeface="Times New Roman"/>
                          <a:cs typeface="Times New Roman"/>
                          <a:sym typeface="Times New Roman"/>
                        </a:rPr>
                        <a:t>is </a:t>
                      </a:r>
                      <a:r>
                        <a:rPr b="1" i="0" lang="en-US" sz="1400">
                          <a:solidFill>
                            <a:schemeClr val="dk1"/>
                          </a:solidFill>
                          <a:latin typeface="Times New Roman"/>
                          <a:ea typeface="Times New Roman"/>
                          <a:cs typeface="Times New Roman"/>
                          <a:sym typeface="Times New Roman"/>
                        </a:rPr>
                        <a:t>201 layers </a:t>
                      </a:r>
                      <a:r>
                        <a:rPr b="0" i="0" lang="en-US" sz="1400">
                          <a:solidFill>
                            <a:schemeClr val="dk1"/>
                          </a:solidFill>
                          <a:latin typeface="Times New Roman"/>
                          <a:ea typeface="Times New Roman"/>
                          <a:cs typeface="Times New Roman"/>
                          <a:sym typeface="Times New Roman"/>
                        </a:rPr>
                        <a:t>deep with an image input size of </a:t>
                      </a:r>
                      <a:r>
                        <a:rPr b="1" i="0" lang="en-US" sz="1400" u="sng">
                          <a:solidFill>
                            <a:schemeClr val="dk1"/>
                          </a:solidFill>
                          <a:latin typeface="Times New Roman"/>
                          <a:ea typeface="Times New Roman"/>
                          <a:cs typeface="Times New Roman"/>
                          <a:sym typeface="Times New Roman"/>
                        </a:rPr>
                        <a:t>[224 224 3]</a:t>
                      </a:r>
                      <a:r>
                        <a:rPr b="0" i="0" lang="en-US" sz="1400">
                          <a:solidFill>
                            <a:schemeClr val="dk1"/>
                          </a:solidFill>
                          <a:latin typeface="Times New Roman"/>
                          <a:ea typeface="Times New Roman"/>
                          <a:cs typeface="Times New Roman"/>
                          <a:sym typeface="Times New Roman"/>
                        </a:rPr>
                        <a:t>. The model represents a big jump in the number of layers compared to others</a:t>
                      </a:r>
                      <a:endParaRPr sz="1400">
                        <a:solidFill>
                          <a:schemeClr val="dk1"/>
                        </a:solidFill>
                        <a:latin typeface="Times New Roman"/>
                        <a:ea typeface="Times New Roman"/>
                        <a:cs typeface="Times New Roman"/>
                        <a:sym typeface="Times New Roman"/>
                      </a:endParaRPr>
                    </a:p>
                  </a:txBody>
                  <a:tcPr marT="45725" marB="45725" marR="91450" marL="91450" anchor="ctr"/>
                </a:tc>
              </a:tr>
              <a:tr h="305825">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5</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r>
              <a:tr h="369700">
                <a:tc>
                  <a:txBody>
                    <a:bodyPr/>
                    <a:lstStyle/>
                    <a:p>
                      <a:pPr indent="0" lvl="0" marL="0" marR="0" rtl="0" algn="ctr">
                        <a:spcBef>
                          <a:spcPts val="0"/>
                        </a:spcBef>
                        <a:spcAft>
                          <a:spcPts val="0"/>
                        </a:spcAft>
                        <a:buNone/>
                      </a:pPr>
                      <a:r>
                        <a:rPr lang="en-US" sz="1600">
                          <a:latin typeface="Times New Roman"/>
                          <a:ea typeface="Times New Roman"/>
                          <a:cs typeface="Times New Roman"/>
                          <a:sym typeface="Times New Roman"/>
                        </a:rPr>
                        <a:t>6</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45725" marB="45725" marR="91450" marL="91450" anchor="ctr"/>
                </a:tc>
              </a:tr>
            </a:tbl>
          </a:graphicData>
        </a:graphic>
      </p:graphicFrame>
      <p:sp>
        <p:nvSpPr>
          <p:cNvPr id="280" name="Google Shape;280;p41"/>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cap="none" strike="noStrike">
                <a:solidFill>
                  <a:schemeClr val="lt1"/>
                </a:solidFill>
                <a:latin typeface="Times New Roman"/>
                <a:ea typeface="Times New Roman"/>
                <a:cs typeface="Times New Roman"/>
                <a:sym typeface="Times New Roman"/>
              </a:rPr>
              <a:t>Literature Survey</a:t>
            </a:r>
            <a:endParaRPr/>
          </a:p>
        </p:txBody>
      </p:sp>
      <p:pic>
        <p:nvPicPr>
          <p:cNvPr id="281" name="Google Shape;281;p41"/>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88" name="Google Shape;288;p42"/>
          <p:cNvSpPr txBox="1"/>
          <p:nvPr/>
        </p:nvSpPr>
        <p:spPr>
          <a:xfrm>
            <a:off x="0" y="-167323"/>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cap="none" strike="noStrike">
                <a:solidFill>
                  <a:schemeClr val="lt1"/>
                </a:solidFill>
                <a:latin typeface="Times New Roman"/>
                <a:ea typeface="Times New Roman"/>
                <a:cs typeface="Times New Roman"/>
                <a:sym typeface="Times New Roman"/>
              </a:rPr>
              <a:t>Problem Statement</a:t>
            </a:r>
            <a:endParaRPr/>
          </a:p>
        </p:txBody>
      </p:sp>
      <p:pic>
        <p:nvPicPr>
          <p:cNvPr id="289" name="Google Shape;289;p42"/>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290" name="Google Shape;290;p42"/>
          <p:cNvSpPr txBox="1"/>
          <p:nvPr/>
        </p:nvSpPr>
        <p:spPr>
          <a:xfrm>
            <a:off x="264160" y="920909"/>
            <a:ext cx="11694161"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 1)  Proposed Solution</a:t>
            </a:r>
            <a:r>
              <a:rPr b="0" i="0" lang="en-US" sz="1600" u="none">
                <a:solidFill>
                  <a:schemeClr val="dk1"/>
                </a:solidFill>
                <a:latin typeface="Times New Roman"/>
                <a:ea typeface="Times New Roman"/>
                <a:cs typeface="Times New Roman"/>
                <a:sym typeface="Times New Roman"/>
              </a:rPr>
              <a:t>: To address these limitations, we propose the development of a deep learning-based model using Convolutional Neural Networks (CNN) for the automated classification of vertebrae X-ray images into three categories: </a:t>
            </a:r>
            <a:r>
              <a:rPr b="1" i="0" lang="en-US" sz="1600" u="none">
                <a:solidFill>
                  <a:schemeClr val="dk1"/>
                </a:solidFill>
                <a:latin typeface="Times New Roman"/>
                <a:ea typeface="Times New Roman"/>
                <a:cs typeface="Times New Roman"/>
                <a:sym typeface="Times New Roman"/>
              </a:rPr>
              <a:t>Normal, Scoliosis, and Spondylolisthesis</a:t>
            </a:r>
            <a:r>
              <a:rPr b="0" i="0" lang="en-US" sz="1600" u="none">
                <a:solidFill>
                  <a:schemeClr val="dk1"/>
                </a:solidFill>
                <a:latin typeface="Times New Roman"/>
                <a:ea typeface="Times New Roman"/>
                <a:cs typeface="Times New Roman"/>
                <a:sym typeface="Times New Roman"/>
              </a:rPr>
              <a:t>. This model aims to:</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Improve Diagnostic Accuracy</a:t>
            </a:r>
            <a:r>
              <a:rPr b="0" i="0" lang="en-US" sz="1600" u="none">
                <a:solidFill>
                  <a:schemeClr val="dk1"/>
                </a:solidFill>
                <a:latin typeface="Times New Roman"/>
                <a:ea typeface="Times New Roman"/>
                <a:cs typeface="Times New Roman"/>
                <a:sym typeface="Times New Roman"/>
              </a:rPr>
              <a:t>: By identifying subtle patterns in X-ray images that might be missed by human interpretation.</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Enhance Efficiency</a:t>
            </a:r>
            <a:r>
              <a:rPr b="0" i="0" lang="en-US" sz="1600" u="none">
                <a:solidFill>
                  <a:schemeClr val="dk1"/>
                </a:solidFill>
                <a:latin typeface="Times New Roman"/>
                <a:ea typeface="Times New Roman"/>
                <a:cs typeface="Times New Roman"/>
                <a:sym typeface="Times New Roman"/>
              </a:rPr>
              <a:t>: Automate the classification process to provide rapid and reliable diagnoses.</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Ensure Consistency</a:t>
            </a:r>
            <a:r>
              <a:rPr b="0" i="0" lang="en-US" sz="1600" u="none">
                <a:solidFill>
                  <a:schemeClr val="dk1"/>
                </a:solidFill>
                <a:latin typeface="Times New Roman"/>
                <a:ea typeface="Times New Roman"/>
                <a:cs typeface="Times New Roman"/>
                <a:sym typeface="Times New Roman"/>
              </a:rPr>
              <a:t>: Deliver objective and consistent analysis, reducing the variability associated with human interpretation.</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Noto Sans Symbols"/>
              <a:buChar char="⮚"/>
            </a:pPr>
            <a:r>
              <a:rPr b="1" i="0" lang="en-US" sz="1600" u="none">
                <a:solidFill>
                  <a:schemeClr val="dk1"/>
                </a:solidFill>
                <a:latin typeface="Times New Roman"/>
                <a:ea typeface="Times New Roman"/>
                <a:cs typeface="Times New Roman"/>
                <a:sym typeface="Times New Roman"/>
              </a:rPr>
              <a:t>Increase Accessibility</a:t>
            </a:r>
            <a:r>
              <a:rPr b="0" i="0" lang="en-US" sz="1600" u="none">
                <a:solidFill>
                  <a:schemeClr val="dk1"/>
                </a:solidFill>
                <a:latin typeface="Times New Roman"/>
                <a:ea typeface="Times New Roman"/>
                <a:cs typeface="Times New Roman"/>
                <a:sym typeface="Times New Roman"/>
              </a:rPr>
              <a:t>: Offer a scalable solution that can be deployed in various healthcare settings, including those with limited access to specialized radiologists.</a:t>
            </a:r>
            <a:endParaRPr/>
          </a:p>
          <a:p>
            <a:pPr indent="-184150" lvl="0" marL="285750" marR="0" rtl="0" algn="l">
              <a:lnSpc>
                <a:spcPct val="100000"/>
              </a:lnSpc>
              <a:spcBef>
                <a:spcPts val="0"/>
              </a:spcBef>
              <a:spcAft>
                <a:spcPts val="0"/>
              </a:spcAft>
              <a:buClr>
                <a:schemeClr val="dk1"/>
              </a:buClr>
              <a:buSzPts val="1600"/>
              <a:buFont typeface="Noto Sans Symbols"/>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2) </a:t>
            </a:r>
            <a:r>
              <a:rPr b="0" i="0" lang="en-US" sz="1600" u="none">
                <a:solidFill>
                  <a:schemeClr val="dk1"/>
                </a:solidFill>
                <a:latin typeface="Times New Roman"/>
                <a:ea typeface="Times New Roman"/>
                <a:cs typeface="Times New Roman"/>
                <a:sym typeface="Times New Roman"/>
              </a:rPr>
              <a:t>Through this project , we propose the use of </a:t>
            </a:r>
            <a:r>
              <a:rPr b="1" i="0" lang="en-US" sz="1600" u="none">
                <a:solidFill>
                  <a:schemeClr val="dk1"/>
                </a:solidFill>
                <a:latin typeface="Times New Roman"/>
                <a:ea typeface="Times New Roman"/>
                <a:cs typeface="Times New Roman"/>
                <a:sym typeface="Times New Roman"/>
              </a:rPr>
              <a:t>deep learning technique</a:t>
            </a:r>
            <a:r>
              <a:rPr b="0" i="0" lang="en-US" sz="1600" u="none">
                <a:solidFill>
                  <a:schemeClr val="dk1"/>
                </a:solidFill>
                <a:latin typeface="Times New Roman"/>
                <a:ea typeface="Times New Roman"/>
                <a:cs typeface="Times New Roman"/>
                <a:sym typeface="Times New Roman"/>
              </a:rPr>
              <a:t>s on X-Ray image which may be used as an </a:t>
            </a:r>
            <a:r>
              <a:rPr b="1" i="0" lang="en-US" sz="1600" u="none">
                <a:solidFill>
                  <a:schemeClr val="dk1"/>
                </a:solidFill>
                <a:latin typeface="Times New Roman"/>
                <a:ea typeface="Times New Roman"/>
                <a:cs typeface="Times New Roman"/>
                <a:sym typeface="Times New Roman"/>
              </a:rPr>
              <a:t>alternative</a:t>
            </a:r>
            <a:r>
              <a:rPr b="0" i="0" lang="en-US" sz="1600" u="none">
                <a:solidFill>
                  <a:schemeClr val="dk1"/>
                </a:solidFill>
                <a:latin typeface="Times New Roman"/>
                <a:ea typeface="Times New Roman"/>
                <a:cs typeface="Times New Roman"/>
                <a:sym typeface="Times New Roman"/>
              </a:rPr>
              <a:t> to </a:t>
            </a:r>
            <a:r>
              <a:rPr b="1" i="0" lang="en-US" sz="1600" u="none">
                <a:solidFill>
                  <a:schemeClr val="dk1"/>
                </a:solidFill>
                <a:latin typeface="Times New Roman"/>
                <a:ea typeface="Times New Roman"/>
                <a:cs typeface="Times New Roman"/>
                <a:sym typeface="Times New Roman"/>
              </a:rPr>
              <a:t>MRI</a:t>
            </a:r>
            <a:r>
              <a:rPr b="0" i="0" lang="en-US" sz="1600" u="none">
                <a:solidFill>
                  <a:schemeClr val="dk1"/>
                </a:solidFill>
                <a:latin typeface="Times New Roman"/>
                <a:ea typeface="Times New Roman"/>
                <a:cs typeface="Times New Roman"/>
                <a:sym typeface="Times New Roman"/>
              </a:rPr>
              <a:t> &amp; </a:t>
            </a:r>
            <a:r>
              <a:rPr b="1" i="0" lang="en-US" sz="1600" u="none">
                <a:solidFill>
                  <a:schemeClr val="dk1"/>
                </a:solidFill>
                <a:latin typeface="Times New Roman"/>
                <a:ea typeface="Times New Roman"/>
                <a:cs typeface="Times New Roman"/>
                <a:sym typeface="Times New Roman"/>
              </a:rPr>
              <a:t>CT Scan</a:t>
            </a:r>
            <a:r>
              <a:rPr b="0" i="0" lang="en-US" sz="16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3) </a:t>
            </a:r>
            <a:r>
              <a:rPr b="0" i="0" lang="en-US" sz="1600" u="none">
                <a:solidFill>
                  <a:schemeClr val="dk1"/>
                </a:solidFill>
                <a:latin typeface="Times New Roman"/>
                <a:ea typeface="Times New Roman"/>
                <a:cs typeface="Times New Roman"/>
                <a:sym typeface="Times New Roman"/>
              </a:rPr>
              <a:t>The study summarizes and compares </a:t>
            </a:r>
            <a:r>
              <a:rPr b="1" i="0" lang="en-US" sz="1600" u="none">
                <a:solidFill>
                  <a:schemeClr val="dk1"/>
                </a:solidFill>
                <a:latin typeface="Times New Roman"/>
                <a:ea typeface="Times New Roman"/>
                <a:cs typeface="Times New Roman"/>
                <a:sym typeface="Times New Roman"/>
              </a:rPr>
              <a:t>customize</a:t>
            </a:r>
            <a:r>
              <a:rPr b="0" i="0" lang="en-US" sz="1600" u="none">
                <a:solidFill>
                  <a:schemeClr val="dk1"/>
                </a:solidFill>
                <a:latin typeface="Times New Roman"/>
                <a:ea typeface="Times New Roman"/>
                <a:cs typeface="Times New Roman"/>
                <a:sym typeface="Times New Roman"/>
              </a:rPr>
              <a:t> </a:t>
            </a:r>
            <a:r>
              <a:rPr b="1" i="0" lang="en-US" sz="1600" u="none">
                <a:solidFill>
                  <a:schemeClr val="dk1"/>
                </a:solidFill>
                <a:latin typeface="Times New Roman"/>
                <a:ea typeface="Times New Roman"/>
                <a:cs typeface="Times New Roman"/>
                <a:sym typeface="Times New Roman"/>
              </a:rPr>
              <a:t> deep learning algorithm </a:t>
            </a:r>
            <a:r>
              <a:rPr b="0" i="0" lang="en-US" sz="1600" u="none">
                <a:solidFill>
                  <a:schemeClr val="dk1"/>
                </a:solidFill>
                <a:latin typeface="Times New Roman"/>
                <a:ea typeface="Times New Roman"/>
                <a:cs typeface="Times New Roman"/>
                <a:sym typeface="Times New Roman"/>
              </a:rPr>
              <a:t> with – </a:t>
            </a:r>
            <a:r>
              <a:rPr b="1" i="0" lang="en-US" sz="1600" u="none">
                <a:solidFill>
                  <a:schemeClr val="dk1"/>
                </a:solidFill>
                <a:latin typeface="Times New Roman"/>
                <a:ea typeface="Times New Roman"/>
                <a:cs typeface="Times New Roman"/>
                <a:sym typeface="Times New Roman"/>
              </a:rPr>
              <a:t>DenseNet-201 </a:t>
            </a:r>
            <a:r>
              <a:rPr b="0" i="0" lang="en-US" sz="1600" u="none">
                <a:solidFill>
                  <a:schemeClr val="dk1"/>
                </a:solidFill>
                <a:latin typeface="Times New Roman"/>
                <a:ea typeface="Times New Roman"/>
                <a:cs typeface="Times New Roman"/>
                <a:sym typeface="Times New Roman"/>
              </a:rPr>
              <a:t>model on a X-Ray dataset of vertebrae images.</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4)</a:t>
            </a:r>
            <a:r>
              <a:rPr b="0" i="0" lang="en-US" sz="1600" u="none">
                <a:solidFill>
                  <a:schemeClr val="dk1"/>
                </a:solidFill>
                <a:latin typeface="Times New Roman"/>
                <a:ea typeface="Times New Roman"/>
                <a:cs typeface="Times New Roman"/>
                <a:sym typeface="Times New Roman"/>
              </a:rPr>
              <a:t> The </a:t>
            </a:r>
            <a:r>
              <a:rPr b="1" i="0" lang="en-US" sz="1600" u="none">
                <a:solidFill>
                  <a:schemeClr val="dk1"/>
                </a:solidFill>
                <a:latin typeface="Times New Roman"/>
                <a:ea typeface="Times New Roman"/>
                <a:cs typeface="Times New Roman"/>
                <a:sym typeface="Times New Roman"/>
              </a:rPr>
              <a:t>dataset</a:t>
            </a:r>
            <a:r>
              <a:rPr b="0" i="0" lang="en-US" sz="1600" u="none">
                <a:solidFill>
                  <a:schemeClr val="dk1"/>
                </a:solidFill>
                <a:latin typeface="Times New Roman"/>
                <a:ea typeface="Times New Roman"/>
                <a:cs typeface="Times New Roman"/>
                <a:sym typeface="Times New Roman"/>
              </a:rPr>
              <a:t>, collected from </a:t>
            </a:r>
            <a:r>
              <a:rPr b="1" i="0" lang="en-US" sz="1600" u="none">
                <a:solidFill>
                  <a:schemeClr val="dk1"/>
                </a:solidFill>
                <a:latin typeface="Times New Roman"/>
                <a:ea typeface="Times New Roman"/>
                <a:cs typeface="Times New Roman"/>
                <a:sym typeface="Times New Roman"/>
              </a:rPr>
              <a:t>338 subjects </a:t>
            </a:r>
            <a:r>
              <a:rPr b="0" i="0" lang="en-US" sz="1600" u="none">
                <a:solidFill>
                  <a:schemeClr val="dk1"/>
                </a:solidFill>
                <a:latin typeface="Times New Roman"/>
                <a:ea typeface="Times New Roman"/>
                <a:cs typeface="Times New Roman"/>
                <a:sym typeface="Times New Roman"/>
              </a:rPr>
              <a:t>at </a:t>
            </a:r>
            <a:r>
              <a:rPr b="1" i="0" lang="en-US" sz="1600" u="none">
                <a:solidFill>
                  <a:schemeClr val="dk1"/>
                </a:solidFill>
                <a:latin typeface="Times New Roman"/>
                <a:ea typeface="Times New Roman"/>
                <a:cs typeface="Times New Roman"/>
                <a:sym typeface="Times New Roman"/>
              </a:rPr>
              <a:t>King Abdullah University Hospital, Jordan</a:t>
            </a:r>
            <a:r>
              <a:rPr b="0" i="0" lang="en-US" sz="1600" u="none">
                <a:solidFill>
                  <a:schemeClr val="dk1"/>
                </a:solidFill>
                <a:latin typeface="Times New Roman"/>
                <a:ea typeface="Times New Roman"/>
                <a:cs typeface="Times New Roman"/>
                <a:sym typeface="Times New Roman"/>
              </a:rPr>
              <a:t>, consists of </a:t>
            </a:r>
            <a:r>
              <a:rPr b="1" i="0" lang="en-US" sz="1600" u="none">
                <a:solidFill>
                  <a:schemeClr val="dk1"/>
                </a:solidFill>
                <a:latin typeface="Times New Roman"/>
                <a:ea typeface="Times New Roman"/>
                <a:cs typeface="Times New Roman"/>
                <a:sym typeface="Times New Roman"/>
              </a:rPr>
              <a:t>71 normal cases </a:t>
            </a:r>
            <a:r>
              <a:rPr b="0" i="0" lang="en-US" sz="1600" u="none">
                <a:solidFill>
                  <a:schemeClr val="dk1"/>
                </a:solidFill>
                <a:latin typeface="Times New Roman"/>
                <a:ea typeface="Times New Roman"/>
                <a:cs typeface="Times New Roman"/>
                <a:sym typeface="Times New Roman"/>
              </a:rPr>
              <a:t>(40 females, 31 males), </a:t>
            </a:r>
            <a:r>
              <a:rPr b="1" i="0" lang="en-US" sz="1600" u="none">
                <a:solidFill>
                  <a:schemeClr val="dk1"/>
                </a:solidFill>
                <a:latin typeface="Times New Roman"/>
                <a:ea typeface="Times New Roman"/>
                <a:cs typeface="Times New Roman"/>
                <a:sym typeface="Times New Roman"/>
              </a:rPr>
              <a:t>188 scoliosis cases </a:t>
            </a:r>
            <a:r>
              <a:rPr b="0" i="0" lang="en-US" sz="1600" u="none">
                <a:solidFill>
                  <a:schemeClr val="dk1"/>
                </a:solidFill>
                <a:latin typeface="Times New Roman"/>
                <a:ea typeface="Times New Roman"/>
                <a:cs typeface="Times New Roman"/>
                <a:sym typeface="Times New Roman"/>
              </a:rPr>
              <a:t>(151 females, 37 males), and </a:t>
            </a:r>
            <a:r>
              <a:rPr b="1" i="0" lang="en-US" sz="1600" u="none">
                <a:solidFill>
                  <a:schemeClr val="dk1"/>
                </a:solidFill>
                <a:latin typeface="Times New Roman"/>
                <a:ea typeface="Times New Roman"/>
                <a:cs typeface="Times New Roman"/>
                <a:sym typeface="Times New Roman"/>
              </a:rPr>
              <a:t>79 spondylolisthesis cases </a:t>
            </a:r>
            <a:r>
              <a:rPr b="0" i="0" lang="en-US" sz="1600" u="none">
                <a:solidFill>
                  <a:schemeClr val="dk1"/>
                </a:solidFill>
                <a:latin typeface="Times New Roman"/>
                <a:ea typeface="Times New Roman"/>
                <a:cs typeface="Times New Roman"/>
                <a:sym typeface="Times New Roman"/>
              </a:rPr>
              <a:t>(49 females, 30 males).</a:t>
            </a:r>
            <a:endParaRPr b="0" i="0" sz="16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97" name="Google Shape;297;p43"/>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Justifications for Selecting the Title</a:t>
            </a:r>
            <a:endParaRPr/>
          </a:p>
        </p:txBody>
      </p:sp>
      <p:pic>
        <p:nvPicPr>
          <p:cNvPr id="298" name="Google Shape;298;p43"/>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299" name="Google Shape;299;p43"/>
          <p:cNvSpPr txBox="1"/>
          <p:nvPr/>
        </p:nvSpPr>
        <p:spPr>
          <a:xfrm>
            <a:off x="208280" y="771843"/>
            <a:ext cx="11587480" cy="64633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1) Relevance to Healthcare</a:t>
            </a: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The title addresses significant and prevalent spinal conditions, Scoliosis and Spondylolisthesis, which have substantial impacts on patients' quality of life.</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Early and accurate diagnosis of these conditions is crucial for effective treatment and management.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Addressing Limitations of Current Methods</a:t>
            </a: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The project aims to overcome the drawbacks of traditional diagnostic methods, such as subjectivity, radiation exposure, high costs, and limited accessibility.</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By providing a consistent and objective analysis, the model can reduce diagnostic variability and improve overall accuracy.</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a:t>
            </a:r>
            <a:r>
              <a:rPr b="0" i="0" lang="en-US" sz="1800" u="none">
                <a:solidFill>
                  <a:schemeClr val="dk1"/>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Technological Innovation</a:t>
            </a: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Leveraging advanced deep learning techniques to automate the classification of vertebrae X-ray images represents a cutting-edge approach in medical diagnostics.</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This project contributes to the growing field of medical AI, showcasing the potential of deep learning in improving healthcare outcomes.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05" name="Google Shape;305;p44"/>
          <p:cNvSpPr txBox="1"/>
          <p:nvPr/>
        </p:nvSpPr>
        <p:spPr>
          <a:xfrm>
            <a:off x="10160" y="1"/>
            <a:ext cx="12192000" cy="457199"/>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0000" lnSpcReduction="100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Objectives of the Project</a:t>
            </a:r>
            <a:endParaRPr b="1" i="0" sz="3200" u="none">
              <a:solidFill>
                <a:schemeClr val="lt1"/>
              </a:solidFill>
              <a:latin typeface="Times New Roman"/>
              <a:ea typeface="Times New Roman"/>
              <a:cs typeface="Times New Roman"/>
              <a:sym typeface="Times New Roman"/>
            </a:endParaRPr>
          </a:p>
        </p:txBody>
      </p:sp>
      <p:pic>
        <p:nvPicPr>
          <p:cNvPr id="306" name="Google Shape;306;p44"/>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07" name="Google Shape;307;p44"/>
          <p:cNvSpPr txBox="1"/>
          <p:nvPr/>
        </p:nvSpPr>
        <p:spPr>
          <a:xfrm>
            <a:off x="61295" y="599123"/>
            <a:ext cx="12069409" cy="618630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Calibri"/>
              <a:buAutoNum type="arabicParenR"/>
            </a:pPr>
            <a:r>
              <a:rPr b="1" i="0" lang="en-US" sz="1800" u="none">
                <a:solidFill>
                  <a:schemeClr val="dk1"/>
                </a:solidFill>
                <a:latin typeface="Times New Roman"/>
                <a:ea typeface="Times New Roman"/>
                <a:cs typeface="Times New Roman"/>
                <a:sym typeface="Times New Roman"/>
              </a:rPr>
              <a:t>Data Preparation:</a:t>
            </a:r>
            <a:endParaRPr/>
          </a:p>
          <a:p>
            <a:pPr indent="-228600" lvl="0" marL="342900" marR="0" rtl="0" algn="l">
              <a:lnSpc>
                <a:spcPct val="100000"/>
              </a:lnSpc>
              <a:spcBef>
                <a:spcPts val="0"/>
              </a:spcBef>
              <a:spcAft>
                <a:spcPts val="0"/>
              </a:spcAft>
              <a:buClr>
                <a:schemeClr val="dk1"/>
              </a:buClr>
              <a:buSzPts val="1800"/>
              <a:buFont typeface="Noto Sans Symbols"/>
              <a:buNone/>
            </a:pPr>
            <a:r>
              <a:t/>
            </a:r>
            <a:endParaRPr b="1" i="0"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The data used in the model is collected from sources like Kaggle. The data consisted of 338 vertebrae X-ray images of males and females.</a:t>
            </a:r>
            <a:endParaRPr/>
          </a:p>
          <a:p>
            <a:pPr indent="-342900" lvl="0" marL="34290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Later , the data will be cleaned and annotated .</a:t>
            </a:r>
            <a:endParaRPr/>
          </a:p>
          <a:p>
            <a:pPr indent="-342900" lvl="0" marL="34290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 Next , the data will be analysed, (we can also resize the dimensions of the image based on the requirements.)</a:t>
            </a:r>
            <a:endParaRPr/>
          </a:p>
          <a:p>
            <a:pPr indent="-342900" lvl="0" marL="34290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Data Augmentation can be performed if needed.</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2) Image Processing:</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The process of obtaining and modifying features from input photos to enable precise object detection is referred to as</a:t>
            </a:r>
            <a:r>
              <a:rPr b="1" i="0" lang="en-US" sz="1800" u="none">
                <a:solidFill>
                  <a:schemeClr val="dk1"/>
                </a:solidFill>
                <a:latin typeface="Times New Roman"/>
                <a:ea typeface="Times New Roman"/>
                <a:cs typeface="Times New Roman"/>
                <a:sym typeface="Times New Roman"/>
              </a:rPr>
              <a:t> feature construction.(deep neural network will be used to do this)</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Using a sequence of convolutional layers, the network receives an image input and processes it to extract even more sophisticated characteristics.</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3) Image Classification Task :</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Finally the input  images will be classified into 3 categories that are :</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      Normal</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     Scoliosis</a:t>
            </a:r>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     Spondylolisthesis</a:t>
            </a:r>
            <a:endParaRPr/>
          </a:p>
          <a:p>
            <a:pPr indent="-228600" lvl="0" marL="34290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13" name="Google Shape;313;p45"/>
          <p:cNvSpPr txBox="1"/>
          <p:nvPr/>
        </p:nvSpPr>
        <p:spPr>
          <a:xfrm>
            <a:off x="0" y="0"/>
            <a:ext cx="12192000" cy="639763"/>
          </a:xfrm>
          <a:prstGeom prst="rect">
            <a:avLst/>
          </a:prstGeom>
          <a:solidFill>
            <a:srgbClr val="7030A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7500"/>
          </a:bodyPr>
          <a:lstStyle/>
          <a:p>
            <a:pPr indent="0" lvl="0" marL="0" marR="0" rtl="0" algn="ctr">
              <a:lnSpc>
                <a:spcPct val="90000"/>
              </a:lnSpc>
              <a:spcBef>
                <a:spcPts val="0"/>
              </a:spcBef>
              <a:spcAft>
                <a:spcPts val="0"/>
              </a:spcAft>
              <a:buClr>
                <a:schemeClr val="lt1"/>
              </a:buClr>
              <a:buSzPct val="100000"/>
              <a:buFont typeface="Times New Roman"/>
              <a:buNone/>
            </a:pPr>
            <a:r>
              <a:rPr b="1" i="0" lang="en-US" sz="3200" u="none">
                <a:solidFill>
                  <a:schemeClr val="lt1"/>
                </a:solidFill>
                <a:latin typeface="Times New Roman"/>
                <a:ea typeface="Times New Roman"/>
                <a:cs typeface="Times New Roman"/>
                <a:sym typeface="Times New Roman"/>
              </a:rPr>
              <a:t>Work Done (Till date)</a:t>
            </a:r>
            <a:endParaRPr b="1" i="0" sz="3200" u="none" cap="none" strike="noStrike">
              <a:solidFill>
                <a:schemeClr val="lt1"/>
              </a:solidFill>
              <a:latin typeface="Times New Roman"/>
              <a:ea typeface="Times New Roman"/>
              <a:cs typeface="Times New Roman"/>
              <a:sym typeface="Times New Roman"/>
            </a:endParaRPr>
          </a:p>
        </p:txBody>
      </p:sp>
      <p:pic>
        <p:nvPicPr>
          <p:cNvPr id="314" name="Google Shape;314;p45"/>
          <p:cNvPicPr preferRelativeResize="0"/>
          <p:nvPr/>
        </p:nvPicPr>
        <p:blipFill rotWithShape="1">
          <a:blip r:embed="rId3">
            <a:alphaModFix/>
          </a:blip>
          <a:srcRect b="0" l="0" r="0" t="94965"/>
          <a:stretch/>
        </p:blipFill>
        <p:spPr>
          <a:xfrm>
            <a:off x="0" y="6512719"/>
            <a:ext cx="12192000" cy="345281"/>
          </a:xfrm>
          <a:prstGeom prst="rect">
            <a:avLst/>
          </a:prstGeom>
          <a:noFill/>
          <a:ln>
            <a:noFill/>
          </a:ln>
        </p:spPr>
      </p:pic>
      <p:sp>
        <p:nvSpPr>
          <p:cNvPr id="315" name="Google Shape;315;p45"/>
          <p:cNvSpPr txBox="1"/>
          <p:nvPr/>
        </p:nvSpPr>
        <p:spPr>
          <a:xfrm>
            <a:off x="198120" y="833015"/>
            <a:ext cx="11795760" cy="618630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a:solidFill>
                  <a:schemeClr val="dk1"/>
                </a:solidFill>
                <a:latin typeface="Times New Roman"/>
                <a:ea typeface="Times New Roman"/>
                <a:cs typeface="Times New Roman"/>
                <a:sym typeface="Times New Roman"/>
              </a:rPr>
              <a:t>Data Collection </a:t>
            </a:r>
            <a:r>
              <a:rPr b="0" i="0" lang="en-US" sz="1800" u="none">
                <a:solidFill>
                  <a:schemeClr val="dk1"/>
                </a:solidFill>
                <a:latin typeface="Times New Roman"/>
                <a:ea typeface="Times New Roman"/>
                <a:cs typeface="Times New Roman"/>
                <a:sym typeface="Times New Roman"/>
              </a:rPr>
              <a:t>:  X-ray images were collected locally at King Abdullah University Hospital, Jordan University of Science and Technology. </a:t>
            </a:r>
            <a:r>
              <a:rPr b="0" i="0" lang="en-US" sz="1800" u="none">
                <a:solidFill>
                  <a:schemeClr val="dk1"/>
                </a:solidFill>
                <a:latin typeface="Arial"/>
                <a:ea typeface="Arial"/>
                <a:cs typeface="Arial"/>
                <a:sym typeface="Arial"/>
              </a:rPr>
              <a:t>The dataset included </a:t>
            </a:r>
            <a:r>
              <a:rPr b="1" i="0" lang="en-US" sz="1800" u="none">
                <a:solidFill>
                  <a:schemeClr val="dk1"/>
                </a:solidFill>
                <a:latin typeface="Arial"/>
                <a:ea typeface="Arial"/>
                <a:cs typeface="Arial"/>
                <a:sym typeface="Arial"/>
              </a:rPr>
              <a:t>338 subjects (240 females, 98 males)</a:t>
            </a:r>
            <a:endParaRPr b="1" i="0" sz="1800" u="none">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a:solidFill>
                  <a:schemeClr val="dk1"/>
                </a:solidFill>
                <a:latin typeface="Times New Roman"/>
                <a:ea typeface="Times New Roman"/>
                <a:cs typeface="Times New Roman"/>
                <a:sym typeface="Times New Roman"/>
              </a:rPr>
              <a:t>Literature Survey </a:t>
            </a:r>
            <a:r>
              <a:rPr b="0" i="0" lang="en-US" sz="1800" u="none">
                <a:solidFill>
                  <a:schemeClr val="dk1"/>
                </a:solidFill>
                <a:latin typeface="Times New Roman"/>
                <a:ea typeface="Times New Roman"/>
                <a:cs typeface="Times New Roman"/>
                <a:sym typeface="Times New Roman"/>
              </a:rPr>
              <a:t>:  Findings related use case of   DL and various pre-trained models were studied. ML &amp; DL techniques were compared for better results.</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a:solidFill>
                  <a:schemeClr val="dk1"/>
                </a:solidFill>
                <a:latin typeface="Times New Roman"/>
                <a:ea typeface="Times New Roman"/>
                <a:cs typeface="Times New Roman"/>
                <a:sym typeface="Times New Roman"/>
              </a:rPr>
              <a:t>Data Preprocessing steps </a:t>
            </a: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Image Normalization</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Data Augmentation</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Splitting Dataset for Training and Validation</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Image Grayscale Conversion</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Image Resizing</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Batch Processing</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i="0" sz="1800" u="sng">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i="0" sz="1800" u="sng">
              <a:solidFill>
                <a:schemeClr val="dk1"/>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