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8" r:id="rId7"/>
    <p:sldId id="279" r:id="rId8"/>
    <p:sldId id="273" r:id="rId9"/>
    <p:sldId id="274" r:id="rId10"/>
    <p:sldId id="275" r:id="rId11"/>
    <p:sldId id="266" r:id="rId12"/>
    <p:sldId id="269" r:id="rId13"/>
    <p:sldId id="270" r:id="rId14"/>
    <p:sldId id="280" r:id="rId15"/>
    <p:sldId id="277" r:id="rId16"/>
    <p:sldId id="278" r:id="rId17"/>
    <p:sldId id="259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778" autoAdjust="0"/>
  </p:normalViewPr>
  <p:slideViewPr>
    <p:cSldViewPr snapToGrid="0">
      <p:cViewPr varScale="1">
        <p:scale>
          <a:sx n="55" d="100"/>
          <a:sy n="55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final_proj\final_sem\comp_8bitaftercheckwithwarn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final_proj\final_sem\comp_8bitaftercheckwithwarn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final_proj\final_sem\comp_8bitaftercheckwithwarning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Fmax(MHz)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Sheet1!$B$2:$B$5</c:f>
              <c:strCache>
                <c:ptCount val="4"/>
                <c:pt idx="0">
                  <c:v>292.954</c:v>
                </c:pt>
                <c:pt idx="1">
                  <c:v>193.874</c:v>
                </c:pt>
                <c:pt idx="2">
                  <c:v>156.74</c:v>
                </c:pt>
                <c:pt idx="3">
                  <c:v>119.632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292.95400000000001</c:v>
                </c:pt>
                <c:pt idx="1">
                  <c:v>193.874</c:v>
                </c:pt>
                <c:pt idx="2">
                  <c:v>156.74</c:v>
                </c:pt>
                <c:pt idx="3">
                  <c:v>119.63200000000001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7843568"/>
        <c:axId val="907831600"/>
      </c:barChart>
      <c:catAx>
        <c:axId val="90784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31600"/>
        <c:crosses val="autoZero"/>
        <c:auto val="1"/>
        <c:lblAlgn val="ctr"/>
        <c:lblOffset val="100"/>
        <c:noMultiLvlLbl val="0"/>
      </c:catAx>
      <c:valAx>
        <c:axId val="90783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Fmax(MHz)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4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Utilization (% LUT)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Sheet1!$C$2:$C$5</c:f>
              <c:strCache>
                <c:ptCount val="4"/>
                <c:pt idx="0">
                  <c:v>581</c:v>
                </c:pt>
                <c:pt idx="1">
                  <c:v>1507</c:v>
                </c:pt>
                <c:pt idx="2">
                  <c:v>3808</c:v>
                </c:pt>
                <c:pt idx="3">
                  <c:v>8171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0.23</c:v>
                </c:pt>
                <c:pt idx="1">
                  <c:v>0.59</c:v>
                </c:pt>
                <c:pt idx="2">
                  <c:v>1.5</c:v>
                </c:pt>
                <c:pt idx="3">
                  <c:v>3.21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7837040"/>
        <c:axId val="907842480"/>
      </c:barChart>
      <c:catAx>
        <c:axId val="907837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42480"/>
        <c:crosses val="autoZero"/>
        <c:auto val="1"/>
        <c:lblAlgn val="ctr"/>
        <c:lblOffset val="100"/>
        <c:noMultiLvlLbl val="0"/>
      </c:catAx>
      <c:valAx>
        <c:axId val="90784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%LUT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3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Power(W)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Sheet1!$H$2:$H$5</c:f>
              <c:strCache>
                <c:ptCount val="4"/>
                <c:pt idx="0">
                  <c:v>0.15</c:v>
                </c:pt>
                <c:pt idx="1">
                  <c:v>0.168</c:v>
                </c:pt>
                <c:pt idx="2">
                  <c:v>0.185</c:v>
                </c:pt>
                <c:pt idx="3">
                  <c:v>0.218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Sheet1!$H$2:$H$5</c:f>
              <c:numCache>
                <c:formatCode>General</c:formatCode>
                <c:ptCount val="4"/>
                <c:pt idx="0">
                  <c:v>0.15</c:v>
                </c:pt>
                <c:pt idx="1">
                  <c:v>0.16800000000000001</c:v>
                </c:pt>
                <c:pt idx="2">
                  <c:v>0.185</c:v>
                </c:pt>
                <c:pt idx="3">
                  <c:v>0.218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7837584"/>
        <c:axId val="907844112"/>
      </c:barChart>
      <c:catAx>
        <c:axId val="90783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44112"/>
        <c:crosses val="autoZero"/>
        <c:auto val="1"/>
        <c:lblAlgn val="ctr"/>
        <c:lblOffset val="100"/>
        <c:noMultiLvlLbl val="0"/>
      </c:catAx>
      <c:valAx>
        <c:axId val="90784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3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B72B7-F2BF-48CF-8ACE-BD4A8A10B71D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0BFE8-314F-4E70-B322-B94B266A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Artificial Neural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Composed of multiple nodes imitate the biological neuron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Nodes take in inputs , perform simple functions on the data and return activation value, nodes connected by weight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</a:p>
          <a:p>
            <a:r>
              <a:rPr lang="en-US" dirty="0" smtClean="0"/>
              <a:t>Fc each neuron</a:t>
            </a:r>
            <a:r>
              <a:rPr lang="en-US" baseline="0" dirty="0" smtClean="0"/>
              <a:t> connected to all neurons of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previous layer so we have a lot of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Combining deep learning, sensor fusion and surround vision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fpga</a:t>
            </a:r>
            <a:r>
              <a:rPr lang="en-US" dirty="0" smtClean="0"/>
              <a:t> as cortex of brain general purpose, highly parallel</a:t>
            </a:r>
          </a:p>
          <a:p>
            <a:r>
              <a:rPr lang="en-US" dirty="0" err="1" smtClean="0"/>
              <a:t>reconfig,prototyping</a:t>
            </a:r>
            <a:r>
              <a:rPr lang="en-US" dirty="0" smtClean="0"/>
              <a:t> for using </a:t>
            </a:r>
            <a:r>
              <a:rPr lang="en-US" dirty="0" err="1" smtClean="0"/>
              <a:t>fpga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Conv</a:t>
            </a:r>
            <a:r>
              <a:rPr lang="en-US" baseline="0" dirty="0" smtClean="0"/>
              <a:t> higher parallel degree and more </a:t>
            </a:r>
            <a:r>
              <a:rPr lang="en-US" baseline="0" dirty="0" err="1" smtClean="0"/>
              <a:t>reources</a:t>
            </a:r>
            <a:endParaRPr lang="en-US" baseline="0" dirty="0" smtClean="0"/>
          </a:p>
          <a:p>
            <a:r>
              <a:rPr lang="en-US" baseline="0" dirty="0" smtClean="0"/>
              <a:t>In FC reduce the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bandwidth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Performance analysis</a:t>
            </a:r>
          </a:p>
          <a:p>
            <a:pPr marL="0" indent="0">
              <a:buNone/>
            </a:pPr>
            <a:r>
              <a:rPr lang="en-US" dirty="0" err="1" smtClean="0"/>
              <a:t>Cnn</a:t>
            </a:r>
            <a:r>
              <a:rPr lang="en-US" dirty="0" smtClean="0"/>
              <a:t> accelerator: reduce memory space </a:t>
            </a:r>
            <a:r>
              <a:rPr lang="en-US" dirty="0" err="1" smtClean="0"/>
              <a:t>vs</a:t>
            </a:r>
            <a:r>
              <a:rPr lang="en-US" dirty="0" smtClean="0"/>
              <a:t> explore parallelism</a:t>
            </a:r>
          </a:p>
          <a:p>
            <a:pPr marL="0" indent="0">
              <a:buNone/>
            </a:pPr>
            <a:r>
              <a:rPr lang="en-US" dirty="0" smtClean="0"/>
              <a:t>We cant store all the weights on chip as well</a:t>
            </a:r>
          </a:p>
          <a:p>
            <a:pPr marL="0" indent="0">
              <a:buNone/>
            </a:pPr>
            <a:r>
              <a:rPr lang="en-US" dirty="0" smtClean="0"/>
              <a:t>Data reuse/ data precision reduction</a:t>
            </a:r>
          </a:p>
          <a:p>
            <a:pPr marL="0" indent="0">
              <a:buNone/>
            </a:pPr>
            <a:r>
              <a:rPr lang="en-US" dirty="0" smtClean="0"/>
              <a:t>Parallelism: inter op, intra op, parallelism within </a:t>
            </a:r>
            <a:r>
              <a:rPr lang="en-US" dirty="0" err="1" smtClean="0"/>
              <a:t>cnv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Optimizaton</a:t>
            </a:r>
            <a:r>
              <a:rPr lang="en-US" dirty="0" smtClean="0"/>
              <a:t> of 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badwicth</a:t>
            </a:r>
            <a:r>
              <a:rPr lang="en-US" dirty="0" smtClean="0"/>
              <a:t> and </a:t>
            </a:r>
            <a:r>
              <a:rPr lang="en-US" dirty="0" err="1" smtClean="0"/>
              <a:t>computuin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4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BFC45-5EF5-4FBA-B984-3CE5883190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5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98206-3C09-4CBA-A004-BDD1BE4C77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FINN</a:t>
            </a:r>
            <a:r>
              <a:rPr lang="en-US" baseline="0" dirty="0" smtClean="0"/>
              <a:t> binary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wts</a:t>
            </a:r>
            <a:r>
              <a:rPr lang="en-US" baseline="0" dirty="0" smtClean="0"/>
              <a:t> , sigmoid </a:t>
            </a:r>
          </a:p>
          <a:p>
            <a:r>
              <a:rPr lang="en-US" baseline="0" dirty="0" smtClean="0"/>
              <a:t>Ternary uses student teacher approach, </a:t>
            </a:r>
            <a:r>
              <a:rPr lang="en-US" baseline="0" dirty="0" err="1" smtClean="0"/>
              <a:t>thershold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0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18D-BDE1-45D1-A512-E07B9FC2B277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308F-9167-4B78-A960-33CE93541880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5FC1-760D-46B8-BE2E-46E24A91530B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9A40-1099-4B7E-87AE-770255C70679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8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47B5-B0CD-4238-A18C-EA4E431566A4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B67E-AD7D-4334-AFE6-B842EEC8A448}" type="datetime1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C4E-0EE9-4E4B-81C5-D57D1FAA7CFE}" type="datetime1">
              <a:rPr lang="en-US" smtClean="0"/>
              <a:t>16-May-17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710-04F2-4414-89B1-2A92794A3167}" type="datetime1">
              <a:rPr lang="en-US" smtClean="0"/>
              <a:t>16-May-17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C3AE-ECCE-4EFB-8280-1F75783119F1}" type="datetime1">
              <a:rPr lang="en-US" smtClean="0"/>
              <a:t>16-May-17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AD0FE9-21D2-4D80-8BF5-587013D70766}" type="datetime1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6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629-99AA-43DE-920A-CF8DCD472E20}" type="datetime1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E57A70-CDAC-40DF-9035-353B7EEE5530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88EF43-0151-4526-8D84-FE1C2E528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3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ce-berli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ind/cs/1/au:+Umuroglu_Y/0/1/0/all/0/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nvidia.come/object/drive-p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064" y="309734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 Space Exploration of  </a:t>
            </a:r>
            <a:br>
              <a:rPr lang="en-US" dirty="0" smtClean="0"/>
            </a:br>
            <a:r>
              <a:rPr lang="en-US" dirty="0" smtClean="0"/>
              <a:t>FPGA - based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333861"/>
            <a:ext cx="12344399" cy="1904839"/>
          </a:xfrm>
        </p:spPr>
        <p:txBody>
          <a:bodyPr>
            <a:noAutofit/>
          </a:bodyPr>
          <a:lstStyle/>
          <a:p>
            <a:r>
              <a:rPr lang="en-US" sz="1600" b="1" cap="none" dirty="0" smtClean="0">
                <a:latin typeface="+mn-lt"/>
                <a:cs typeface="Arial" panose="020B0604020202020204" pitchFamily="34" charset="0"/>
              </a:rPr>
              <a:t>	</a:t>
            </a:r>
            <a:r>
              <a:rPr lang="en-US" sz="1400" b="1" cap="none" dirty="0" smtClean="0">
                <a:latin typeface="+mn-lt"/>
                <a:cs typeface="Arial" panose="020B0604020202020204" pitchFamily="34" charset="0"/>
              </a:rPr>
              <a:t>Presentation By :                                        </a:t>
            </a:r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	                               </a:t>
            </a:r>
            <a:r>
              <a:rPr lang="en-US" sz="1400" b="1" cap="none" dirty="0" smtClean="0">
                <a:latin typeface="+mn-lt"/>
                <a:cs typeface="Arial" panose="020B0604020202020204" pitchFamily="34" charset="0"/>
              </a:rPr>
              <a:t>Under </a:t>
            </a:r>
            <a:r>
              <a:rPr lang="en-US" sz="1400" b="1" cap="none" dirty="0">
                <a:latin typeface="+mn-lt"/>
                <a:cs typeface="Arial" panose="020B0604020202020204" pitchFamily="34" charset="0"/>
              </a:rPr>
              <a:t>The Guidance </a:t>
            </a:r>
            <a:r>
              <a:rPr lang="en-US" sz="1400" b="1" cap="none" dirty="0" smtClean="0">
                <a:latin typeface="+mn-lt"/>
                <a:cs typeface="Arial" panose="020B0604020202020204" pitchFamily="34" charset="0"/>
              </a:rPr>
              <a:t>Of :  </a:t>
            </a:r>
          </a:p>
          <a:p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Vibha Pant</a:t>
            </a:r>
            <a:r>
              <a:rPr lang="en-US" sz="1400" cap="none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					                Dr</a:t>
            </a:r>
            <a:r>
              <a:rPr lang="en-US" sz="1400" cap="none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sz="1400" cap="none" dirty="0" err="1">
                <a:latin typeface="+mn-lt"/>
                <a:cs typeface="Arial" panose="020B0604020202020204" pitchFamily="34" charset="0"/>
              </a:rPr>
              <a:t>Madhura</a:t>
            </a:r>
            <a:r>
              <a:rPr lang="en-US" sz="1400" cap="none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400" cap="none" dirty="0" err="1" smtClean="0">
                <a:latin typeface="+mn-lt"/>
                <a:cs typeface="Arial" panose="020B0604020202020204" pitchFamily="34" charset="0"/>
              </a:rPr>
              <a:t>Purnaprajna</a:t>
            </a:r>
            <a:endParaRPr lang="en-US" sz="1400" cap="none" dirty="0" smtClean="0">
              <a:latin typeface="+mn-lt"/>
              <a:cs typeface="Arial" panose="020B0604020202020204" pitchFamily="34" charset="0"/>
            </a:endParaRPr>
          </a:p>
          <a:p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BL.EN.P2EBS15022</a:t>
            </a:r>
          </a:p>
          <a:p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</a:t>
            </a:r>
            <a:r>
              <a:rPr lang="en-US" sz="1400" cap="none" dirty="0" err="1" smtClean="0">
                <a:latin typeface="+mn-lt"/>
                <a:cs typeface="Arial" panose="020B0604020202020204" pitchFamily="34" charset="0"/>
              </a:rPr>
              <a:t>M.Tech</a:t>
            </a:r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 : Embedded Systems</a:t>
            </a:r>
          </a:p>
          <a:p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Amrita School Of Engineering</a:t>
            </a:r>
            <a:endParaRPr lang="en-US" sz="1400" cap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FD5F-1719-41C7-B6C3-C70247007210}" type="datetime1">
              <a:rPr lang="en-US" smtClean="0"/>
              <a:t>16-May-17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41" y="309734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Work: CNN on FPGA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691213"/>
              </p:ext>
            </p:extLst>
          </p:nvPr>
        </p:nvGraphicFramePr>
        <p:xfrm>
          <a:off x="545125" y="1910900"/>
          <a:ext cx="11218983" cy="422031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22636"/>
                <a:gridCol w="2333687"/>
                <a:gridCol w="1815089"/>
                <a:gridCol w="1754588"/>
                <a:gridCol w="2592983"/>
              </a:tblGrid>
              <a:tr h="3083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</a:tr>
              <a:tr h="325241"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FINN, Feb 2017[3]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Weights and Activation function</a:t>
                      </a:r>
                      <a:r>
                        <a:rPr lang="en-US" baseline="0" dirty="0" smtClean="0"/>
                        <a:t> are binarized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MNIST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Zynq  , Xilinx.</a:t>
                      </a:r>
                      <a:endParaRPr lang="en-US" dirty="0"/>
                    </a:p>
                  </a:txBody>
                  <a:tcPr/>
                </a:tc>
              </a:tr>
              <a:tr h="367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2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12.3M/ 0.31 us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1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11.3W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11600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1144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Ternary Neural Networks for Resource-Efficient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 Applications[2]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  <a:r>
                        <a:rPr lang="en-US" baseline="0" dirty="0" smtClean="0"/>
                        <a:t> and Inputs are ternarized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96.58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Kintex 7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Xilinx</a:t>
                      </a:r>
                      <a:endParaRPr lang="en-US" dirty="0"/>
                    </a:p>
                  </a:txBody>
                  <a:tcPr/>
                </a:tc>
              </a:tr>
              <a:tr h="76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195K images/s20.5us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3.8W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301843"/>
            <a:ext cx="10058400" cy="1450757"/>
          </a:xfrm>
        </p:spPr>
        <p:txBody>
          <a:bodyPr/>
          <a:lstStyle/>
          <a:p>
            <a:r>
              <a:rPr lang="en-US" dirty="0" err="1" smtClean="0"/>
              <a:t>AlexNet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Memory /MAC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505448"/>
              </p:ext>
            </p:extLst>
          </p:nvPr>
        </p:nvGraphicFramePr>
        <p:xfrm>
          <a:off x="472438" y="1929304"/>
          <a:ext cx="11186163" cy="4258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3700"/>
                <a:gridCol w="715915"/>
                <a:gridCol w="715915"/>
                <a:gridCol w="715915"/>
                <a:gridCol w="715915"/>
                <a:gridCol w="715915"/>
                <a:gridCol w="715915"/>
                <a:gridCol w="715915"/>
                <a:gridCol w="715915"/>
                <a:gridCol w="758502"/>
                <a:gridCol w="1150602"/>
                <a:gridCol w="2446039"/>
              </a:tblGrid>
              <a:tr h="47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Stride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#MACs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Memory Req(Kbits)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2.11E+08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5959.945313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4.48E+08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2878.125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Conv3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2.99E+08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Conv4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2.24E+08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2563.5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Conv5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1.5E+08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1962.5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FC6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9216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37752832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73976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FC7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16781312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FC8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4097000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8103.8125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9A40-1099-4B7E-87AE-770255C70679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7280" y="1010375"/>
            <a:ext cx="6180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+mj-lt"/>
              </a:rPr>
              <a:t>Proposed Block </a:t>
            </a:r>
            <a:r>
              <a:rPr lang="en-US" sz="4800" dirty="0">
                <a:latin typeface="+mj-lt"/>
              </a:rPr>
              <a:t>Diagram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05" y="1750484"/>
            <a:ext cx="4112074" cy="457208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91" y="2116925"/>
            <a:ext cx="5563376" cy="271500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781300" y="2396815"/>
            <a:ext cx="4714875" cy="16397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81300" y="4457700"/>
            <a:ext cx="4714875" cy="1143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332323"/>
            <a:ext cx="10058400" cy="1450757"/>
          </a:xfrm>
        </p:spPr>
        <p:txBody>
          <a:bodyPr/>
          <a:lstStyle/>
          <a:p>
            <a:r>
              <a:rPr lang="en-US" dirty="0" smtClean="0"/>
              <a:t>Initial Implementation Results</a:t>
            </a:r>
            <a:br>
              <a:rPr lang="en-US" dirty="0" smtClean="0"/>
            </a:br>
            <a:r>
              <a:rPr lang="en-US" dirty="0" smtClean="0"/>
              <a:t>K </a:t>
            </a:r>
            <a:r>
              <a:rPr lang="en-US" dirty="0"/>
              <a:t>Variation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91670" y="1690688"/>
          <a:ext cx="4666130" cy="3339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926106" y="1737360"/>
          <a:ext cx="3895164" cy="332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0631" y="4851500"/>
            <a:ext cx="2788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Assumption</a:t>
            </a:r>
          </a:p>
          <a:p>
            <a:r>
              <a:rPr lang="en-US" dirty="0" smtClean="0"/>
              <a:t>N,M=1</a:t>
            </a:r>
          </a:p>
          <a:p>
            <a:r>
              <a:rPr lang="en-US" dirty="0" err="1" smtClean="0"/>
              <a:t>RxC</a:t>
            </a:r>
            <a:r>
              <a:rPr lang="en-US" dirty="0" smtClean="0"/>
              <a:t>=28x28</a:t>
            </a:r>
          </a:p>
          <a:p>
            <a:r>
              <a:rPr lang="en-US" dirty="0" smtClean="0"/>
              <a:t>Input 8 bit</a:t>
            </a:r>
          </a:p>
          <a:p>
            <a:r>
              <a:rPr lang="en-US" dirty="0" smtClean="0"/>
              <a:t>Kernel 2 bit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26138" y="4948517"/>
            <a:ext cx="2439093" cy="1356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8417651" y="1737360"/>
          <a:ext cx="3644154" cy="3211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53D-B06C-4399-B107-827B6681A7DA}" type="datetime1">
              <a:rPr lang="en-US" smtClean="0"/>
              <a:t>16-May-17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0597-3957-43BC-8E73-1D47FE0626FF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IEEE International Conference on consumer electronics(</a:t>
            </a:r>
            <a:r>
              <a:rPr lang="en-US" dirty="0" err="1" smtClean="0"/>
              <a:t>ICCE,Berlin</a:t>
            </a:r>
            <a:r>
              <a:rPr lang="en-US" dirty="0" smtClean="0"/>
              <a:t>) :April End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http://www.icce-berlin.org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9A40-1099-4B7E-87AE-770255C70679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</a:t>
            </a:r>
            <a:r>
              <a:rPr lang="en-US" dirty="0"/>
              <a:t>, </a:t>
            </a:r>
            <a:r>
              <a:rPr lang="en-US" dirty="0" err="1"/>
              <a:t>Fengfu</a:t>
            </a:r>
            <a:r>
              <a:rPr lang="en-US" dirty="0"/>
              <a:t>, Bo Zhang, and Bin Liu. "Ternary weight networks." </a:t>
            </a:r>
            <a:r>
              <a:rPr lang="en-US" i="1" dirty="0" err="1"/>
              <a:t>arXiv</a:t>
            </a:r>
            <a:r>
              <a:rPr lang="en-US" i="1" dirty="0"/>
              <a:t> preprint arXiv:1605.04711</a:t>
            </a:r>
            <a:r>
              <a:rPr lang="en-US" dirty="0"/>
              <a:t> (2016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en-US" dirty="0"/>
              <a:t>. </a:t>
            </a:r>
            <a:r>
              <a:rPr lang="en-US" dirty="0" err="1"/>
              <a:t>Alemdar</a:t>
            </a:r>
            <a:r>
              <a:rPr lang="en-US" dirty="0"/>
              <a:t>, N. Caldwell, V. Leroy, A. Prost-Boucle, and F. </a:t>
            </a:r>
            <a:r>
              <a:rPr lang="en-US" dirty="0" err="1"/>
              <a:t>P´etrot</a:t>
            </a:r>
            <a:r>
              <a:rPr lang="en-US" dirty="0"/>
              <a:t>. Ternary Neural Networks for Resource-Eﬃcient AI Applications. </a:t>
            </a:r>
            <a:r>
              <a:rPr lang="en-US" dirty="0" err="1"/>
              <a:t>CoRR</a:t>
            </a:r>
            <a:r>
              <a:rPr lang="en-US" dirty="0"/>
              <a:t>, abs/1609.00222, 2016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Yaman</a:t>
            </a:r>
            <a:r>
              <a:rPr lang="en-US" dirty="0"/>
              <a:t> </a:t>
            </a:r>
            <a:r>
              <a:rPr lang="en-US" dirty="0" err="1"/>
              <a:t>Umuroglu</a:t>
            </a:r>
            <a:r>
              <a:rPr lang="en-US" dirty="0"/>
              <a:t>, Nicholas J. Fraser, </a:t>
            </a:r>
            <a:r>
              <a:rPr lang="en-US" dirty="0" err="1"/>
              <a:t>Giulio</a:t>
            </a:r>
            <a:r>
              <a:rPr lang="en-US" dirty="0"/>
              <a:t> Gambardella, Michaela </a:t>
            </a:r>
            <a:r>
              <a:rPr lang="en-US" dirty="0" err="1"/>
              <a:t>Blott</a:t>
            </a:r>
            <a:r>
              <a:rPr lang="en-US" dirty="0"/>
              <a:t>, Philip Leong, Magnus </a:t>
            </a:r>
            <a:r>
              <a:rPr lang="en-US" dirty="0" err="1"/>
              <a:t>Jahre</a:t>
            </a:r>
            <a:r>
              <a:rPr lang="en-US" dirty="0"/>
              <a:t>, </a:t>
            </a:r>
            <a:r>
              <a:rPr lang="en-US" dirty="0" err="1"/>
              <a:t>Kees</a:t>
            </a:r>
            <a:r>
              <a:rPr lang="en-US" dirty="0"/>
              <a:t> </a:t>
            </a:r>
            <a:r>
              <a:rPr lang="en-US" dirty="0" err="1"/>
              <a:t>Vissers</a:t>
            </a:r>
            <a:r>
              <a:rPr lang="en-US" dirty="0"/>
              <a:t> ,FINN: A Framework for Fast, Scalable Binarized Neural Network Inference, </a:t>
            </a:r>
            <a:r>
              <a:rPr lang="en-US" dirty="0" err="1"/>
              <a:t>CoRR</a:t>
            </a:r>
            <a:r>
              <a:rPr lang="en-US" dirty="0"/>
              <a:t>,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2017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Gysel</a:t>
            </a:r>
            <a:r>
              <a:rPr lang="en-US" dirty="0"/>
              <a:t>, Philipp. "</a:t>
            </a:r>
            <a:r>
              <a:rPr lang="en-US" dirty="0" err="1"/>
              <a:t>Ristretto</a:t>
            </a:r>
            <a:r>
              <a:rPr lang="en-US" dirty="0"/>
              <a:t>: Hardware-oriented approximation of convolutional neural networks." </a:t>
            </a:r>
            <a:r>
              <a:rPr lang="en-US" i="1" dirty="0" err="1"/>
              <a:t>arXiv</a:t>
            </a:r>
            <a:r>
              <a:rPr lang="en-US" i="1" dirty="0"/>
              <a:t> preprint arXiv:1605.06402</a:t>
            </a:r>
            <a:r>
              <a:rPr lang="en-US" dirty="0"/>
              <a:t> (2016).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Rahman, </a:t>
            </a:r>
            <a:r>
              <a:rPr lang="en-US" dirty="0" err="1"/>
              <a:t>Atul</a:t>
            </a:r>
            <a:r>
              <a:rPr lang="en-US" dirty="0"/>
              <a:t>, </a:t>
            </a:r>
            <a:r>
              <a:rPr lang="en-US" dirty="0" err="1"/>
              <a:t>Jongeun</a:t>
            </a:r>
            <a:r>
              <a:rPr lang="en-US" dirty="0"/>
              <a:t> Lee, and </a:t>
            </a:r>
            <a:r>
              <a:rPr lang="en-US" dirty="0" err="1"/>
              <a:t>Kiyoung</a:t>
            </a:r>
            <a:r>
              <a:rPr lang="en-US" dirty="0"/>
              <a:t> Choi. "Efficient FPGA acceleration of Convolutional Neural Networks using logical-3D compute array." </a:t>
            </a:r>
            <a:r>
              <a:rPr lang="en-US" i="1" dirty="0"/>
              <a:t>Design, Automation &amp; Test in Europe Conference &amp; Exhibition (DATE), 2016</a:t>
            </a:r>
            <a:r>
              <a:rPr lang="en-US" dirty="0"/>
              <a:t>. IEEE, 2016.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27A-D5FF-4ADD-A489-2B43B3BD779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Courbariaux</a:t>
            </a:r>
            <a:r>
              <a:rPr lang="en-US" dirty="0"/>
              <a:t>, </a:t>
            </a:r>
            <a:r>
              <a:rPr lang="en-US" dirty="0" err="1"/>
              <a:t>Matthieu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, and David, Jean-Pierre. Training deep neural networks with low precision multiplications. </a:t>
            </a:r>
            <a:r>
              <a:rPr lang="en-US" dirty="0" err="1"/>
              <a:t>ArXiv</a:t>
            </a:r>
            <a:r>
              <a:rPr lang="en-US" dirty="0"/>
              <a:t> e-prints, abs/1412.7024, December 2014.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</a:t>
            </a:r>
            <a:r>
              <a:rPr lang="en-US" dirty="0" err="1"/>
              <a:t>Courbariaux</a:t>
            </a:r>
            <a:r>
              <a:rPr lang="en-US" dirty="0"/>
              <a:t>, </a:t>
            </a:r>
            <a:r>
              <a:rPr lang="en-US" dirty="0" err="1"/>
              <a:t>Matthieu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, and David, Jean-Pierre. </a:t>
            </a:r>
            <a:r>
              <a:rPr lang="en-US" dirty="0" err="1"/>
              <a:t>Binaryconnect</a:t>
            </a:r>
            <a:r>
              <a:rPr lang="en-US" dirty="0"/>
              <a:t>: Training deep neural networks with binary weights during propagations. </a:t>
            </a:r>
            <a:r>
              <a:rPr lang="en-US" dirty="0" err="1"/>
              <a:t>ArXiv</a:t>
            </a:r>
            <a:r>
              <a:rPr lang="en-US" dirty="0"/>
              <a:t> e-prints, abs/1511.00363, November 2015.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</a:t>
            </a:r>
            <a:r>
              <a:rPr lang="en-US" dirty="0" err="1"/>
              <a:t>Courbariaux</a:t>
            </a:r>
            <a:r>
              <a:rPr lang="en-US" dirty="0"/>
              <a:t>, M., </a:t>
            </a:r>
            <a:r>
              <a:rPr lang="en-US" dirty="0" err="1"/>
              <a:t>Bengio</a:t>
            </a:r>
            <a:r>
              <a:rPr lang="en-US" dirty="0"/>
              <a:t>, Y.: </a:t>
            </a:r>
            <a:r>
              <a:rPr lang="en-US" dirty="0" err="1"/>
              <a:t>Binarynet</a:t>
            </a:r>
            <a:r>
              <a:rPr lang="en-US" dirty="0"/>
              <a:t>: Training deep neural networks with weights and activations constrained to +1 or -1. </a:t>
            </a:r>
            <a:r>
              <a:rPr lang="en-US" dirty="0" err="1"/>
              <a:t>CoRR</a:t>
            </a:r>
            <a:r>
              <a:rPr lang="en-US" dirty="0"/>
              <a:t> (2016)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Gupta, S., Agrawal, A., </a:t>
            </a:r>
            <a:r>
              <a:rPr lang="en-US" dirty="0" err="1"/>
              <a:t>Gopalakrishnan</a:t>
            </a:r>
            <a:r>
              <a:rPr lang="en-US" dirty="0"/>
              <a:t>, K., and Narayanan, P. Deep Learning with Limited Numerical Precision. In Proceedings of the 32nd International Conference on Machine Learning (ICML-15), pp. 1737–1746, 2015.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Gysel</a:t>
            </a:r>
            <a:r>
              <a:rPr lang="en-US" dirty="0"/>
              <a:t>, P., </a:t>
            </a:r>
            <a:r>
              <a:rPr lang="en-US" dirty="0" err="1"/>
              <a:t>Motamedi</a:t>
            </a:r>
            <a:r>
              <a:rPr lang="en-US" dirty="0"/>
              <a:t>, M., and </a:t>
            </a:r>
            <a:r>
              <a:rPr lang="en-US" dirty="0" err="1"/>
              <a:t>Ghiasi</a:t>
            </a:r>
            <a:r>
              <a:rPr lang="en-US" dirty="0"/>
              <a:t>, S. </a:t>
            </a:r>
            <a:r>
              <a:rPr lang="en-US" dirty="0" err="1"/>
              <a:t>Hardwareoriented</a:t>
            </a:r>
            <a:r>
              <a:rPr lang="en-US" dirty="0"/>
              <a:t> approximation of convolutional neural networks. arXiv:1604.03168, 2016.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</a:t>
            </a:r>
            <a:r>
              <a:rPr lang="en-US" dirty="0" err="1"/>
              <a:t>Rastegari</a:t>
            </a:r>
            <a:r>
              <a:rPr lang="en-US" dirty="0"/>
              <a:t>, V. Ordonez, J. </a:t>
            </a:r>
            <a:r>
              <a:rPr lang="en-US" dirty="0" err="1"/>
              <a:t>Redmon</a:t>
            </a:r>
            <a:r>
              <a:rPr lang="en-US" dirty="0"/>
              <a:t>, and A. </a:t>
            </a:r>
            <a:r>
              <a:rPr lang="en-US" dirty="0" err="1"/>
              <a:t>Farhadi</a:t>
            </a:r>
            <a:r>
              <a:rPr lang="en-US" dirty="0"/>
              <a:t>, “</a:t>
            </a:r>
            <a:r>
              <a:rPr lang="en-US" dirty="0" err="1"/>
              <a:t>XNORNet</a:t>
            </a:r>
            <a:r>
              <a:rPr lang="en-US" dirty="0"/>
              <a:t>: </a:t>
            </a:r>
            <a:r>
              <a:rPr lang="en-US" dirty="0" err="1"/>
              <a:t>ImageNet</a:t>
            </a:r>
            <a:r>
              <a:rPr lang="en-US" dirty="0"/>
              <a:t> classification using binary convolutional neural networks,” </a:t>
            </a:r>
            <a:r>
              <a:rPr lang="en-US" dirty="0" err="1"/>
              <a:t>CoRR</a:t>
            </a:r>
            <a:r>
              <a:rPr lang="en-US" dirty="0"/>
              <a:t>, vol. abs/1603.05279, 2016.</a:t>
            </a: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27A-D5FF-4ADD-A489-2B43B3BD779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314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dirty="0" smtClean="0"/>
              <a:t>cs231n.github.io/convolutional-networks/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dirty="0" err="1"/>
              <a:t>Prashanth</a:t>
            </a:r>
            <a:r>
              <a:rPr lang="en-US" dirty="0"/>
              <a:t> </a:t>
            </a:r>
            <a:r>
              <a:rPr lang="en-US" dirty="0" err="1"/>
              <a:t>Viswanath</a:t>
            </a:r>
            <a:r>
              <a:rPr lang="en-US" dirty="0"/>
              <a:t> ,</a:t>
            </a:r>
            <a:r>
              <a:rPr lang="en-US" dirty="0" err="1"/>
              <a:t>Mihir</a:t>
            </a:r>
            <a:r>
              <a:rPr lang="en-US" dirty="0"/>
              <a:t> </a:t>
            </a:r>
            <a:r>
              <a:rPr lang="en-US" dirty="0" err="1"/>
              <a:t>Mody</a:t>
            </a:r>
            <a:r>
              <a:rPr lang="en-US" dirty="0"/>
              <a:t>, Mathew </a:t>
            </a:r>
            <a:r>
              <a:rPr lang="en-US" dirty="0" smtClean="0"/>
              <a:t>Manu et all,” </a:t>
            </a:r>
            <a:r>
              <a:rPr lang="en-US" dirty="0"/>
              <a:t>A Diverse Low Cost High Performance Platform for Advanced Driver Assistance System (ADAS) </a:t>
            </a:r>
            <a:r>
              <a:rPr lang="en-US" dirty="0" smtClean="0"/>
              <a:t>Applications”, Texas Instruments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dirty="0" smtClean="0">
                <a:hlinkClick r:id="rId2"/>
              </a:rPr>
              <a:t>www.nvidia.come/object/drive-px.html</a:t>
            </a:r>
            <a:endParaRPr lang="en-US" dirty="0" smtClean="0"/>
          </a:p>
          <a:p>
            <a:pPr marL="457200" indent="-457200">
              <a:buFont typeface="+mj-lt"/>
              <a:buAutoNum type="arabicPeriod" startAt="12"/>
            </a:pPr>
            <a:r>
              <a:rPr lang="en-US" dirty="0" smtClean="0"/>
              <a:t> </a:t>
            </a:r>
            <a:r>
              <a:rPr lang="en-US" dirty="0" err="1" smtClean="0"/>
              <a:t>Ristretto</a:t>
            </a:r>
            <a:endParaRPr lang="en-US" dirty="0" smtClean="0"/>
          </a:p>
          <a:p>
            <a:pPr marL="457200" indent="-457200">
              <a:buFont typeface="+mj-lt"/>
              <a:buAutoNum type="arabicPeriod" startAt="12"/>
            </a:pPr>
            <a:r>
              <a:rPr lang="en-US" dirty="0" smtClean="0"/>
              <a:t> </a:t>
            </a:r>
            <a:r>
              <a:rPr lang="en-US" dirty="0" err="1"/>
              <a:t>ImageNet</a:t>
            </a:r>
            <a:r>
              <a:rPr lang="en-US" dirty="0"/>
              <a:t> Classiﬁcation with Deep Convolutional Neural Networks, Alex </a:t>
            </a:r>
            <a:r>
              <a:rPr lang="en-US" dirty="0" err="1"/>
              <a:t>Krizhevsky</a:t>
            </a:r>
            <a:r>
              <a:rPr lang="en-US" dirty="0"/>
              <a:t>, </a:t>
            </a:r>
            <a:r>
              <a:rPr lang="en-US" dirty="0" err="1"/>
              <a:t>Ilya</a:t>
            </a:r>
            <a:r>
              <a:rPr lang="en-US" dirty="0"/>
              <a:t> </a:t>
            </a:r>
            <a:r>
              <a:rPr lang="en-US" dirty="0" err="1"/>
              <a:t>Sutskever</a:t>
            </a:r>
            <a:r>
              <a:rPr lang="en-US" dirty="0"/>
              <a:t>, Geoffrey E. </a:t>
            </a:r>
            <a:r>
              <a:rPr lang="en-US" dirty="0" smtClean="0"/>
              <a:t>Hinton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dirty="0" smtClean="0"/>
              <a:t> </a:t>
            </a:r>
            <a:r>
              <a:rPr lang="en-US" dirty="0"/>
              <a:t>DNPU: An 8.1TOPS/W Reconfigurable CNN-RNN Processor for General-Purpose Deep Neural Networks, </a:t>
            </a:r>
            <a:r>
              <a:rPr lang="en-US" dirty="0" err="1"/>
              <a:t>Dongjoo</a:t>
            </a:r>
            <a:r>
              <a:rPr lang="en-US" dirty="0"/>
              <a:t> Shin, </a:t>
            </a:r>
            <a:r>
              <a:rPr lang="en-US" dirty="0" err="1"/>
              <a:t>Jinmook</a:t>
            </a:r>
            <a:r>
              <a:rPr lang="en-US" dirty="0"/>
              <a:t> Lee, </a:t>
            </a:r>
            <a:r>
              <a:rPr lang="en-US" dirty="0" err="1"/>
              <a:t>Jinsu</a:t>
            </a:r>
            <a:r>
              <a:rPr lang="en-US" dirty="0"/>
              <a:t> Lee, Hoi-Jun </a:t>
            </a:r>
            <a:r>
              <a:rPr lang="en-US" dirty="0" err="1"/>
              <a:t>Yoo</a:t>
            </a:r>
            <a:r>
              <a:rPr lang="en-US" dirty="0"/>
              <a:t>, ISSCC 2017 / SESSION 14 / DEEP-LEARNING PROCESSORS / </a:t>
            </a:r>
            <a:r>
              <a:rPr lang="en-US" dirty="0" smtClean="0"/>
              <a:t>14.2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dirty="0"/>
              <a:t>Li, </a:t>
            </a:r>
            <a:r>
              <a:rPr lang="en-US" dirty="0" err="1"/>
              <a:t>Huimin</a:t>
            </a:r>
            <a:r>
              <a:rPr lang="en-US" dirty="0"/>
              <a:t>, et al. "A high performance FPGA-based accelerator for large-scale convolutional neural networks." </a:t>
            </a:r>
            <a:r>
              <a:rPr lang="en-US" i="1" dirty="0"/>
              <a:t>Field Programmable Logic and Applications (FPL), 2016 26th International Conference on</a:t>
            </a:r>
            <a:r>
              <a:rPr lang="en-US" dirty="0"/>
              <a:t>. IEEE, 2016.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9A40-1099-4B7E-87AE-770255C70679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71400" lvl="8" indent="0">
              <a:buNone/>
            </a:pPr>
            <a:r>
              <a:rPr lang="en-US" sz="4200" dirty="0" smtClean="0">
                <a:latin typeface="Algerian" panose="04020705040A02060702" pitchFamily="82" charset="0"/>
              </a:rPr>
              <a:t>			</a:t>
            </a:r>
          </a:p>
          <a:p>
            <a:pPr marL="1471400" lvl="8" indent="0">
              <a:buNone/>
            </a:pPr>
            <a:r>
              <a:rPr lang="en-US" sz="4200" dirty="0">
                <a:latin typeface="Algerian" panose="04020705040A02060702" pitchFamily="82" charset="0"/>
              </a:rPr>
              <a:t>		</a:t>
            </a:r>
            <a:r>
              <a:rPr lang="en-US" sz="7200" dirty="0" smtClean="0">
                <a:latin typeface="Algerian" panose="04020705040A02060702" pitchFamily="82" charset="0"/>
              </a:rPr>
              <a:t>Thank You!</a:t>
            </a:r>
            <a:endParaRPr lang="en-US" sz="42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F1F2-E86F-4FC0-A6E1-4A45329E14AD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C999-33E4-4CCA-B05B-631314F383E1}" type="datetime1">
              <a:rPr lang="en-US" smtClean="0"/>
              <a:t>16-May-17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Convolution Neural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Literature Survey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Proposed Design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Initial Analysis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Target Conference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A130-2493-408A-97CA-C05DB08D18FF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5733"/>
            <a:ext cx="10454640" cy="46140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Artificial Neural Networks 			 Convolution Neural Network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 Ref[1]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CNN Layers: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Convolution : Computationally Intensive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Pooling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Fully Connected </a:t>
            </a:r>
            <a:r>
              <a:rPr lang="en-US" dirty="0" smtClean="0"/>
              <a:t>: Memory Intensive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9A40-1099-4B7E-87AE-770255C70679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0415"/>
            <a:ext cx="9001163" cy="2040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Advanced Driver Assistance Systems(e.g. </a:t>
            </a:r>
            <a:r>
              <a:rPr lang="en-US" dirty="0"/>
              <a:t>TI </a:t>
            </a:r>
            <a:r>
              <a:rPr lang="en-US" dirty="0" err="1" smtClean="0"/>
              <a:t>SoC</a:t>
            </a:r>
            <a:r>
              <a:rPr lang="en-US" dirty="0" smtClean="0"/>
              <a:t> - TDA3x[2])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Affordable, high performance and  low power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Self Driving Cars(</a:t>
            </a:r>
            <a:r>
              <a:rPr lang="en-US" dirty="0" err="1" smtClean="0"/>
              <a:t>Nvidia</a:t>
            </a:r>
            <a:r>
              <a:rPr lang="en-US" dirty="0" smtClean="0"/>
              <a:t> Drive PX [3])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Map raw pixels to steering commands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1471400" lvl="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[ref Google]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9A40-1099-4B7E-87AE-770255C70679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6" descr="http://static6.techinsider.io/image/561d228abd86ef335d8b6415/how-googles-self-driving-cars-see-the-worl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94" y="2649212"/>
            <a:ext cx="5653551" cy="332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Design Space Exploration of  </a:t>
            </a:r>
            <a:r>
              <a:rPr lang="en-US" sz="3600" dirty="0" smtClean="0"/>
              <a:t>FPGA </a:t>
            </a:r>
            <a:r>
              <a:rPr lang="en-US" sz="3600" dirty="0"/>
              <a:t>- based </a:t>
            </a:r>
            <a:r>
              <a:rPr lang="en-US" sz="3600" dirty="0" smtClean="0"/>
              <a:t>CNN achieving high throughput   (30-40 TOPs) and high accuracy.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9A40-1099-4B7E-87AE-770255C70679}" type="datetime1">
              <a:rPr lang="en-US" smtClean="0"/>
              <a:t>16-May-17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Layer: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96021" y="1923586"/>
            <a:ext cx="3257550" cy="1895475"/>
          </a:xfrm>
          <a:prstGeom prst="rect">
            <a:avLst/>
          </a:prstGeom>
        </p:spPr>
      </p:pic>
      <p:sp>
        <p:nvSpPr>
          <p:cNvPr id="113" name="Date Placeholder 1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D989-6BF3-4C5E-8295-9B48782FF7D8}" type="datetime1">
              <a:rPr lang="en-US" smtClean="0"/>
              <a:t>16-May-17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F1F2-E86F-4FC0-A6E1-4A45329E14A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81286" y="3905199"/>
            <a:ext cx="2824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Ref[4]: Pseudo code Convolution Layer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8862" y="1834731"/>
            <a:ext cx="6955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IFM 8 Bit array of N*R*C Dimension*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OFM 8 Bit Array of M*R*C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Kernel 2 Bit Array of M*N*K*K Dimension</a:t>
            </a:r>
          </a:p>
          <a:p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3066" y="32539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5466" y="34063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97866" y="35587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50266" y="37111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333" y="3076632"/>
            <a:ext cx="1245514" cy="1027084"/>
          </a:xfrm>
          <a:prstGeom prst="rect">
            <a:avLst/>
          </a:prstGeom>
        </p:spPr>
      </p:pic>
      <p:sp>
        <p:nvSpPr>
          <p:cNvPr id="56" name="Down Arrow 55"/>
          <p:cNvSpPr/>
          <p:nvPr/>
        </p:nvSpPr>
        <p:spPr>
          <a:xfrm flipH="1">
            <a:off x="4083532" y="4334956"/>
            <a:ext cx="246518" cy="618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48896" y="5174415"/>
            <a:ext cx="460488" cy="425011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2666" y="38635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8918" y="32364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355066" y="40159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561318" y="33888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13718" y="35412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66118" y="36936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18518" y="38460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918" y="39984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23318" y="41508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52631" y="3208446"/>
            <a:ext cx="5944" cy="645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248770" y="3208446"/>
            <a:ext cx="7747" cy="6245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464229" y="3075104"/>
            <a:ext cx="0" cy="9783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1931" y="3078874"/>
            <a:ext cx="777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07024" y="2932082"/>
            <a:ext cx="1026591" cy="12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15712" y="3076632"/>
            <a:ext cx="777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48895" y="5874472"/>
            <a:ext cx="4604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928806" y="3208446"/>
            <a:ext cx="437536" cy="5457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732692" y="3114506"/>
            <a:ext cx="533735" cy="72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4170" y="5063754"/>
            <a:ext cx="149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Feature Map(IFM)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103565" y="5023561"/>
            <a:ext cx="16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Feature Map(</a:t>
            </a:r>
            <a:r>
              <a:rPr lang="en-US" b="1" dirty="0"/>
              <a:t>O</a:t>
            </a:r>
            <a:r>
              <a:rPr lang="en-US" b="1" dirty="0" smtClean="0"/>
              <a:t>FM)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451998" y="5259482"/>
            <a:ext cx="18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Kernel(Weights)</a:t>
            </a:r>
            <a:endParaRPr lang="en-US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810636" y="5174415"/>
            <a:ext cx="0" cy="4250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0" y="3455747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97865" y="2738518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248315" y="3271081"/>
            <a:ext cx="2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106413" y="3561875"/>
            <a:ext cx="23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37248" y="2597389"/>
            <a:ext cx="2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49769" y="5311072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97075" y="5870354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</a:t>
            </a:r>
            <a:endParaRPr lang="en-US" b="1" dirty="0"/>
          </a:p>
        </p:txBody>
      </p:sp>
      <p:sp>
        <p:nvSpPr>
          <p:cNvPr id="87" name="Oval 86"/>
          <p:cNvSpPr/>
          <p:nvPr/>
        </p:nvSpPr>
        <p:spPr>
          <a:xfrm>
            <a:off x="4083532" y="4253561"/>
            <a:ext cx="227019" cy="15941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896619" y="3448132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791962" y="2729943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144323" y="3303071"/>
            <a:ext cx="23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91" name="Right Arrow 90"/>
          <p:cNvSpPr/>
          <p:nvPr/>
        </p:nvSpPr>
        <p:spPr>
          <a:xfrm>
            <a:off x="5512827" y="3711197"/>
            <a:ext cx="230575" cy="162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770" y="3464201"/>
            <a:ext cx="245774" cy="259818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8596021" y="1834731"/>
            <a:ext cx="3323949" cy="2981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088" y="6047919"/>
            <a:ext cx="937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*Assuming S=1, Padding of (K-1)/2 to ensure output dimensions are same as the input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size: Architecture based on Lenet-5 : 32 @ 5×5 CONV</a:t>
            </a:r>
          </a:p>
          <a:p>
            <a:pPr lvl="1"/>
            <a:r>
              <a:rPr lang="en-US" dirty="0" smtClean="0"/>
              <a:t>N=1</a:t>
            </a:r>
          </a:p>
          <a:p>
            <a:pPr lvl="1"/>
            <a:r>
              <a:rPr lang="en-US" dirty="0" smtClean="0"/>
              <a:t>M=32</a:t>
            </a:r>
          </a:p>
          <a:p>
            <a:pPr lvl="1"/>
            <a:r>
              <a:rPr lang="en-US" dirty="0" smtClean="0"/>
              <a:t>K=5</a:t>
            </a:r>
          </a:p>
          <a:p>
            <a:pPr lvl="1"/>
            <a:r>
              <a:rPr lang="en-US" dirty="0" smtClean="0"/>
              <a:t>R=C=28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27A-D5FF-4ADD-A489-2B43B3BD779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247" y="4443397"/>
          <a:ext cx="10525117" cy="1137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337"/>
                <a:gridCol w="3017472"/>
                <a:gridCol w="2104154"/>
                <a:gridCol w="2104154"/>
              </a:tblGrid>
              <a:tr h="568566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#Adders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Utilization</a:t>
                      </a:r>
                      <a:endParaRPr lang="en-US" dirty="0"/>
                    </a:p>
                  </a:txBody>
                  <a:tcPr/>
                </a:tc>
              </a:tr>
              <a:tr h="568566">
                <a:tc>
                  <a:txBody>
                    <a:bodyPr/>
                    <a:lstStyle/>
                    <a:p>
                      <a:r>
                        <a:rPr lang="en-US" dirty="0" smtClean="0"/>
                        <a:t>Full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NMK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RC+1 = 627201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NMK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RC =</a:t>
                      </a:r>
                      <a:r>
                        <a:rPr lang="en-US" dirty="0" smtClean="0"/>
                        <a:t>627200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106.688 </a:t>
                      </a:r>
                      <a:r>
                        <a:rPr lang="en-US" dirty="0" err="1" smtClean="0"/>
                        <a:t>KBytes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7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Network Binarization: </a:t>
            </a:r>
          </a:p>
          <a:p>
            <a:pPr lvl="2"/>
            <a:r>
              <a:rPr lang="en-US" dirty="0" smtClean="0"/>
              <a:t>Deterministic Binarization using sign function or clipping</a:t>
            </a:r>
          </a:p>
          <a:p>
            <a:pPr lvl="2"/>
            <a:r>
              <a:rPr lang="en-US" dirty="0" smtClean="0"/>
              <a:t>Weights /and activation functions 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Binary Connect[7]</a:t>
            </a:r>
          </a:p>
          <a:p>
            <a:pPr lvl="1"/>
            <a:r>
              <a:rPr lang="en-US" b="1" dirty="0" smtClean="0"/>
              <a:t>Network Ternarization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Ternarization of weights using optimal thresholds</a:t>
            </a:r>
          </a:p>
          <a:p>
            <a:pPr lvl="2"/>
            <a:r>
              <a:rPr lang="en-US" dirty="0" smtClean="0"/>
              <a:t>32 bit weights to be replaced by 2-bit ternary weights(-1,0,1)</a:t>
            </a:r>
          </a:p>
          <a:p>
            <a:pPr lvl="2"/>
            <a:r>
              <a:rPr lang="en-US" dirty="0" smtClean="0"/>
              <a:t>Multiply-Accumulate as Multiplexer, </a:t>
            </a:r>
            <a:r>
              <a:rPr lang="en-US" dirty="0"/>
              <a:t>two’s complement and adders(eliminate multiplication in </a:t>
            </a:r>
            <a:r>
              <a:rPr lang="en-US" dirty="0" smtClean="0"/>
              <a:t>inference)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27A-D5FF-4ADD-A489-2B43B3BD779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45341"/>
              </p:ext>
            </p:extLst>
          </p:nvPr>
        </p:nvGraphicFramePr>
        <p:xfrm>
          <a:off x="1539240" y="4648606"/>
          <a:ext cx="8538880" cy="13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8"/>
                <a:gridCol w="1748117"/>
                <a:gridCol w="1237130"/>
                <a:gridCol w="1008529"/>
                <a:gridCol w="1223683"/>
                <a:gridCol w="2178423"/>
              </a:tblGrid>
              <a:tr h="732282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#Adders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#Mux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#Invertor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Utilization</a:t>
                      </a:r>
                      <a:endParaRPr lang="en-US" dirty="0"/>
                    </a:p>
                  </a:txBody>
                  <a:tcPr/>
                </a:tc>
              </a:tr>
              <a:tr h="379353">
                <a:tc>
                  <a:txBody>
                    <a:bodyPr/>
                    <a:lstStyle/>
                    <a:p>
                      <a:r>
                        <a:rPr lang="en-US" dirty="0" smtClean="0"/>
                        <a:t>Ternary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1254401 </a:t>
                      </a:r>
                    </a:p>
                    <a:p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Bit adders)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627200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627200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26.072KBytes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93787"/>
            <a:ext cx="3280219" cy="833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" y="317083"/>
            <a:ext cx="10104120" cy="1450757"/>
          </a:xfrm>
        </p:spPr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27A-D5FF-4ADD-A489-2B43B3BD779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990559"/>
              </p:ext>
            </p:extLst>
          </p:nvPr>
        </p:nvGraphicFramePr>
        <p:xfrm>
          <a:off x="647116" y="2197905"/>
          <a:ext cx="10931768" cy="289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04"/>
                <a:gridCol w="1292062"/>
                <a:gridCol w="2025648"/>
                <a:gridCol w="2876277"/>
                <a:gridCol w="2876277"/>
              </a:tblGrid>
              <a:tr h="600721">
                <a:tc>
                  <a:txBody>
                    <a:bodyPr/>
                    <a:lstStyle/>
                    <a:p>
                      <a:r>
                        <a:rPr lang="en-US" dirty="0" smtClean="0"/>
                        <a:t>CNN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Accuracy(MNIST)</a:t>
                      </a:r>
                      <a:endParaRPr lang="en-US" dirty="0"/>
                    </a:p>
                  </a:txBody>
                  <a:tcPr/>
                </a:tc>
              </a:tr>
              <a:tr h="500068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Connect[7]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Deterministic Binarization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98.82%</a:t>
                      </a:r>
                    </a:p>
                  </a:txBody>
                  <a:tcPr/>
                </a:tc>
              </a:tr>
              <a:tr h="875119">
                <a:tc>
                  <a:txBody>
                    <a:bodyPr/>
                    <a:lstStyle/>
                    <a:p>
                      <a:r>
                        <a:rPr lang="en-US" dirty="0" smtClean="0"/>
                        <a:t>Ternary WN[1]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Optimization with threshold-based Ternarization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99.35%</a:t>
                      </a:r>
                    </a:p>
                  </a:txBody>
                  <a:tcPr/>
                </a:tc>
              </a:tr>
              <a:tr h="875119">
                <a:tc>
                  <a:txBody>
                    <a:bodyPr/>
                    <a:lstStyle/>
                    <a:p>
                      <a:r>
                        <a:rPr lang="en-US" dirty="0" smtClean="0"/>
                        <a:t>Planned Ternary Weight</a:t>
                      </a:r>
                      <a:r>
                        <a:rPr lang="en-US" baseline="0" dirty="0" smtClean="0"/>
                        <a:t> Network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Optimization with threshold-based Ternarization function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be Analyzed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1695</TotalTime>
  <Words>1034</Words>
  <Application>Microsoft Office PowerPoint</Application>
  <PresentationFormat>Widescreen</PresentationFormat>
  <Paragraphs>356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Wingdings</vt:lpstr>
      <vt:lpstr>Retrospect</vt:lpstr>
      <vt:lpstr>Design Space Exploration of   FPGA - based CNN</vt:lpstr>
      <vt:lpstr>Contents </vt:lpstr>
      <vt:lpstr>Introduction </vt:lpstr>
      <vt:lpstr>Motivation </vt:lpstr>
      <vt:lpstr>Problem Statement </vt:lpstr>
      <vt:lpstr>Convolution Layer: Algorithm</vt:lpstr>
      <vt:lpstr>Problem Size</vt:lpstr>
      <vt:lpstr>Computational Optimization</vt:lpstr>
      <vt:lpstr>Literature Review</vt:lpstr>
      <vt:lpstr>Existing Work: CNN on FPGA</vt:lpstr>
      <vt:lpstr>AlexNet: Memory /MAC requirements</vt:lpstr>
      <vt:lpstr>PowerPoint Presentation</vt:lpstr>
      <vt:lpstr>Initial Implementation Results K Variation </vt:lpstr>
      <vt:lpstr>Target Conference</vt:lpstr>
      <vt:lpstr>References</vt:lpstr>
      <vt:lpstr>References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Analysis for CNN on FPGAs</dc:title>
  <dc:creator>Vibha Pant</dc:creator>
  <cp:lastModifiedBy>Vibha Pant</cp:lastModifiedBy>
  <cp:revision>81</cp:revision>
  <dcterms:created xsi:type="dcterms:W3CDTF">2017-04-05T04:17:42Z</dcterms:created>
  <dcterms:modified xsi:type="dcterms:W3CDTF">2017-05-16T07:50:39Z</dcterms:modified>
</cp:coreProperties>
</file>