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274" r:id="rId6"/>
    <p:sldId id="261" r:id="rId7"/>
    <p:sldId id="266" r:id="rId8"/>
    <p:sldId id="294" r:id="rId9"/>
    <p:sldId id="298" r:id="rId10"/>
    <p:sldId id="263" r:id="rId11"/>
    <p:sldId id="264" r:id="rId12"/>
    <p:sldId id="265" r:id="rId13"/>
    <p:sldId id="302" r:id="rId14"/>
    <p:sldId id="260" r:id="rId15"/>
    <p:sldId id="299" r:id="rId16"/>
    <p:sldId id="278" r:id="rId17"/>
    <p:sldId id="279" r:id="rId18"/>
    <p:sldId id="281" r:id="rId19"/>
    <p:sldId id="280" r:id="rId20"/>
    <p:sldId id="296" r:id="rId21"/>
    <p:sldId id="282" r:id="rId22"/>
    <p:sldId id="295" r:id="rId23"/>
    <p:sldId id="283" r:id="rId24"/>
    <p:sldId id="288" r:id="rId25"/>
    <p:sldId id="289" r:id="rId26"/>
    <p:sldId id="301" r:id="rId27"/>
    <p:sldId id="285" r:id="rId28"/>
    <p:sldId id="300" r:id="rId29"/>
    <p:sldId id="291" r:id="rId30"/>
    <p:sldId id="290" r:id="rId31"/>
    <p:sldId id="286" r:id="rId32"/>
    <p:sldId id="297" r:id="rId33"/>
    <p:sldId id="303" r:id="rId34"/>
    <p:sldId id="305" r:id="rId35"/>
    <p:sldId id="287" r:id="rId36"/>
    <p:sldId id="270" r:id="rId37"/>
    <p:sldId id="271" r:id="rId38"/>
    <p:sldId id="272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94652" autoAdjust="0"/>
  </p:normalViewPr>
  <p:slideViewPr>
    <p:cSldViewPr snapToGrid="0">
      <p:cViewPr varScale="1">
        <p:scale>
          <a:sx n="64" d="100"/>
          <a:sy n="64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excel\final\streaming\alexnet_dev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excel\final\streaming\alexnet_dev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excel\final\streaming\alexnet_dev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excel\final\streaming\alexnet_devi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excel\final\streaming\alexnet_devi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final_proj\final_sem\excel\final\streaming\alexnet_devi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Estimated LUT </a:t>
            </a:r>
            <a:r>
              <a:rPr lang="en-US" dirty="0" err="1"/>
              <a:t>vs</a:t>
            </a:r>
            <a:r>
              <a:rPr lang="en-US" dirty="0"/>
              <a:t> Reported LUT (%)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Virtex!$B$17</c:f>
              <c:strCache>
                <c:ptCount val="1"/>
                <c:pt idx="0">
                  <c:v>ESTIMATED% LUT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Virtex!$A$18:$A$22</c:f>
              <c:strCache>
                <c:ptCount val="5"/>
                <c:pt idx="0">
                  <c:v>C1 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</c:strCache>
            </c:strRef>
          </c:cat>
          <c:val>
            <c:numRef>
              <c:f>Virtex!$B$18:$B$22</c:f>
              <c:numCache>
                <c:formatCode>General</c:formatCode>
                <c:ptCount val="5"/>
                <c:pt idx="0">
                  <c:v>7.119101123595506</c:v>
                </c:pt>
                <c:pt idx="1">
                  <c:v>9.4921348314606746</c:v>
                </c:pt>
                <c:pt idx="2">
                  <c:v>37.968539325842698</c:v>
                </c:pt>
                <c:pt idx="3">
                  <c:v>28.476404494382024</c:v>
                </c:pt>
                <c:pt idx="4">
                  <c:v>18.984269662921349</c:v>
                </c:pt>
              </c:numCache>
            </c:numRef>
          </c:val>
        </c:ser>
        <c:ser>
          <c:idx val="2"/>
          <c:order val="1"/>
          <c:tx>
            <c:strRef>
              <c:f>Virtex!$D$17</c:f>
              <c:strCache>
                <c:ptCount val="1"/>
                <c:pt idx="0">
                  <c:v>REPORTED % Impl LUT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85000"/>
                    <a:satMod val="130000"/>
                  </a:schemeClr>
                </a:gs>
                <a:gs pos="34000">
                  <a:schemeClr val="accent5">
                    <a:shade val="87000"/>
                    <a:satMod val="125000"/>
                  </a:schemeClr>
                </a:gs>
                <a:gs pos="70000">
                  <a:schemeClr val="accent5"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Virtex!$A$18:$A$22</c:f>
              <c:strCache>
                <c:ptCount val="5"/>
                <c:pt idx="0">
                  <c:v>C1 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</c:strCache>
            </c:strRef>
          </c:cat>
          <c:val>
            <c:numRef>
              <c:f>Virtex!$D$18:$D$22</c:f>
              <c:numCache>
                <c:formatCode>General</c:formatCode>
                <c:ptCount val="5"/>
                <c:pt idx="0">
                  <c:v>5.0581460674157306</c:v>
                </c:pt>
                <c:pt idx="1">
                  <c:v>7.3338483146067412</c:v>
                </c:pt>
                <c:pt idx="2">
                  <c:v>27.1</c:v>
                </c:pt>
                <c:pt idx="3">
                  <c:v>20.36</c:v>
                </c:pt>
                <c:pt idx="4">
                  <c:v>14.36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3896976"/>
        <c:axId val="2137919712"/>
      </c:barChart>
      <c:catAx>
        <c:axId val="1893896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Convolution Layers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19712"/>
        <c:crosses val="autoZero"/>
        <c:auto val="1"/>
        <c:lblAlgn val="ctr"/>
        <c:lblOffset val="100"/>
        <c:noMultiLvlLbl val="0"/>
      </c:catAx>
      <c:valAx>
        <c:axId val="2137919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Utilization(LUT)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89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Estimated BRAM vs Reported BRAM(%)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04691209371218E-2"/>
          <c:y val="0.47203629983197448"/>
          <c:w val="0.8113463934556564"/>
          <c:h val="0.43954024428840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Estimated Memory BRAM Util 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Sheet2!$E$2:$E$6</c:f>
              <c:strCache>
                <c:ptCount val="5"/>
                <c:pt idx="0">
                  <c:v>C1 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</c:strCache>
            </c:strRef>
          </c:cat>
          <c:val>
            <c:numRef>
              <c:f>Sheet2!$F$2:$F$6</c:f>
              <c:numCache>
                <c:formatCode>General</c:formatCode>
                <c:ptCount val="5"/>
                <c:pt idx="0">
                  <c:v>4.1489361702127656</c:v>
                </c:pt>
                <c:pt idx="1">
                  <c:v>7.0212765957446805</c:v>
                </c:pt>
                <c:pt idx="2">
                  <c:v>25.531914893617021</c:v>
                </c:pt>
                <c:pt idx="3">
                  <c:v>19.148936170212767</c:v>
                </c:pt>
                <c:pt idx="4">
                  <c:v>14.042553191489361</c:v>
                </c:pt>
              </c:numCache>
            </c:numRef>
          </c:val>
        </c:ser>
        <c:ser>
          <c:idx val="1"/>
          <c:order val="1"/>
          <c:tx>
            <c:strRef>
              <c:f>Sheet2!$G$1</c:f>
              <c:strCache>
                <c:ptCount val="1"/>
                <c:pt idx="0">
                  <c:v>Reported Memory %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Sheet2!$E$2:$E$6</c:f>
              <c:strCache>
                <c:ptCount val="5"/>
                <c:pt idx="0">
                  <c:v>C1 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</c:strCache>
            </c:strRef>
          </c:cat>
          <c:val>
            <c:numRef>
              <c:f>Sheet2!$G$2:$G$6</c:f>
              <c:numCache>
                <c:formatCode>General</c:formatCode>
                <c:ptCount val="5"/>
                <c:pt idx="0">
                  <c:v>4.0999999999999996</c:v>
                </c:pt>
                <c:pt idx="1">
                  <c:v>7</c:v>
                </c:pt>
                <c:pt idx="2">
                  <c:v>20.2</c:v>
                </c:pt>
                <c:pt idx="3">
                  <c:v>19.100000000000001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3575232"/>
        <c:axId val="103555104"/>
      </c:barChart>
      <c:catAx>
        <c:axId val="103575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CONVOLUTION LAYER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55104"/>
        <c:crosses val="autoZero"/>
        <c:auto val="1"/>
        <c:lblAlgn val="ctr"/>
        <c:lblOffset val="100"/>
        <c:noMultiLvlLbl val="0"/>
      </c:catAx>
      <c:valAx>
        <c:axId val="103555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BRAM UTILIZATION(%)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7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AlexNet : TOPS Variation Across Devices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Sheet2!$A$25</c:f>
              <c:strCache>
                <c:ptCount val="1"/>
                <c:pt idx="0">
                  <c:v>TOPs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Sheet2!$B$24:$E$24</c:f>
              <c:strCache>
                <c:ptCount val="4"/>
                <c:pt idx="0">
                  <c:v>Virtex</c:v>
                </c:pt>
                <c:pt idx="1">
                  <c:v>Kintex</c:v>
                </c:pt>
                <c:pt idx="2">
                  <c:v>Artix</c:v>
                </c:pt>
                <c:pt idx="3">
                  <c:v>Zync</c:v>
                </c:pt>
              </c:strCache>
            </c:strRef>
          </c:cat>
          <c:val>
            <c:numRef>
              <c:f>Sheet2!$B$25:$E$25</c:f>
              <c:numCache>
                <c:formatCode>General</c:formatCode>
                <c:ptCount val="4"/>
                <c:pt idx="0">
                  <c:v>37.152000000000001</c:v>
                </c:pt>
                <c:pt idx="1">
                  <c:v>16.271999999999998</c:v>
                </c:pt>
                <c:pt idx="2">
                  <c:v>7.056</c:v>
                </c:pt>
                <c:pt idx="3">
                  <c:v>14.976000000000001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7916992"/>
        <c:axId val="2137928416"/>
      </c:barChart>
      <c:catAx>
        <c:axId val="2137916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Device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28416"/>
        <c:crosses val="autoZero"/>
        <c:auto val="1"/>
        <c:lblAlgn val="ctr"/>
        <c:lblOffset val="100"/>
        <c:noMultiLvlLbl val="0"/>
      </c:catAx>
      <c:valAx>
        <c:axId val="213792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1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Resource Utilization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Sheet2!$G$26</c:f>
              <c:strCache>
                <c:ptCount val="1"/>
                <c:pt idx="0">
                  <c:v>%lut-l util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Sheet2!$H$25:$K$25</c:f>
              <c:strCache>
                <c:ptCount val="4"/>
                <c:pt idx="0">
                  <c:v>Virtex</c:v>
                </c:pt>
                <c:pt idx="1">
                  <c:v>Kintex</c:v>
                </c:pt>
                <c:pt idx="2">
                  <c:v>Artix</c:v>
                </c:pt>
                <c:pt idx="3">
                  <c:v>Zync</c:v>
                </c:pt>
              </c:strCache>
            </c:strRef>
          </c:cat>
          <c:val>
            <c:numRef>
              <c:f>Sheet2!$H$26:$K$26</c:f>
              <c:numCache>
                <c:formatCode>General</c:formatCode>
                <c:ptCount val="4"/>
                <c:pt idx="0">
                  <c:v>102.04044943820224</c:v>
                </c:pt>
                <c:pt idx="1">
                  <c:v>106.56664434025451</c:v>
                </c:pt>
                <c:pt idx="2">
                  <c:v>102.51411589895989</c:v>
                </c:pt>
                <c:pt idx="3">
                  <c:v>105.57462148521989</c:v>
                </c:pt>
              </c:numCache>
            </c:numRef>
          </c:val>
        </c:ser>
        <c:ser>
          <c:idx val="1"/>
          <c:order val="1"/>
          <c:tx>
            <c:strRef>
              <c:f>Sheet2!$G$27</c:f>
              <c:strCache>
                <c:ptCount val="1"/>
                <c:pt idx="0">
                  <c:v>%lut-m util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Sheet2!$H$25:$K$25</c:f>
              <c:strCache>
                <c:ptCount val="4"/>
                <c:pt idx="0">
                  <c:v>Virtex</c:v>
                </c:pt>
                <c:pt idx="1">
                  <c:v>Kintex</c:v>
                </c:pt>
                <c:pt idx="2">
                  <c:v>Artix</c:v>
                </c:pt>
                <c:pt idx="3">
                  <c:v>Zync</c:v>
                </c:pt>
              </c:strCache>
            </c:strRef>
          </c:cat>
          <c:val>
            <c:numRef>
              <c:f>Sheet2!$H$27:$K$27</c:f>
              <c:numCache>
                <c:formatCode>General</c:formatCode>
                <c:ptCount val="4"/>
                <c:pt idx="0">
                  <c:v>69.893617021276597</c:v>
                </c:pt>
                <c:pt idx="1">
                  <c:v>76.858638743455501</c:v>
                </c:pt>
                <c:pt idx="2">
                  <c:v>140.82191780821918</c:v>
                </c:pt>
                <c:pt idx="3">
                  <c:v>91.589403973509931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37921344"/>
        <c:axId val="2137922432"/>
      </c:barChart>
      <c:catAx>
        <c:axId val="213792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Device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22432"/>
        <c:crosses val="autoZero"/>
        <c:auto val="1"/>
        <c:lblAlgn val="ctr"/>
        <c:lblOffset val="100"/>
        <c:noMultiLvlLbl val="0"/>
      </c:catAx>
      <c:valAx>
        <c:axId val="213792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Utilization</a:t>
                </a:r>
              </a:p>
            </c:rich>
          </c:tx>
          <c:layout>
            <c:manualLayout>
              <c:xMode val="edge"/>
              <c:yMode val="edge"/>
              <c:x val="0.50654068241469818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2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Throughput Across Networks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Sheet2!$A$35</c:f>
              <c:strCache>
                <c:ptCount val="1"/>
                <c:pt idx="0">
                  <c:v>TOPs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Sheet2!$B$38:$E$38</c:f>
              <c:strCache>
                <c:ptCount val="4"/>
                <c:pt idx="0">
                  <c:v>LeNet</c:v>
                </c:pt>
                <c:pt idx="1">
                  <c:v>AlexNet</c:v>
                </c:pt>
                <c:pt idx="2">
                  <c:v>ResNet-50</c:v>
                </c:pt>
                <c:pt idx="3">
                  <c:v>VGG</c:v>
                </c:pt>
              </c:strCache>
            </c:strRef>
          </c:cat>
          <c:val>
            <c:numRef>
              <c:f>Sheet2!$B$35:$E$35</c:f>
              <c:numCache>
                <c:formatCode>General</c:formatCode>
                <c:ptCount val="4"/>
                <c:pt idx="0">
                  <c:v>33.868800000000007</c:v>
                </c:pt>
                <c:pt idx="1">
                  <c:v>37.152000000000001</c:v>
                </c:pt>
                <c:pt idx="2">
                  <c:v>17.082000000000001</c:v>
                </c:pt>
                <c:pt idx="3">
                  <c:v>25.658999999999999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2769312"/>
        <c:axId val="102755712"/>
      </c:barChart>
      <c:catAx>
        <c:axId val="102769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Network Architecture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55712"/>
        <c:crosses val="autoZero"/>
        <c:auto val="1"/>
        <c:lblAlgn val="ctr"/>
        <c:lblOffset val="100"/>
        <c:noMultiLvlLbl val="0"/>
      </c:catAx>
      <c:valAx>
        <c:axId val="10275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6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Utilization Across Networks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Sheet2!$A$39</c:f>
              <c:strCache>
                <c:ptCount val="1"/>
                <c:pt idx="0">
                  <c:v>%lut-l util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Sheet2!$B$38:$E$38</c:f>
              <c:strCache>
                <c:ptCount val="4"/>
                <c:pt idx="0">
                  <c:v>LeNet</c:v>
                </c:pt>
                <c:pt idx="1">
                  <c:v>AlexNet</c:v>
                </c:pt>
                <c:pt idx="2">
                  <c:v>ResNet-50</c:v>
                </c:pt>
                <c:pt idx="3">
                  <c:v>VGG</c:v>
                </c:pt>
              </c:strCache>
            </c:strRef>
          </c:cat>
          <c:val>
            <c:numRef>
              <c:f>Sheet2!$B$39:$E$39</c:f>
              <c:numCache>
                <c:formatCode>General</c:formatCode>
                <c:ptCount val="4"/>
                <c:pt idx="0">
                  <c:v>93.022921348314611</c:v>
                </c:pt>
                <c:pt idx="1">
                  <c:v>102.04044943820224</c:v>
                </c:pt>
                <c:pt idx="2">
                  <c:v>46.916853932584267</c:v>
                </c:pt>
                <c:pt idx="3">
                  <c:v>70.474157303370788</c:v>
                </c:pt>
              </c:numCache>
            </c:numRef>
          </c:val>
        </c:ser>
        <c:ser>
          <c:idx val="1"/>
          <c:order val="1"/>
          <c:tx>
            <c:strRef>
              <c:f>Sheet2!$A$40</c:f>
              <c:strCache>
                <c:ptCount val="1"/>
                <c:pt idx="0">
                  <c:v>%lut-m util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Sheet2!$B$38:$E$38</c:f>
              <c:strCache>
                <c:ptCount val="4"/>
                <c:pt idx="0">
                  <c:v>LeNet</c:v>
                </c:pt>
                <c:pt idx="1">
                  <c:v>AlexNet</c:v>
                </c:pt>
                <c:pt idx="2">
                  <c:v>ResNet-50</c:v>
                </c:pt>
                <c:pt idx="3">
                  <c:v>VGG</c:v>
                </c:pt>
              </c:strCache>
            </c:strRef>
          </c:cat>
          <c:val>
            <c:numRef>
              <c:f>Sheet2!$B$40:$E$40</c:f>
              <c:numCache>
                <c:formatCode>General</c:formatCode>
                <c:ptCount val="4"/>
                <c:pt idx="0">
                  <c:v>56.714893617021275</c:v>
                </c:pt>
                <c:pt idx="1">
                  <c:v>69.893617021276597</c:v>
                </c:pt>
                <c:pt idx="2">
                  <c:v>99.255319148936167</c:v>
                </c:pt>
                <c:pt idx="3">
                  <c:v>93.523936170212764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2764416"/>
        <c:axId val="102772032"/>
      </c:barChart>
      <c:catAx>
        <c:axId val="102764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Network Architectures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72032"/>
        <c:crosses val="autoZero"/>
        <c:auto val="1"/>
        <c:lblAlgn val="ctr"/>
        <c:lblOffset val="100"/>
        <c:noMultiLvlLbl val="0"/>
      </c:catAx>
      <c:valAx>
        <c:axId val="10277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Utilization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6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CB378-1733-49ED-823E-290A22938E06}" type="datetimeFigureOut">
              <a:rPr lang="en-US" smtClean="0"/>
              <a:t>12-Jul-17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359A-6381-4BBF-A0AC-59DBB4A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Amrita School of Engineering, Bangalore</a:t>
            </a:r>
          </a:p>
        </p:txBody>
      </p:sp>
    </p:spTree>
    <p:extLst>
      <p:ext uri="{BB962C8B-B14F-4D97-AF65-F5344CB8AC3E}">
        <p14:creationId xmlns:p14="http://schemas.microsoft.com/office/powerpoint/2010/main" val="132891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Combining deep learning, sensor fusion and surround vision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Artificial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Composed of multiple nodes imitate the biological neuron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Nodes take in inputs , perform simple functions on the data and return activation value, nodes connected by weight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</a:p>
          <a:p>
            <a:r>
              <a:rPr lang="en-US" dirty="0" smtClean="0"/>
              <a:t>Fc each neuron</a:t>
            </a:r>
            <a:r>
              <a:rPr lang="en-US" baseline="0" dirty="0" smtClean="0"/>
              <a:t> connected to all neurons of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previous layer so we have a lot of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BFC45-5EF5-4FBA-B984-3CE5883190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98206-3C09-4CBA-A004-BDD1BE4C77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FINN</a:t>
            </a:r>
            <a:r>
              <a:rPr lang="en-US" baseline="0" dirty="0" smtClean="0"/>
              <a:t> binary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wts</a:t>
            </a:r>
            <a:r>
              <a:rPr lang="en-US" baseline="0" dirty="0" smtClean="0"/>
              <a:t> , sigmoid </a:t>
            </a:r>
          </a:p>
          <a:p>
            <a:r>
              <a:rPr lang="en-US" baseline="0" dirty="0" smtClean="0"/>
              <a:t>Ternary uses student teacher approach, </a:t>
            </a:r>
            <a:r>
              <a:rPr lang="en-US" baseline="0" dirty="0" err="1" smtClean="0"/>
              <a:t>thershold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fpga</a:t>
            </a:r>
            <a:r>
              <a:rPr lang="en-US" dirty="0" smtClean="0"/>
              <a:t> as cortex of brain general purpose, highly parallel</a:t>
            </a:r>
          </a:p>
          <a:p>
            <a:r>
              <a:rPr lang="en-US" dirty="0" err="1" smtClean="0"/>
              <a:t>reconfig,prototyping</a:t>
            </a:r>
            <a:r>
              <a:rPr lang="en-US" dirty="0" smtClean="0"/>
              <a:t> for using </a:t>
            </a:r>
            <a:r>
              <a:rPr lang="en-US" dirty="0" err="1" smtClean="0"/>
              <a:t>fpga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Conv</a:t>
            </a:r>
            <a:r>
              <a:rPr lang="en-US" baseline="0" dirty="0" smtClean="0"/>
              <a:t> higher parallel degree and more </a:t>
            </a:r>
            <a:r>
              <a:rPr lang="en-US" baseline="0" dirty="0" err="1" smtClean="0"/>
              <a:t>reources</a:t>
            </a:r>
            <a:endParaRPr lang="en-US" baseline="0" dirty="0" smtClean="0"/>
          </a:p>
          <a:p>
            <a:r>
              <a:rPr lang="en-US" baseline="0" dirty="0" smtClean="0"/>
              <a:t>In FC reduce the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bandwidth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Performance analysis</a:t>
            </a:r>
          </a:p>
          <a:p>
            <a:pPr marL="0" indent="0">
              <a:buNone/>
            </a:pPr>
            <a:r>
              <a:rPr lang="en-US" dirty="0" err="1" smtClean="0"/>
              <a:t>Cnn</a:t>
            </a:r>
            <a:r>
              <a:rPr lang="en-US" dirty="0" smtClean="0"/>
              <a:t> accelerator: reduce memory space </a:t>
            </a:r>
            <a:r>
              <a:rPr lang="en-US" dirty="0" err="1" smtClean="0"/>
              <a:t>vs</a:t>
            </a:r>
            <a:r>
              <a:rPr lang="en-US" dirty="0" smtClean="0"/>
              <a:t> explore parallelism</a:t>
            </a:r>
          </a:p>
          <a:p>
            <a:pPr marL="0" indent="0">
              <a:buNone/>
            </a:pPr>
            <a:r>
              <a:rPr lang="en-US" dirty="0" smtClean="0"/>
              <a:t>We cant store all the weights on chip as well</a:t>
            </a:r>
          </a:p>
          <a:p>
            <a:pPr marL="0" indent="0">
              <a:buNone/>
            </a:pPr>
            <a:r>
              <a:rPr lang="en-US" dirty="0" smtClean="0"/>
              <a:t>Data reuse/ data precision reduction</a:t>
            </a:r>
          </a:p>
          <a:p>
            <a:pPr marL="0" indent="0">
              <a:buNone/>
            </a:pPr>
            <a:r>
              <a:rPr lang="en-US" dirty="0" smtClean="0"/>
              <a:t>Parallelism: inter op, intra op, parallelism within </a:t>
            </a:r>
            <a:r>
              <a:rPr lang="en-US" dirty="0" err="1" smtClean="0"/>
              <a:t>cnv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Optimizaton</a:t>
            </a:r>
            <a:r>
              <a:rPr lang="en-US" dirty="0" smtClean="0"/>
              <a:t> of 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badwicth</a:t>
            </a:r>
            <a:r>
              <a:rPr lang="en-US" dirty="0" smtClean="0"/>
              <a:t> and </a:t>
            </a:r>
            <a:r>
              <a:rPr lang="en-US" dirty="0" err="1" smtClean="0"/>
              <a:t>computuin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0BFE8-314F-4E70-B322-B94B266AB5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359A-6381-4BBF-A0AC-59DBB4A74E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Amrita School of Engineering, Bangalore</a:t>
            </a:r>
          </a:p>
        </p:txBody>
      </p:sp>
    </p:spTree>
    <p:extLst>
      <p:ext uri="{BB962C8B-B14F-4D97-AF65-F5344CB8AC3E}">
        <p14:creationId xmlns:p14="http://schemas.microsoft.com/office/powerpoint/2010/main" val="228694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9CDA-B730-4933-ADCF-2F21B80F026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61C7-F256-47AD-9291-751F611045E6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B82D-B528-48B3-955C-7201E2FB888F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9B0E-2E2C-4A23-BB91-6804AD05EEE1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EE3-43CE-465F-AD21-D0104DDE7C52}" type="datetime1">
              <a:rPr lang="en-US" smtClean="0"/>
              <a:t>12-Jul-17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3DF4-E02A-4F87-8A1F-29D615C800CD}" type="datetime1">
              <a:rPr lang="en-US" smtClean="0"/>
              <a:t>12-Jul-17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8614-60D1-47FF-928D-946AA27747FF}" type="datetime1">
              <a:rPr lang="en-US" smtClean="0"/>
              <a:t>12-Jul-17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D0F5-F4FA-40E3-ABB9-11BEA2B3AB11}" type="datetime1">
              <a:rPr lang="en-US" smtClean="0"/>
              <a:t>12-Jul-17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BE54BF-422E-4FE9-815B-72E59A151CC7}" type="datetime1">
              <a:rPr lang="en-US" smtClean="0"/>
              <a:t>12-Jul-17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F0C-CDE8-4DA7-A97A-641DDDBF7589}" type="datetime1">
              <a:rPr lang="en-US" smtClean="0"/>
              <a:t>12-Jul-17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12D50-6738-44D6-9B1F-1FB6EFD28D23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6A6C91-F3A6-459A-96DF-F93B99CC4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7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ind/cs/1/au:+Umuroglu_Y/0/1/0/all/0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vidia.come/object/drive-p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064" y="309734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 </a:t>
            </a:r>
            <a:r>
              <a:rPr lang="en-US" dirty="0" smtClean="0"/>
              <a:t>Space Exploration of  </a:t>
            </a:r>
            <a:br>
              <a:rPr lang="en-US" dirty="0" smtClean="0"/>
            </a:br>
            <a:r>
              <a:rPr lang="en-US" dirty="0" smtClean="0"/>
              <a:t>FPGA - based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333861"/>
            <a:ext cx="12344399" cy="1904839"/>
          </a:xfrm>
        </p:spPr>
        <p:txBody>
          <a:bodyPr>
            <a:noAutofit/>
          </a:bodyPr>
          <a:lstStyle/>
          <a:p>
            <a:r>
              <a:rPr lang="en-US" sz="1600" b="1" cap="none" dirty="0" smtClean="0">
                <a:latin typeface="+mn-lt"/>
                <a:cs typeface="Arial" panose="020B0604020202020204" pitchFamily="34" charset="0"/>
              </a:rPr>
              <a:t>	</a:t>
            </a:r>
            <a:r>
              <a:rPr lang="en-US" sz="1400" b="1" cap="none" dirty="0" smtClean="0">
                <a:latin typeface="+mn-lt"/>
                <a:cs typeface="Arial" panose="020B0604020202020204" pitchFamily="34" charset="0"/>
              </a:rPr>
              <a:t>Presentation By :                                        </a:t>
            </a:r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	                               </a:t>
            </a:r>
            <a:r>
              <a:rPr lang="en-US" sz="1400" b="1" cap="none" dirty="0" smtClean="0">
                <a:latin typeface="+mn-lt"/>
                <a:cs typeface="Arial" panose="020B0604020202020204" pitchFamily="34" charset="0"/>
              </a:rPr>
              <a:t>Under </a:t>
            </a:r>
            <a:r>
              <a:rPr lang="en-US" sz="1400" b="1" cap="none" dirty="0">
                <a:latin typeface="+mn-lt"/>
                <a:cs typeface="Arial" panose="020B0604020202020204" pitchFamily="34" charset="0"/>
              </a:rPr>
              <a:t>The Guidance </a:t>
            </a:r>
            <a:r>
              <a:rPr lang="en-US" sz="1400" b="1" cap="none" dirty="0" smtClean="0">
                <a:latin typeface="+mn-lt"/>
                <a:cs typeface="Arial" panose="020B0604020202020204" pitchFamily="34" charset="0"/>
              </a:rPr>
              <a:t>Of :  </a:t>
            </a:r>
          </a:p>
          <a:p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Vibha Pant</a:t>
            </a:r>
            <a:r>
              <a:rPr lang="en-US" sz="1400" cap="none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					                Dr</a:t>
            </a:r>
            <a:r>
              <a:rPr lang="en-US" sz="1400" cap="none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sz="1400" cap="none" dirty="0" err="1">
                <a:latin typeface="+mn-lt"/>
                <a:cs typeface="Arial" panose="020B0604020202020204" pitchFamily="34" charset="0"/>
              </a:rPr>
              <a:t>Madhura</a:t>
            </a:r>
            <a:r>
              <a:rPr lang="en-US" sz="1400" cap="none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400" cap="none" dirty="0" err="1" smtClean="0">
                <a:latin typeface="+mn-lt"/>
                <a:cs typeface="Arial" panose="020B0604020202020204" pitchFamily="34" charset="0"/>
              </a:rPr>
              <a:t>Purnaprajna</a:t>
            </a:r>
            <a:endParaRPr lang="en-US" sz="1400" cap="none" dirty="0" smtClean="0">
              <a:latin typeface="+mn-lt"/>
              <a:cs typeface="Arial" panose="020B0604020202020204" pitchFamily="34" charset="0"/>
            </a:endParaRPr>
          </a:p>
          <a:p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BL.EN.P2EBS15022</a:t>
            </a:r>
          </a:p>
          <a:p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</a:t>
            </a:r>
            <a:r>
              <a:rPr lang="en-US" sz="1400" cap="none" dirty="0" err="1" smtClean="0">
                <a:latin typeface="+mn-lt"/>
                <a:cs typeface="Arial" panose="020B0604020202020204" pitchFamily="34" charset="0"/>
              </a:rPr>
              <a:t>M.Tech</a:t>
            </a:r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 : Embedded Systems</a:t>
            </a:r>
          </a:p>
          <a:p>
            <a:r>
              <a:rPr lang="en-US" sz="1400" cap="none" dirty="0" smtClean="0">
                <a:latin typeface="+mn-lt"/>
                <a:cs typeface="Arial" panose="020B0604020202020204" pitchFamily="34" charset="0"/>
              </a:rPr>
              <a:t>	Amrita School Of Engineering</a:t>
            </a:r>
            <a:endParaRPr lang="en-US" sz="1400" cap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905E-6C73-4CF8-893B-5A8E51C32C07}" type="datetime1">
              <a:rPr lang="en-US" smtClean="0"/>
              <a:t>12-Jul-17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41" y="309734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4106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/>
              <a:t>Network Binarization: </a:t>
            </a:r>
          </a:p>
          <a:p>
            <a:pPr lvl="2"/>
            <a:r>
              <a:rPr lang="en-US" sz="2000" dirty="0" smtClean="0"/>
              <a:t>Deterministic Binarization using sign function or clipping</a:t>
            </a:r>
          </a:p>
          <a:p>
            <a:pPr lvl="2"/>
            <a:r>
              <a:rPr lang="en-US" sz="2000" dirty="0" smtClean="0"/>
              <a:t>Weights /and activation functions </a:t>
            </a:r>
          </a:p>
          <a:p>
            <a:pPr lvl="2"/>
            <a:r>
              <a:rPr lang="en-US" sz="2000" dirty="0" err="1" smtClean="0"/>
              <a:t>Eg</a:t>
            </a:r>
            <a:r>
              <a:rPr lang="en-US" sz="2000" dirty="0" smtClean="0"/>
              <a:t>. Binary Connect[7]</a:t>
            </a:r>
          </a:p>
          <a:p>
            <a:pPr lvl="1"/>
            <a:r>
              <a:rPr lang="en-US" sz="2000" b="1" dirty="0" smtClean="0"/>
              <a:t>Network Ternarization</a:t>
            </a:r>
            <a:r>
              <a:rPr lang="en-US" sz="2000" dirty="0" smtClean="0"/>
              <a:t>: </a:t>
            </a:r>
          </a:p>
          <a:p>
            <a:pPr lvl="2"/>
            <a:r>
              <a:rPr lang="en-US" sz="2000" dirty="0" smtClean="0"/>
              <a:t>Ternarization of weights using optimal thresholds</a:t>
            </a:r>
          </a:p>
          <a:p>
            <a:pPr lvl="2"/>
            <a:r>
              <a:rPr lang="en-US" sz="2000" dirty="0" smtClean="0"/>
              <a:t>32 bit weights to be replaced by 2-bit ternary weights(-1,0,1)</a:t>
            </a:r>
          </a:p>
          <a:p>
            <a:pPr lvl="2"/>
            <a:r>
              <a:rPr lang="en-US" sz="2000" dirty="0" smtClean="0"/>
              <a:t>Multiply-Accumulate as Multiplexer, </a:t>
            </a:r>
            <a:r>
              <a:rPr lang="en-US" sz="2000" dirty="0"/>
              <a:t>two’s complement and adders(eliminate multiplication in </a:t>
            </a:r>
            <a:r>
              <a:rPr lang="en-US" sz="2000" dirty="0" smtClean="0"/>
              <a:t>inference</a:t>
            </a:r>
            <a:r>
              <a:rPr lang="en-US" sz="2000" dirty="0" smtClean="0"/>
              <a:t>) [1]</a:t>
            </a:r>
          </a:p>
          <a:p>
            <a:pPr lvl="1"/>
            <a:r>
              <a:rPr lang="en-US" sz="2000" b="1" dirty="0"/>
              <a:t>Compressing pre-trained deep networks: </a:t>
            </a:r>
            <a:endParaRPr lang="en-US" sz="2000" b="1" dirty="0" smtClean="0"/>
          </a:p>
          <a:p>
            <a:pPr lvl="2"/>
            <a:r>
              <a:rPr lang="en-US" sz="2000" dirty="0" smtClean="0"/>
              <a:t>Pruning </a:t>
            </a:r>
            <a:r>
              <a:rPr lang="en-US" sz="2000" dirty="0"/>
              <a:t>redundant, non-informative weights in a previously trained network reduces the size of the network at inference time </a:t>
            </a:r>
            <a:r>
              <a:rPr lang="en-US" sz="2000" dirty="0" smtClean="0"/>
              <a:t>[4]</a:t>
            </a:r>
            <a:endParaRPr lang="en-US" sz="20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93787"/>
            <a:ext cx="3280219" cy="833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2886-8199-4F05-A612-CCBD3B6815BE}" type="datetime1">
              <a:rPr lang="en-US" smtClean="0"/>
              <a:t>13-Jul-17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317083"/>
            <a:ext cx="10104120" cy="1450757"/>
          </a:xfrm>
        </p:spPr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Vs</a:t>
            </a:r>
            <a:r>
              <a:rPr lang="en-US" dirty="0" smtClean="0"/>
              <a:t> Ternary 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048904"/>
              </p:ext>
            </p:extLst>
          </p:nvPr>
        </p:nvGraphicFramePr>
        <p:xfrm>
          <a:off x="647116" y="2197905"/>
          <a:ext cx="10931768" cy="289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04"/>
                <a:gridCol w="1292062"/>
                <a:gridCol w="2025648"/>
                <a:gridCol w="2876277"/>
                <a:gridCol w="2876277"/>
              </a:tblGrid>
              <a:tr h="600721">
                <a:tc>
                  <a:txBody>
                    <a:bodyPr/>
                    <a:lstStyle/>
                    <a:p>
                      <a:r>
                        <a:rPr lang="en-US" dirty="0" smtClean="0"/>
                        <a:t>CNN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Accuracy(MNIST)</a:t>
                      </a:r>
                      <a:endParaRPr lang="en-US" dirty="0"/>
                    </a:p>
                  </a:txBody>
                  <a:tcPr/>
                </a:tc>
              </a:tr>
              <a:tr h="500068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Connect[7]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Deterministic Binarization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98.82%</a:t>
                      </a:r>
                    </a:p>
                  </a:txBody>
                  <a:tcPr/>
                </a:tc>
              </a:tr>
              <a:tr h="875119">
                <a:tc>
                  <a:txBody>
                    <a:bodyPr/>
                    <a:lstStyle/>
                    <a:p>
                      <a:r>
                        <a:rPr lang="en-US" dirty="0" smtClean="0"/>
                        <a:t>Ternary WN[1]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Optimization with threshold-based Ternarization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99.35%</a:t>
                      </a:r>
                    </a:p>
                  </a:txBody>
                  <a:tcPr/>
                </a:tc>
              </a:tr>
              <a:tr h="875119">
                <a:tc>
                  <a:txBody>
                    <a:bodyPr/>
                    <a:lstStyle/>
                    <a:p>
                      <a:r>
                        <a:rPr lang="en-US" dirty="0" smtClean="0"/>
                        <a:t>Planned Ternary Weight</a:t>
                      </a:r>
                      <a:r>
                        <a:rPr lang="en-US" baseline="0" dirty="0" smtClean="0"/>
                        <a:t> Network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-1,0,1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Optimization with threshold-based Ternarization function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be Analyzed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3224-F643-4354-8E09-022585A0E0BF}" type="datetime1">
              <a:rPr lang="en-US" smtClean="0"/>
              <a:t>12-Jul-17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Work: CNN on FPGA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722155"/>
              </p:ext>
            </p:extLst>
          </p:nvPr>
        </p:nvGraphicFramePr>
        <p:xfrm>
          <a:off x="545125" y="1910900"/>
          <a:ext cx="11218983" cy="422031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22636"/>
                <a:gridCol w="2333687"/>
                <a:gridCol w="1815089"/>
                <a:gridCol w="1754588"/>
                <a:gridCol w="2592983"/>
              </a:tblGrid>
              <a:tr h="3083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</a:tr>
              <a:tr h="325241"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FINN, Feb 2017[3]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Weights and Activation function</a:t>
                      </a:r>
                      <a:r>
                        <a:rPr lang="en-US" baseline="0" dirty="0" smtClean="0"/>
                        <a:t> are binarized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MNIST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Zynq  , Xilinx.</a:t>
                      </a:r>
                      <a:endParaRPr lang="en-US" dirty="0"/>
                    </a:p>
                  </a:txBody>
                  <a:tcPr/>
                </a:tc>
              </a:tr>
              <a:tr h="367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95.8%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2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12.3M/ 0.31 us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1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11.3W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GOPS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11600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1144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Ternary Neural Networks for Resource-Efficient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 Applications[2]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r>
                        <a:rPr lang="en-US" baseline="0" dirty="0" smtClean="0"/>
                        <a:t> and Inputs are ternarized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96.58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Kintex 7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Xilinx</a:t>
                      </a:r>
                      <a:endParaRPr lang="en-US" dirty="0"/>
                    </a:p>
                  </a:txBody>
                  <a:tcPr/>
                </a:tc>
              </a:tr>
              <a:tr h="76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195K images/s20.5us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3.8W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Reported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51B-F521-494A-A887-35378027BACC}" type="datetime1">
              <a:rPr lang="en-US" smtClean="0"/>
              <a:t>12-Jul-17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Work: </a:t>
            </a:r>
            <a:r>
              <a:rPr lang="en-US" dirty="0" smtClean="0"/>
              <a:t>Ternary CNN on 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Nurvitadhi</a:t>
            </a:r>
            <a:r>
              <a:rPr lang="en-US" dirty="0" smtClean="0"/>
              <a:t> et al Ref[19]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Ternary Scheme for weights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32 bit floating point Adders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Approx. 60% better than Titan 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Best case performance is still limited to 16 TOPS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13-Jul-17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118602"/>
            <a:ext cx="5200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TileNet</a:t>
            </a:r>
            <a:r>
              <a:rPr lang="en-US" sz="3600" dirty="0"/>
              <a:t>:  a novel tiled architecture for CNNs with ternarized </a:t>
            </a:r>
            <a:r>
              <a:rPr lang="en-US" sz="3600" dirty="0" smtClean="0"/>
              <a:t>weights achieving high throughput   (30-40 TOPs) and high accuracy.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10D-9D93-415E-9EB1-E75C57EAD1B3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5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High throughput(10’s of TOPS)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High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Large Data Sets (</a:t>
            </a:r>
            <a:r>
              <a:rPr lang="en-US" dirty="0" err="1" smtClean="0"/>
              <a:t>ImageNet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654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 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sz="2400" b="1" dirty="0" err="1" smtClean="0"/>
              <a:t>TileNet</a:t>
            </a:r>
            <a:endParaRPr lang="en-US" sz="24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Generic </a:t>
            </a:r>
            <a:r>
              <a:rPr lang="en-US" dirty="0"/>
              <a:t>tiled architecture 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Ternary </a:t>
            </a:r>
            <a:r>
              <a:rPr lang="en-US" dirty="0"/>
              <a:t>CNNs 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Independent </a:t>
            </a:r>
            <a:r>
              <a:rPr lang="en-US" dirty="0"/>
              <a:t>of the </a:t>
            </a:r>
            <a:r>
              <a:rPr lang="en-US" dirty="0" smtClean="0"/>
              <a:t>network architecture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High Throughput 30-40 TOPS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High Accuracy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654" y="286603"/>
            <a:ext cx="3280219" cy="83362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098B-CAC0-46AD-98D2-2C083E112487}" type="datetime1">
              <a:rPr lang="en-US" smtClean="0"/>
              <a:t>12-Jul-17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86" y="326944"/>
            <a:ext cx="10058400" cy="1450757"/>
          </a:xfrm>
        </p:spPr>
        <p:txBody>
          <a:bodyPr/>
          <a:lstStyle/>
          <a:p>
            <a:r>
              <a:rPr lang="en-US" dirty="0" err="1" smtClean="0"/>
              <a:t>TileNet</a:t>
            </a:r>
            <a:r>
              <a:rPr lang="en-US" dirty="0" smtClean="0"/>
              <a:t>: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6553200" cy="634810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6829-CD0A-4DF5-A876-508176C532B0}" type="datetime1">
              <a:rPr lang="en-US" smtClean="0"/>
              <a:t>12-Jul-17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3904" y="201320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Compute Tile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Memory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RSB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Weight Memory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Intermediate Memory</a:t>
            </a:r>
          </a:p>
        </p:txBody>
      </p:sp>
    </p:spTree>
    <p:extLst>
      <p:ext uri="{BB962C8B-B14F-4D97-AF65-F5344CB8AC3E}">
        <p14:creationId xmlns:p14="http://schemas.microsoft.com/office/powerpoint/2010/main" val="26534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Multiplier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2101849"/>
            <a:ext cx="4921250" cy="29691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1076-4221-4FC0-B38F-29965A84C742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Weights as +1,0,-1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Multiplier replaced by Mux Logic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34600"/>
              </p:ext>
            </p:extLst>
          </p:nvPr>
        </p:nvGraphicFramePr>
        <p:xfrm>
          <a:off x="1471930" y="3276600"/>
          <a:ext cx="3086100" cy="1524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41826"/>
                <a:gridCol w="1644274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Weight Vector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Output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"00"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"01"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Input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"10"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"11"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2's </a:t>
                      </a:r>
                      <a:r>
                        <a:rPr lang="en-US" sz="1400" u="none" strike="noStrike" dirty="0" err="1">
                          <a:effectLst/>
                        </a:rPr>
                        <a:t>compl</a:t>
                      </a:r>
                      <a:r>
                        <a:rPr lang="en-US" sz="1400" u="none" strike="noStrike" dirty="0">
                          <a:effectLst/>
                        </a:rPr>
                        <a:t> (Input)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5CF5-CCF9-4DCC-AEB9-06F343956E9D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8" y="2127343"/>
            <a:ext cx="8008630" cy="3459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  <a:r>
              <a:rPr lang="en-US" dirty="0" smtClean="0"/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Abstract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Convolution Neural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Literature Survey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TileNet</a:t>
            </a:r>
            <a:r>
              <a:rPr lang="en-US" dirty="0" smtClean="0"/>
              <a:t>: Proposed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Estimation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Estimation Results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Conclusion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FB8-65E7-4741-AA28-11DA78CDC045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50712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of Compute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 Factor “C”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83" y="2449160"/>
            <a:ext cx="7877594" cy="3298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8574-6B5A-4F92-84A7-0FE643BFA81C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2015068"/>
            <a:ext cx="760095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579" y="2654301"/>
            <a:ext cx="6692071" cy="26304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FSM for </a:t>
            </a:r>
            <a:r>
              <a:rPr lang="en-US" dirty="0" err="1" smtClean="0"/>
              <a:t>Layer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Wt_c</a:t>
            </a:r>
            <a:r>
              <a:rPr lang="en-US" dirty="0" smtClean="0"/>
              <a:t>: count for parallelization factor 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Int_Mem</a:t>
            </a:r>
            <a:r>
              <a:rPr lang="en-US" dirty="0" smtClean="0"/>
              <a:t>: Intermediate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Cols: Columns written into </a:t>
            </a:r>
            <a:r>
              <a:rPr lang="en-US" dirty="0" err="1" smtClean="0"/>
              <a:t>Int_Mem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Nxt_l</a:t>
            </a:r>
            <a:r>
              <a:rPr lang="en-US" dirty="0" smtClean="0"/>
              <a:t>: indicate when next layer can begin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0952-D9FC-4EE9-AB0D-02DC65A5AC8F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27" y="1914524"/>
            <a:ext cx="551486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0DAD-9F77-44EF-8B8F-A0AE43881FF1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093732"/>
            <a:ext cx="7397828" cy="31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Systolic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999F-4A2C-4B57-A491-062B2CBA65B0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242" y="1881186"/>
            <a:ext cx="7226365" cy="41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339" y="2075062"/>
            <a:ext cx="10058400" cy="1450757"/>
          </a:xfrm>
        </p:spPr>
        <p:txBody>
          <a:bodyPr/>
          <a:lstStyle/>
          <a:p>
            <a:r>
              <a:rPr lang="en-US" b="1" dirty="0" smtClean="0"/>
              <a:t>ESTIMATION MODEL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7619-0503-462D-8CA4-029E043DF529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94" y="0"/>
            <a:ext cx="5657850" cy="6331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81" y="286603"/>
            <a:ext cx="3280219" cy="83362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smtClean="0"/>
              <a:t>constraints and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Throughput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Memory Utilization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Area Utilization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Determine Parallelization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7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57" y="1200275"/>
            <a:ext cx="10058400" cy="4023360"/>
          </a:xfrm>
        </p:spPr>
        <p:txBody>
          <a:bodyPr>
            <a:normAutofit/>
          </a:bodyPr>
          <a:lstStyle/>
          <a:p>
            <a:pPr marL="1471400" lvl="8" indent="0">
              <a:buNone/>
            </a:pPr>
            <a:r>
              <a:rPr lang="en-US" sz="4400" b="1" dirty="0" smtClean="0"/>
              <a:t>		</a:t>
            </a:r>
          </a:p>
          <a:p>
            <a:pPr marL="1471400" lvl="8" indent="0">
              <a:buNone/>
            </a:pPr>
            <a:r>
              <a:rPr lang="en-US" sz="4400" b="1" dirty="0"/>
              <a:t>	</a:t>
            </a:r>
            <a:r>
              <a:rPr lang="en-US" sz="4400" b="1" dirty="0" smtClean="0"/>
              <a:t>		</a:t>
            </a:r>
          </a:p>
          <a:p>
            <a:pPr marL="1471400" lvl="8" indent="0">
              <a:buNone/>
            </a:pPr>
            <a:r>
              <a:rPr lang="en-US" sz="4400" b="1" dirty="0"/>
              <a:t>	</a:t>
            </a:r>
            <a:r>
              <a:rPr lang="en-US" sz="4400" b="1" dirty="0" smtClean="0"/>
              <a:t>	ESTIMATION RESULTS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68" y="80413"/>
            <a:ext cx="8911687" cy="1280890"/>
          </a:xfrm>
        </p:spPr>
        <p:txBody>
          <a:bodyPr/>
          <a:lstStyle/>
          <a:p>
            <a:r>
              <a:rPr lang="en-US" dirty="0" smtClean="0"/>
              <a:t>Compute Estimation :AlexNet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60892"/>
              </p:ext>
            </p:extLst>
          </p:nvPr>
        </p:nvGraphicFramePr>
        <p:xfrm>
          <a:off x="518074" y="4480489"/>
          <a:ext cx="3840480" cy="165379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59180"/>
                <a:gridCol w="2781300"/>
              </a:tblGrid>
              <a:tr h="41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dirty="0">
                          <a:sym typeface="+mn-ea"/>
                        </a:rPr>
                        <a:t>xc7vx1140</a:t>
                      </a:r>
                      <a:r>
                        <a:rPr lang="en-US" sz="1800" dirty="0" smtClean="0">
                          <a:sym typeface="+mn-ea"/>
                        </a:rPr>
                        <a:t>(Virtex </a:t>
                      </a:r>
                      <a:r>
                        <a:rPr lang="en-US" sz="1800" dirty="0">
                          <a:sym typeface="+mn-ea"/>
                        </a:rPr>
                        <a:t>7)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</a:tr>
              <a:tr h="41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dirty="0">
                          <a:highlight>
                            <a:srgbClr val="EDEDED"/>
                          </a:highlight>
                        </a:rPr>
                        <a:t>712000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EDEDED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/>
                </a:tc>
              </a:tr>
              <a:tr h="41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dirty="0">
                          <a:highlight>
                            <a:srgbClr val="EDEDED"/>
                          </a:highlight>
                        </a:rPr>
                        <a:t>1424000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EDEDED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/>
                </a:tc>
              </a:tr>
              <a:tr h="41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dirty="0">
                          <a:highlight>
                            <a:srgbClr val="EDEDED"/>
                          </a:highlight>
                        </a:rPr>
                        <a:t>1880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EDEDED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3270628162"/>
              </p:ext>
            </p:extLst>
          </p:nvPr>
        </p:nvGraphicFramePr>
        <p:xfrm>
          <a:off x="544830" y="1788477"/>
          <a:ext cx="10092690" cy="198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619125"/>
                <a:gridCol w="618490"/>
                <a:gridCol w="618490"/>
                <a:gridCol w="951865"/>
                <a:gridCol w="619125"/>
                <a:gridCol w="617855"/>
                <a:gridCol w="619125"/>
                <a:gridCol w="618490"/>
                <a:gridCol w="617855"/>
                <a:gridCol w="491490"/>
                <a:gridCol w="1393825"/>
                <a:gridCol w="824865"/>
                <a:gridCol w="618490"/>
              </a:tblGrid>
              <a:tr h="493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Layer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N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M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K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_T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Rin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err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Cin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R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out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err="1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ut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M/</a:t>
                      </a:r>
                      <a:r>
                        <a:rPr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 </a:t>
                      </a:r>
                      <a:r>
                        <a:rPr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value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Max Pooling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Ternary Compute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LUTS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96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11x11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224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224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2592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50688</a:t>
                      </a:r>
                      <a:endParaRPr lang="en-US" sz="1400" b="0">
                        <a:solidFill>
                          <a:srgbClr val="000000"/>
                        </a:solidFill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Conv2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48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5x5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27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27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128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3456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67584</a:t>
                      </a:r>
                      <a:endParaRPr lang="en-US" sz="1400" b="0">
                        <a:solidFill>
                          <a:srgbClr val="000000"/>
                        </a:solidFill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384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NA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13824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270336</a:t>
                      </a:r>
                      <a:endParaRPr lang="en-US" sz="1400" b="0">
                        <a:solidFill>
                          <a:srgbClr val="000000"/>
                        </a:solidFill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192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384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NA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10368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202752</a:t>
                      </a:r>
                      <a:endParaRPr lang="en-US" sz="1400" b="0">
                        <a:solidFill>
                          <a:srgbClr val="000000"/>
                        </a:solidFill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192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6912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135168</a:t>
                      </a:r>
                      <a:endParaRPr lang="en-US" sz="1400" b="0">
                        <a:solidFill>
                          <a:srgbClr val="000000"/>
                        </a:solidFill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Total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37152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726528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val="1457602281"/>
              </p:ext>
            </p:extLst>
          </p:nvPr>
        </p:nvGraphicFramePr>
        <p:xfrm>
          <a:off x="4374639" y="4478837"/>
          <a:ext cx="3463544" cy="165544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954149"/>
                <a:gridCol w="150939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%LUTS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102.04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500MHz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37.15 </a:t>
                      </a:r>
                      <a:r>
                        <a:rPr lang="en-US" b="1" dirty="0" smtClean="0"/>
                        <a:t>TOPS</a:t>
                      </a:r>
                      <a:endParaRPr lang="en-US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 complete(</a:t>
                      </a:r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0.101024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666750" y="3842632"/>
            <a:ext cx="51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Throughput = Total ternary compute*2*Frequency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126991" y="3825958"/>
            <a:ext cx="4065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Parameters:</a:t>
            </a:r>
          </a:p>
          <a:p>
            <a:r>
              <a:rPr lang="en-US" sz="1600" dirty="0" smtClean="0"/>
              <a:t>N </a:t>
            </a:r>
            <a:r>
              <a:rPr lang="en-US" sz="1600" dirty="0"/>
              <a:t>	- </a:t>
            </a:r>
            <a:r>
              <a:rPr lang="en-US" sz="1600" dirty="0" smtClean="0"/>
              <a:t>Depth of Input </a:t>
            </a:r>
            <a:r>
              <a:rPr lang="en-US" sz="1600" dirty="0"/>
              <a:t>feature </a:t>
            </a:r>
            <a:r>
              <a:rPr lang="en-US" sz="1600" dirty="0" smtClean="0"/>
              <a:t>Map</a:t>
            </a:r>
            <a:endParaRPr lang="en-US" sz="1600" dirty="0"/>
          </a:p>
          <a:p>
            <a:r>
              <a:rPr lang="en-US" sz="1600" dirty="0"/>
              <a:t>M 	- </a:t>
            </a:r>
            <a:r>
              <a:rPr lang="en-US" sz="1600" dirty="0" smtClean="0"/>
              <a:t>Depth of Output </a:t>
            </a:r>
            <a:r>
              <a:rPr lang="en-US" sz="1600" dirty="0"/>
              <a:t>feature </a:t>
            </a:r>
            <a:r>
              <a:rPr lang="en-US" sz="1600" dirty="0" smtClean="0"/>
              <a:t>Map</a:t>
            </a:r>
            <a:endParaRPr lang="en-US" sz="1600" dirty="0"/>
          </a:p>
          <a:p>
            <a:r>
              <a:rPr lang="en-US" sz="1600" dirty="0"/>
              <a:t>k 	- </a:t>
            </a:r>
            <a:r>
              <a:rPr lang="en-US" sz="1600" dirty="0" smtClean="0"/>
              <a:t>Weight Vector</a:t>
            </a:r>
            <a:r>
              <a:rPr lang="en-US" sz="1600" dirty="0" smtClean="0"/>
              <a:t> </a:t>
            </a:r>
            <a:r>
              <a:rPr lang="en-US" sz="1600" dirty="0"/>
              <a:t>width </a:t>
            </a:r>
          </a:p>
          <a:p>
            <a:r>
              <a:rPr lang="en-US" sz="1600" dirty="0" smtClean="0"/>
              <a:t>N_T </a:t>
            </a:r>
            <a:r>
              <a:rPr lang="en-US" sz="1600" dirty="0"/>
              <a:t>	- No. of tiles in </a:t>
            </a:r>
            <a:r>
              <a:rPr lang="en-US" sz="1600" dirty="0" smtClean="0"/>
              <a:t>Weight Vector</a:t>
            </a:r>
            <a:endParaRPr lang="en-US" sz="1600" dirty="0"/>
          </a:p>
          <a:p>
            <a:r>
              <a:rPr lang="en-US" sz="1600" dirty="0" err="1"/>
              <a:t>Rin,Cin</a:t>
            </a:r>
            <a:r>
              <a:rPr lang="en-US" sz="1600" dirty="0"/>
              <a:t> 	- </a:t>
            </a:r>
            <a:r>
              <a:rPr lang="en-US" sz="1600" dirty="0" smtClean="0"/>
              <a:t>IFM width </a:t>
            </a:r>
            <a:r>
              <a:rPr lang="en-US" sz="1600" dirty="0"/>
              <a:t>and height</a:t>
            </a:r>
          </a:p>
          <a:p>
            <a:r>
              <a:rPr lang="en-US" sz="1600" dirty="0" err="1" smtClean="0"/>
              <a:t>Rout,Cout</a:t>
            </a:r>
            <a:r>
              <a:rPr lang="en-US" sz="1600" dirty="0"/>
              <a:t>	- </a:t>
            </a:r>
            <a:r>
              <a:rPr lang="en-US" sz="1600" dirty="0" smtClean="0"/>
              <a:t>OFM </a:t>
            </a:r>
            <a:r>
              <a:rPr lang="en-US" sz="1600" dirty="0" smtClean="0"/>
              <a:t>width </a:t>
            </a:r>
            <a:r>
              <a:rPr lang="en-US" sz="1600" dirty="0"/>
              <a:t>and height</a:t>
            </a:r>
          </a:p>
          <a:p>
            <a:r>
              <a:rPr lang="en-US" sz="1600" dirty="0"/>
              <a:t>C 	- Parallelization factor</a:t>
            </a:r>
          </a:p>
          <a:p>
            <a:r>
              <a:rPr lang="en-US" sz="1600" dirty="0" smtClean="0"/>
              <a:t>M/C</a:t>
            </a:r>
            <a:r>
              <a:rPr lang="en-US" sz="1600" dirty="0"/>
              <a:t>	- No. of </a:t>
            </a:r>
            <a:r>
              <a:rPr lang="en-US" sz="1600" dirty="0" smtClean="0"/>
              <a:t>pixels </a:t>
            </a:r>
            <a:r>
              <a:rPr lang="en-US" sz="1600" dirty="0" smtClean="0"/>
              <a:t>computed in parallel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AEB6-8DB5-46F2-854A-DA3AEEE70ECC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29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Advanced Driver Assistance Systems(e.g. </a:t>
            </a:r>
            <a:r>
              <a:rPr lang="en-US" dirty="0"/>
              <a:t>TI </a:t>
            </a:r>
            <a:r>
              <a:rPr lang="en-US" dirty="0" err="1" smtClean="0"/>
              <a:t>SoC</a:t>
            </a:r>
            <a:r>
              <a:rPr lang="en-US" dirty="0" smtClean="0"/>
              <a:t> - </a:t>
            </a:r>
            <a:r>
              <a:rPr lang="en-US" dirty="0" smtClean="0"/>
              <a:t>TDA3x[13])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Affordable, high performance and  low power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Self Driving Cars(</a:t>
            </a:r>
            <a:r>
              <a:rPr lang="en-US" dirty="0" err="1" smtClean="0"/>
              <a:t>Nvidia</a:t>
            </a:r>
            <a:r>
              <a:rPr lang="en-US" dirty="0" smtClean="0"/>
              <a:t> Drive PX </a:t>
            </a:r>
            <a:r>
              <a:rPr lang="en-US" dirty="0" smtClean="0"/>
              <a:t>[14])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Map raw pixels to steering commands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1471400" lvl="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[ref Google]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4931-66E0-436C-887F-B57EB64D9FBF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6" descr="http://static6.techinsider.io/image/561d228abd86ef335d8b6415/how-googles-self-driving-cars-see-the-worl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94" y="2649212"/>
            <a:ext cx="5610251" cy="332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68" y="80413"/>
            <a:ext cx="8911687" cy="1280890"/>
          </a:xfrm>
        </p:spPr>
        <p:txBody>
          <a:bodyPr/>
          <a:lstStyle/>
          <a:p>
            <a:r>
              <a:rPr lang="en-US" dirty="0" smtClean="0"/>
              <a:t>Memory Estimation :AlexNet</a:t>
            </a: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860351508"/>
              </p:ext>
            </p:extLst>
          </p:nvPr>
        </p:nvGraphicFramePr>
        <p:xfrm>
          <a:off x="1842770" y="2546735"/>
          <a:ext cx="7933055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1680845"/>
                <a:gridCol w="1805940"/>
                <a:gridCol w="668020"/>
                <a:gridCol w="1106170"/>
              </a:tblGrid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Layer</a:t>
                      </a:r>
                      <a:endParaRPr lang="en-US" sz="16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N</a:t>
                      </a:r>
                      <a:endParaRPr lang="en-US" sz="16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M</a:t>
                      </a:r>
                      <a:endParaRPr lang="en-US" sz="16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K</a:t>
                      </a:r>
                      <a:endParaRPr lang="en-US" sz="16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Input Memory(BRAMS)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Kernel Memory(BRAMS)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Total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% Utilization</a:t>
                      </a:r>
                      <a:endParaRPr 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Conv1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96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11x11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72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78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4.14893617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Conv2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48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5x5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36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96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132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7.021276596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Conv3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384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96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284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380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20.21276596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Conv4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192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384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72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288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360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19.14893617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Conv5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192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6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72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192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264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14.04255319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1214</a:t>
                      </a:r>
                      <a:endParaRPr lang="en-US" sz="16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Calibri" panose="020F0502020204030204" charset="0"/>
                          <a:cs typeface="Calibri" panose="020F0502020204030204" charset="0"/>
                        </a:rPr>
                        <a:t>64.57446809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4B26-8A78-4CE0-8AF2-471A9A471575}" type="datetime1">
              <a:rPr lang="en-US" smtClean="0"/>
              <a:t>12-Jul-17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</a:t>
            </a:r>
            <a:r>
              <a:rPr lang="en-US" dirty="0" err="1" smtClean="0"/>
              <a:t>vs</a:t>
            </a:r>
            <a:r>
              <a:rPr lang="en-US" dirty="0" smtClean="0"/>
              <a:t> Implemented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F35B-E785-4BAB-A427-54A35AF31D51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068580"/>
              </p:ext>
            </p:extLst>
          </p:nvPr>
        </p:nvGraphicFramePr>
        <p:xfrm>
          <a:off x="699249" y="1899522"/>
          <a:ext cx="5204010" cy="335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29127"/>
              </p:ext>
            </p:extLst>
          </p:nvPr>
        </p:nvGraphicFramePr>
        <p:xfrm>
          <a:off x="6212540" y="1855694"/>
          <a:ext cx="4943139" cy="3415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55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Estimation : AlexNet Systolic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837137733"/>
              </p:ext>
            </p:extLst>
          </p:nvPr>
        </p:nvGraphicFramePr>
        <p:xfrm>
          <a:off x="1119793" y="2031339"/>
          <a:ext cx="10092690" cy="198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619125"/>
                <a:gridCol w="618490"/>
                <a:gridCol w="618490"/>
                <a:gridCol w="951865"/>
                <a:gridCol w="619125"/>
                <a:gridCol w="617855"/>
                <a:gridCol w="619125"/>
                <a:gridCol w="618490"/>
                <a:gridCol w="617855"/>
                <a:gridCol w="491490"/>
                <a:gridCol w="1393825"/>
                <a:gridCol w="824865"/>
                <a:gridCol w="618490"/>
              </a:tblGrid>
              <a:tr h="493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Layer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N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M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K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_T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Rin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err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Cin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R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out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err="1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ut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M/</a:t>
                      </a:r>
                      <a:r>
                        <a:rPr sz="1400" b="1" dirty="0" smtClean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 </a:t>
                      </a:r>
                      <a:r>
                        <a:rPr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value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Max Pooling</a:t>
                      </a:r>
                      <a:endParaRPr lang="en-US" sz="1400" b="1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Ternary Compute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1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LUTS</a:t>
                      </a:r>
                      <a:endParaRPr lang="en-US" sz="1400" b="1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96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11x11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224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224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55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55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20736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405504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Conv2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48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5x5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27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27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27648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540672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384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NA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36864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720896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Conv4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192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384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NA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27648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540672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Conv5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192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256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3X3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27648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540672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sz="1400" b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Total</a:t>
                      </a: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highlight>
                          <a:srgbClr val="B4C6E7"/>
                        </a:highlight>
                        <a:latin typeface="+mn-lt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36864</a:t>
                      </a:r>
                    </a:p>
                  </a:txBody>
                  <a:tcPr marL="9525" marR="9525" marT="9525" marB="0" anchor="b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rgbClr val="000000"/>
                          </a:solidFill>
                          <a:highlight>
                            <a:srgbClr val="B4C6E7"/>
                          </a:highlight>
                          <a:latin typeface="+mn-lt"/>
                          <a:ea typeface="Calibri" panose="020F0502020204030204" charset="0"/>
                          <a:cs typeface="Calibri" panose="020F0502020204030204" charset="0"/>
                        </a:rPr>
                        <a:t>720896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521211"/>
              </p:ext>
            </p:extLst>
          </p:nvPr>
        </p:nvGraphicFramePr>
        <p:xfrm>
          <a:off x="921485" y="4480489"/>
          <a:ext cx="3840480" cy="15240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59180"/>
                <a:gridCol w="27813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 dirty="0">
                          <a:sym typeface="+mn-ea"/>
                        </a:rPr>
                        <a:t>xc7vx1140</a:t>
                      </a:r>
                      <a:r>
                        <a:rPr lang="en-US" sz="1800" dirty="0">
                          <a:sym typeface="+mn-ea"/>
                        </a:rPr>
                        <a:t>(Vertex 7)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dirty="0">
                          <a:highlight>
                            <a:srgbClr val="EDEDED"/>
                          </a:highlight>
                        </a:rPr>
                        <a:t>712000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EDEDED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dirty="0">
                          <a:highlight>
                            <a:srgbClr val="EDEDED"/>
                          </a:highlight>
                        </a:rPr>
                        <a:t>1424000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EDEDED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sz="1600" dirty="0">
                          <a:highlight>
                            <a:srgbClr val="EDEDED"/>
                          </a:highlight>
                        </a:rPr>
                        <a:t>1880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EDEDED"/>
                        </a:highlight>
                        <a:latin typeface="Times New Roman" panose="020206030504050203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36099720"/>
              </p:ext>
            </p:extLst>
          </p:nvPr>
        </p:nvGraphicFramePr>
        <p:xfrm>
          <a:off x="4763060" y="4487792"/>
          <a:ext cx="3627374" cy="17373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17979"/>
                <a:gridCol w="150939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%LUTS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101.02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500MHz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smtClean="0"/>
                        <a:t>36.864 TOPS</a:t>
                      </a:r>
                      <a:endParaRPr lang="en-US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 complete(</a:t>
                      </a:r>
                      <a:r>
                        <a:rPr lang="en-US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0.315648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398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AlexNet: Across Devices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032853"/>
              </p:ext>
            </p:extLst>
          </p:nvPr>
        </p:nvGraphicFramePr>
        <p:xfrm>
          <a:off x="317349" y="1842248"/>
          <a:ext cx="5437991" cy="3146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491641"/>
              </p:ext>
            </p:extLst>
          </p:nvPr>
        </p:nvGraphicFramePr>
        <p:xfrm>
          <a:off x="5836024" y="1846264"/>
          <a:ext cx="6239435" cy="314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2114"/>
              </p:ext>
            </p:extLst>
          </p:nvPr>
        </p:nvGraphicFramePr>
        <p:xfrm>
          <a:off x="860614" y="5338481"/>
          <a:ext cx="8483410" cy="859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682"/>
                <a:gridCol w="1696682"/>
                <a:gridCol w="1696682"/>
                <a:gridCol w="1696682"/>
                <a:gridCol w="1696682"/>
              </a:tblGrid>
              <a:tr h="211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Kintex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Atrix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Zync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1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#Logic</a:t>
                      </a:r>
                      <a:r>
                        <a:rPr lang="en-US" sz="16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74650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69350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1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#BRAMS(36 </a:t>
                      </a:r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kb)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Across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13-Jul-17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155712"/>
              </p:ext>
            </p:extLst>
          </p:nvPr>
        </p:nvGraphicFramePr>
        <p:xfrm>
          <a:off x="626325" y="2057400"/>
          <a:ext cx="5345849" cy="3300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674656"/>
              </p:ext>
            </p:extLst>
          </p:nvPr>
        </p:nvGraphicFramePr>
        <p:xfrm>
          <a:off x="6153150" y="2071688"/>
          <a:ext cx="5519738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High parallelism in FPGAs </a:t>
            </a:r>
            <a:r>
              <a:rPr lang="en-US" dirty="0" smtClean="0"/>
              <a:t>achieves TOPS required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Generic </a:t>
            </a:r>
            <a:r>
              <a:rPr lang="en-US" dirty="0" err="1" smtClean="0"/>
              <a:t>TileNet</a:t>
            </a:r>
            <a:r>
              <a:rPr lang="en-US" dirty="0" smtClean="0"/>
              <a:t> Architecture </a:t>
            </a:r>
            <a:r>
              <a:rPr lang="en-US" dirty="0" smtClean="0"/>
              <a:t>Scaling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Across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Across Systolic and Streaming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BA1D-016E-4136-A52C-43DBC66BE070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</a:t>
            </a:r>
            <a:r>
              <a:rPr lang="en-US" dirty="0"/>
              <a:t>, </a:t>
            </a:r>
            <a:r>
              <a:rPr lang="en-US" dirty="0" err="1"/>
              <a:t>Fengfu</a:t>
            </a:r>
            <a:r>
              <a:rPr lang="en-US" dirty="0"/>
              <a:t>, Bo Zhang, and Bin Liu. "Ternary weight networks." </a:t>
            </a:r>
            <a:r>
              <a:rPr lang="en-US" i="1" dirty="0" err="1"/>
              <a:t>arXiv</a:t>
            </a:r>
            <a:r>
              <a:rPr lang="en-US" i="1" dirty="0"/>
              <a:t> preprint arXiv:1605.04711</a:t>
            </a:r>
            <a:r>
              <a:rPr lang="en-US" dirty="0"/>
              <a:t> (2016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en-US" dirty="0"/>
              <a:t>. </a:t>
            </a:r>
            <a:r>
              <a:rPr lang="en-US" dirty="0" err="1"/>
              <a:t>Alemdar</a:t>
            </a:r>
            <a:r>
              <a:rPr lang="en-US" dirty="0"/>
              <a:t>, N. Caldwell, V. Leroy, A. Prost-Boucle, and F. </a:t>
            </a:r>
            <a:r>
              <a:rPr lang="en-US" dirty="0" err="1"/>
              <a:t>P´etrot</a:t>
            </a:r>
            <a:r>
              <a:rPr lang="en-US" dirty="0"/>
              <a:t>. Ternary Neural Networks for Resource-Eﬃcient AI Applications. </a:t>
            </a:r>
            <a:r>
              <a:rPr lang="en-US" dirty="0" err="1"/>
              <a:t>CoRR</a:t>
            </a:r>
            <a:r>
              <a:rPr lang="en-US" dirty="0"/>
              <a:t>, abs/1609.00222, 2016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Yaman</a:t>
            </a:r>
            <a:r>
              <a:rPr lang="en-US" dirty="0"/>
              <a:t> </a:t>
            </a:r>
            <a:r>
              <a:rPr lang="en-US" dirty="0" err="1"/>
              <a:t>Umuroglu</a:t>
            </a:r>
            <a:r>
              <a:rPr lang="en-US" dirty="0"/>
              <a:t>, Nicholas J. Fraser, </a:t>
            </a:r>
            <a:r>
              <a:rPr lang="en-US" dirty="0" err="1"/>
              <a:t>Giulio</a:t>
            </a:r>
            <a:r>
              <a:rPr lang="en-US" dirty="0"/>
              <a:t> Gambardella, Michaela </a:t>
            </a:r>
            <a:r>
              <a:rPr lang="en-US" dirty="0" err="1"/>
              <a:t>Blott</a:t>
            </a:r>
            <a:r>
              <a:rPr lang="en-US" dirty="0"/>
              <a:t>, Philip Leong, Magnus </a:t>
            </a:r>
            <a:r>
              <a:rPr lang="en-US" dirty="0" err="1"/>
              <a:t>Jahre</a:t>
            </a:r>
            <a:r>
              <a:rPr lang="en-US" dirty="0"/>
              <a:t>, </a:t>
            </a:r>
            <a:r>
              <a:rPr lang="en-US" dirty="0" err="1"/>
              <a:t>Kees</a:t>
            </a:r>
            <a:r>
              <a:rPr lang="en-US" dirty="0"/>
              <a:t> </a:t>
            </a:r>
            <a:r>
              <a:rPr lang="en-US" dirty="0" err="1"/>
              <a:t>Vissers</a:t>
            </a:r>
            <a:r>
              <a:rPr lang="en-US" dirty="0"/>
              <a:t> ,FINN: A Framework for Fast, Scalable Binarized Neural Network Inference, </a:t>
            </a:r>
            <a:r>
              <a:rPr lang="en-US" dirty="0" err="1"/>
              <a:t>CoRR</a:t>
            </a:r>
            <a:r>
              <a:rPr lang="en-US" dirty="0"/>
              <a:t>,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2017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Gysel</a:t>
            </a:r>
            <a:r>
              <a:rPr lang="en-US" dirty="0"/>
              <a:t>, Philipp. "</a:t>
            </a:r>
            <a:r>
              <a:rPr lang="en-US" dirty="0" err="1"/>
              <a:t>Ristretto</a:t>
            </a:r>
            <a:r>
              <a:rPr lang="en-US" dirty="0"/>
              <a:t>: Hardware-oriented approximation of convolutional neural networks." </a:t>
            </a:r>
            <a:r>
              <a:rPr lang="en-US" i="1" dirty="0" err="1"/>
              <a:t>arXiv</a:t>
            </a:r>
            <a:r>
              <a:rPr lang="en-US" i="1" dirty="0"/>
              <a:t> preprint arXiv:1605.06402</a:t>
            </a:r>
            <a:r>
              <a:rPr lang="en-US" dirty="0"/>
              <a:t> (2016).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Rahman, </a:t>
            </a:r>
            <a:r>
              <a:rPr lang="en-US" dirty="0" err="1"/>
              <a:t>Atul</a:t>
            </a:r>
            <a:r>
              <a:rPr lang="en-US" dirty="0"/>
              <a:t>, </a:t>
            </a:r>
            <a:r>
              <a:rPr lang="en-US" dirty="0" err="1"/>
              <a:t>Jongeun</a:t>
            </a:r>
            <a:r>
              <a:rPr lang="en-US" dirty="0"/>
              <a:t> Lee, and </a:t>
            </a:r>
            <a:r>
              <a:rPr lang="en-US" dirty="0" err="1"/>
              <a:t>Kiyoung</a:t>
            </a:r>
            <a:r>
              <a:rPr lang="en-US" dirty="0"/>
              <a:t> Choi. "Efficient FPGA acceleration of Convolutional Neural Networks using logical-3D compute array." </a:t>
            </a:r>
            <a:r>
              <a:rPr lang="en-US" i="1" dirty="0"/>
              <a:t>Design, Automation &amp; Test in Europe Conference &amp; Exhibition (DATE), 2016</a:t>
            </a:r>
            <a:r>
              <a:rPr lang="en-US" dirty="0"/>
              <a:t>. IEEE, 2016.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710-DDA3-444B-9DC3-14E933FF70E7}" type="datetime1">
              <a:rPr lang="en-US" smtClean="0"/>
              <a:t>12-Jul-17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Courbariaux</a:t>
            </a:r>
            <a:r>
              <a:rPr lang="en-US" dirty="0"/>
              <a:t>, </a:t>
            </a:r>
            <a:r>
              <a:rPr lang="en-US" dirty="0" err="1"/>
              <a:t>Matthieu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, and David, Jean-Pierre. Training deep neural networks with low precision multiplications. </a:t>
            </a:r>
            <a:r>
              <a:rPr lang="en-US" dirty="0" err="1"/>
              <a:t>ArXiv</a:t>
            </a:r>
            <a:r>
              <a:rPr lang="en-US" dirty="0"/>
              <a:t> e-prints, abs/1412.7024, December 2014.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</a:t>
            </a:r>
            <a:r>
              <a:rPr lang="en-US" dirty="0" err="1"/>
              <a:t>Courbariaux</a:t>
            </a:r>
            <a:r>
              <a:rPr lang="en-US" dirty="0"/>
              <a:t>, </a:t>
            </a:r>
            <a:r>
              <a:rPr lang="en-US" dirty="0" err="1"/>
              <a:t>Matthieu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, and David, Jean-Pierre. </a:t>
            </a:r>
            <a:r>
              <a:rPr lang="en-US" dirty="0" err="1"/>
              <a:t>Binaryconnect</a:t>
            </a:r>
            <a:r>
              <a:rPr lang="en-US" dirty="0"/>
              <a:t>: Training deep neural networks with binary weights during propagations. </a:t>
            </a:r>
            <a:r>
              <a:rPr lang="en-US" dirty="0" err="1"/>
              <a:t>ArXiv</a:t>
            </a:r>
            <a:r>
              <a:rPr lang="en-US" dirty="0"/>
              <a:t> e-prints, abs/1511.00363, November 2015.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</a:t>
            </a:r>
            <a:r>
              <a:rPr lang="en-US" dirty="0" err="1"/>
              <a:t>Courbariaux</a:t>
            </a:r>
            <a:r>
              <a:rPr lang="en-US" dirty="0"/>
              <a:t>, M., </a:t>
            </a:r>
            <a:r>
              <a:rPr lang="en-US" dirty="0" err="1"/>
              <a:t>Bengio</a:t>
            </a:r>
            <a:r>
              <a:rPr lang="en-US" dirty="0"/>
              <a:t>, Y.: </a:t>
            </a:r>
            <a:r>
              <a:rPr lang="en-US" dirty="0" err="1"/>
              <a:t>Binarynet</a:t>
            </a:r>
            <a:r>
              <a:rPr lang="en-US" dirty="0"/>
              <a:t>: Training deep neural networks with weights and activations constrained to +1 or -1. </a:t>
            </a:r>
            <a:r>
              <a:rPr lang="en-US" dirty="0" err="1"/>
              <a:t>CoRR</a:t>
            </a:r>
            <a:r>
              <a:rPr lang="en-US" dirty="0"/>
              <a:t> (2016)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Gupta, S., Agrawal, A., </a:t>
            </a:r>
            <a:r>
              <a:rPr lang="en-US" dirty="0" err="1"/>
              <a:t>Gopalakrishnan</a:t>
            </a:r>
            <a:r>
              <a:rPr lang="en-US" dirty="0"/>
              <a:t>, K., and Narayanan, P. Deep Learning with Limited Numerical Precision. In Proceedings of the 32nd International Conference on Machine Learning (ICML-15), pp. 1737–1746, 2015.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Gysel</a:t>
            </a:r>
            <a:r>
              <a:rPr lang="en-US" dirty="0"/>
              <a:t>, P., </a:t>
            </a:r>
            <a:r>
              <a:rPr lang="en-US" dirty="0" err="1"/>
              <a:t>Motamedi</a:t>
            </a:r>
            <a:r>
              <a:rPr lang="en-US" dirty="0"/>
              <a:t>, M., and </a:t>
            </a:r>
            <a:r>
              <a:rPr lang="en-US" dirty="0" err="1"/>
              <a:t>Ghiasi</a:t>
            </a:r>
            <a:r>
              <a:rPr lang="en-US" dirty="0"/>
              <a:t>, S. </a:t>
            </a:r>
            <a:r>
              <a:rPr lang="en-US" dirty="0" smtClean="0"/>
              <a:t>Hardware oriented </a:t>
            </a:r>
            <a:r>
              <a:rPr lang="en-US" dirty="0"/>
              <a:t>approximation of convolutional neural networks. arXiv:1604.03168, 2016.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</a:t>
            </a:r>
            <a:r>
              <a:rPr lang="en-US" dirty="0" err="1"/>
              <a:t>Rastegari</a:t>
            </a:r>
            <a:r>
              <a:rPr lang="en-US" dirty="0"/>
              <a:t>, V. Ordonez, J. </a:t>
            </a:r>
            <a:r>
              <a:rPr lang="en-US" dirty="0" err="1"/>
              <a:t>Redmon</a:t>
            </a:r>
            <a:r>
              <a:rPr lang="en-US" dirty="0"/>
              <a:t>, and A. </a:t>
            </a:r>
            <a:r>
              <a:rPr lang="en-US" dirty="0" err="1"/>
              <a:t>Farhadi</a:t>
            </a:r>
            <a:r>
              <a:rPr lang="en-US" dirty="0"/>
              <a:t>, “</a:t>
            </a:r>
            <a:r>
              <a:rPr lang="en-US" dirty="0" err="1"/>
              <a:t>XNORNet</a:t>
            </a:r>
            <a:r>
              <a:rPr lang="en-US" dirty="0"/>
              <a:t>: </a:t>
            </a:r>
            <a:r>
              <a:rPr lang="en-US" dirty="0" err="1"/>
              <a:t>ImageNet</a:t>
            </a:r>
            <a:r>
              <a:rPr lang="en-US" dirty="0"/>
              <a:t> classification using binary convolutional neural networks,” </a:t>
            </a:r>
            <a:r>
              <a:rPr lang="en-US" dirty="0" err="1"/>
              <a:t>CoRR</a:t>
            </a:r>
            <a:r>
              <a:rPr lang="en-US" dirty="0"/>
              <a:t>, vol. abs/1603.05279, 2016.</a:t>
            </a: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27A-D5FF-4ADD-A489-2B43B3BD7790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1CAA-AE19-47EA-BE03-FC5C7EA74289}" type="datetime1">
              <a:rPr lang="en-US" smtClean="0"/>
              <a:t>12-Jul-17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331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600" dirty="0" smtClean="0"/>
              <a:t>cs231n.github.io/convolutional-networks/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600" dirty="0" err="1"/>
              <a:t>Prashanth</a:t>
            </a:r>
            <a:r>
              <a:rPr lang="en-US" sz="1600" dirty="0"/>
              <a:t> </a:t>
            </a:r>
            <a:r>
              <a:rPr lang="en-US" sz="1600" dirty="0" err="1"/>
              <a:t>Viswanath</a:t>
            </a:r>
            <a:r>
              <a:rPr lang="en-US" sz="1600" dirty="0"/>
              <a:t> ,</a:t>
            </a:r>
            <a:r>
              <a:rPr lang="en-US" sz="1600" dirty="0" err="1"/>
              <a:t>Mihir</a:t>
            </a:r>
            <a:r>
              <a:rPr lang="en-US" sz="1600" dirty="0"/>
              <a:t> </a:t>
            </a:r>
            <a:r>
              <a:rPr lang="en-US" sz="1600" dirty="0" err="1"/>
              <a:t>Mody</a:t>
            </a:r>
            <a:r>
              <a:rPr lang="en-US" sz="1600" dirty="0"/>
              <a:t>, Mathew </a:t>
            </a:r>
            <a:r>
              <a:rPr lang="en-US" sz="1600" dirty="0" smtClean="0"/>
              <a:t>Manu et all,” </a:t>
            </a:r>
            <a:r>
              <a:rPr lang="en-US" sz="1600" dirty="0"/>
              <a:t>A Diverse Low Cost High Performance Platform for Advanced Driver Assistance System (ADAS) </a:t>
            </a:r>
            <a:r>
              <a:rPr lang="en-US" sz="1600" dirty="0" smtClean="0"/>
              <a:t>Applications”, Texas Instruments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600" dirty="0" smtClean="0">
                <a:hlinkClick r:id="rId2"/>
              </a:rPr>
              <a:t>www.nvidia.come/object/drive-px.html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12"/>
            </a:pPr>
            <a:r>
              <a:rPr lang="en-US" sz="1600" dirty="0" smtClean="0"/>
              <a:t> </a:t>
            </a:r>
            <a:r>
              <a:rPr lang="en-US" sz="1600" dirty="0" err="1"/>
              <a:t>ImageNet</a:t>
            </a:r>
            <a:r>
              <a:rPr lang="en-US" sz="1600" dirty="0"/>
              <a:t> Classiﬁcation with Deep Convolutional Neural Networks, Alex </a:t>
            </a:r>
            <a:r>
              <a:rPr lang="en-US" sz="1600" dirty="0" err="1"/>
              <a:t>Krizhevsky</a:t>
            </a:r>
            <a:r>
              <a:rPr lang="en-US" sz="1600" dirty="0"/>
              <a:t>, </a:t>
            </a:r>
            <a:r>
              <a:rPr lang="en-US" sz="1600" dirty="0" err="1"/>
              <a:t>Ilya</a:t>
            </a:r>
            <a:r>
              <a:rPr lang="en-US" sz="1600" dirty="0"/>
              <a:t> </a:t>
            </a:r>
            <a:r>
              <a:rPr lang="en-US" sz="1600" dirty="0" err="1"/>
              <a:t>Sutskever</a:t>
            </a:r>
            <a:r>
              <a:rPr lang="en-US" sz="1600" dirty="0"/>
              <a:t>, Geoffrey E. </a:t>
            </a:r>
            <a:r>
              <a:rPr lang="en-US" sz="1600" dirty="0" smtClean="0"/>
              <a:t>Hinton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600" dirty="0" smtClean="0"/>
              <a:t> </a:t>
            </a:r>
            <a:r>
              <a:rPr lang="en-US" sz="1600" dirty="0"/>
              <a:t>DNPU: An 8.1TOPS/W Reconfigurable CNN-RNN Processor for General-Purpose Deep Neural Networks, </a:t>
            </a:r>
            <a:r>
              <a:rPr lang="en-US" sz="1600" dirty="0" err="1"/>
              <a:t>Dongjoo</a:t>
            </a:r>
            <a:r>
              <a:rPr lang="en-US" sz="1600" dirty="0"/>
              <a:t> Shin, </a:t>
            </a:r>
            <a:r>
              <a:rPr lang="en-US" sz="1600" dirty="0" err="1"/>
              <a:t>Jinmook</a:t>
            </a:r>
            <a:r>
              <a:rPr lang="en-US" sz="1600" dirty="0"/>
              <a:t> Lee, </a:t>
            </a:r>
            <a:r>
              <a:rPr lang="en-US" sz="1600" dirty="0" err="1"/>
              <a:t>Jinsu</a:t>
            </a:r>
            <a:r>
              <a:rPr lang="en-US" sz="1600" dirty="0"/>
              <a:t> Lee, Hoi-Jun </a:t>
            </a:r>
            <a:r>
              <a:rPr lang="en-US" sz="1600" dirty="0" err="1"/>
              <a:t>Yoo</a:t>
            </a:r>
            <a:r>
              <a:rPr lang="en-US" sz="1600" dirty="0"/>
              <a:t>, ISSCC 2017 / SESSION 14 / DEEP-LEARNING PROCESSORS / </a:t>
            </a:r>
            <a:r>
              <a:rPr lang="en-US" sz="1600" dirty="0" smtClean="0"/>
              <a:t>14.2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600" dirty="0"/>
              <a:t>Li, </a:t>
            </a:r>
            <a:r>
              <a:rPr lang="en-US" sz="1600" dirty="0" err="1"/>
              <a:t>Huimin</a:t>
            </a:r>
            <a:r>
              <a:rPr lang="en-US" sz="1600" dirty="0"/>
              <a:t>, et al. "A high performance FPGA-based accelerator for large-scale convolutional neural networks." </a:t>
            </a:r>
            <a:r>
              <a:rPr lang="en-US" sz="1600" i="1" dirty="0"/>
              <a:t>Field Programmable Logic and Applications (FPL), 2016 26th International Conference on</a:t>
            </a:r>
            <a:r>
              <a:rPr lang="en-US" sz="1600" dirty="0"/>
              <a:t>. IEEE, </a:t>
            </a:r>
            <a:r>
              <a:rPr lang="en-US" sz="1600" dirty="0" smtClean="0"/>
              <a:t>2016.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600" dirty="0" smtClean="0"/>
              <a:t>Nurvitadhiet.al</a:t>
            </a:r>
            <a:r>
              <a:rPr lang="en-US" sz="1600" dirty="0"/>
              <a:t>, 2017). Can </a:t>
            </a:r>
            <a:r>
              <a:rPr lang="en-US" sz="1600" dirty="0" err="1"/>
              <a:t>fpgas</a:t>
            </a:r>
            <a:r>
              <a:rPr lang="en-US" sz="1600" dirty="0"/>
              <a:t> beat </a:t>
            </a:r>
            <a:r>
              <a:rPr lang="en-US" sz="1600" dirty="0" err="1"/>
              <a:t>gpus</a:t>
            </a:r>
            <a:r>
              <a:rPr lang="en-US" sz="1600" dirty="0"/>
              <a:t> in accelerating next-generation deep neural networks? In Proceedings of the 2017 ACM/SIGDA International Symposium on Field-Programmable Gate Arrays , FPGA ’17, pages 5–14, New York, NY, USA. ACM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600" dirty="0" err="1" smtClean="0"/>
              <a:t>Simonyan</a:t>
            </a:r>
            <a:r>
              <a:rPr lang="en-US" sz="1600" dirty="0"/>
              <a:t>, K. and </a:t>
            </a:r>
            <a:r>
              <a:rPr lang="en-US" sz="1600" dirty="0" err="1"/>
              <a:t>Zisserman</a:t>
            </a:r>
            <a:r>
              <a:rPr lang="en-US" sz="1600" dirty="0"/>
              <a:t>, A. (2014). Very deep convolutional networks for </a:t>
            </a:r>
            <a:r>
              <a:rPr lang="en-US" sz="1600" dirty="0" smtClean="0"/>
              <a:t>large-scale </a:t>
            </a:r>
            <a:r>
              <a:rPr lang="en-US" sz="1600" dirty="0"/>
              <a:t>image recognition</a:t>
            </a:r>
            <a:r>
              <a:rPr lang="en-US" sz="1600" dirty="0" smtClean="0"/>
              <a:t>. </a:t>
            </a:r>
            <a:r>
              <a:rPr lang="en-US" sz="1600" dirty="0" err="1" smtClean="0"/>
              <a:t>CoRR</a:t>
            </a:r>
            <a:r>
              <a:rPr lang="en-US" sz="1600" dirty="0" smtClean="0"/>
              <a:t>, </a:t>
            </a:r>
            <a:r>
              <a:rPr lang="en-US" sz="1600" dirty="0"/>
              <a:t>abs/1409.1556.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F49B-0031-48C5-B198-5FCBF0EEE421}" type="datetime1">
              <a:rPr lang="en-US" smtClean="0"/>
              <a:t>13-Jul-17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630" y="1960034"/>
            <a:ext cx="10058400" cy="4023360"/>
          </a:xfrm>
        </p:spPr>
        <p:txBody>
          <a:bodyPr>
            <a:normAutofit/>
          </a:bodyPr>
          <a:lstStyle/>
          <a:p>
            <a:pPr marL="1471400" lvl="8" indent="0">
              <a:buNone/>
            </a:pPr>
            <a:r>
              <a:rPr lang="en-US" sz="4200" dirty="0" smtClean="0">
                <a:latin typeface="Algerian" panose="04020705040A02060702" pitchFamily="82" charset="0"/>
              </a:rPr>
              <a:t>			</a:t>
            </a:r>
          </a:p>
          <a:p>
            <a:pPr marL="1471400" lvl="8" indent="0">
              <a:buNone/>
            </a:pPr>
            <a:r>
              <a:rPr lang="en-US" sz="4200" dirty="0">
                <a:latin typeface="Algerian" panose="04020705040A02060702" pitchFamily="82" charset="0"/>
              </a:rPr>
              <a:t>		</a:t>
            </a:r>
            <a:r>
              <a:rPr lang="en-US" sz="7200" dirty="0" smtClean="0">
                <a:latin typeface="Algerian" panose="04020705040A02060702" pitchFamily="82" charset="0"/>
              </a:rPr>
              <a:t>Thank You!</a:t>
            </a:r>
            <a:endParaRPr lang="en-US" sz="42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F1F2-E86F-4FC0-A6E1-4A45329E14AD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2976-1C26-41AF-898B-44EC6F80FF0B}" type="datetime1">
              <a:rPr lang="en-US" smtClean="0"/>
              <a:t>12-Jul-17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5733"/>
            <a:ext cx="10454640" cy="461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				 Artificial Neural Networks 		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									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A47B-3369-4395-B745-3E35A9F5CBC9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EF43-0151-4526-8D84-FE1C2E5287A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95" y="3218834"/>
            <a:ext cx="4524375" cy="1571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5" y="2418735"/>
            <a:ext cx="209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856" y="48055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CNN Layers: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Convolution : Computationally Intensive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Pooling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ReLu:</a:t>
            </a:r>
            <a:r>
              <a:rPr lang="en-US" dirty="0" err="1">
                <a:sym typeface="+mn-ea"/>
              </a:rPr>
              <a:t>f</a:t>
            </a:r>
            <a:r>
              <a:rPr lang="en-US" dirty="0">
                <a:sym typeface="+mn-ea"/>
              </a:rPr>
              <a:t>(x) = max(0,x)</a:t>
            </a:r>
            <a:endParaRPr lang="en-US" b="1" dirty="0"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Fully Connected : Memory Intensive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599-72A1-4F81-958A-41F40AD5341A}" type="datetime1">
              <a:rPr lang="en-US" smtClean="0"/>
              <a:t>12-Jul-17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96" y="2366388"/>
            <a:ext cx="9001163" cy="2040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08039" y="4037805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Ref[12]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204030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81996" y="204030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Layer: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96021" y="1923586"/>
            <a:ext cx="3257550" cy="1895475"/>
          </a:xfrm>
          <a:prstGeom prst="rect">
            <a:avLst/>
          </a:prstGeom>
        </p:spPr>
      </p:pic>
      <p:sp>
        <p:nvSpPr>
          <p:cNvPr id="113" name="Date Placeholder 1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6345-B508-4F8A-85B4-8FA90F894600}" type="datetime1">
              <a:rPr lang="en-US" smtClean="0"/>
              <a:t>12-Jul-17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F1F2-E86F-4FC0-A6E1-4A45329E14A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81286" y="3905199"/>
            <a:ext cx="2824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Ref[4]: Pseudo code Convolution Layer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8862" y="1834731"/>
            <a:ext cx="6955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IFM 8 Bit array of N*R*Col Dimension*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OFM 8 Bit Array of M*R*Col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Kernel 2 Bit Array of M*N*K*K Dimension</a:t>
            </a:r>
          </a:p>
          <a:p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3066" y="32539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5466" y="34063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97866" y="35587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50266" y="37111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333" y="3076632"/>
            <a:ext cx="1245514" cy="1027084"/>
          </a:xfrm>
          <a:prstGeom prst="rect">
            <a:avLst/>
          </a:prstGeom>
        </p:spPr>
      </p:pic>
      <p:sp>
        <p:nvSpPr>
          <p:cNvPr id="56" name="Down Arrow 55"/>
          <p:cNvSpPr/>
          <p:nvPr/>
        </p:nvSpPr>
        <p:spPr>
          <a:xfrm flipH="1">
            <a:off x="4083532" y="4334956"/>
            <a:ext cx="246518" cy="618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48896" y="5174415"/>
            <a:ext cx="460488" cy="425011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2666" y="38635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8918" y="32364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55066" y="4015998"/>
            <a:ext cx="710928" cy="574986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561318" y="33888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3718" y="35412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66118" y="36936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18518" y="38460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918" y="39984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23318" y="4150844"/>
            <a:ext cx="710928" cy="57498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52631" y="3208446"/>
            <a:ext cx="5944" cy="645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248770" y="3208446"/>
            <a:ext cx="7747" cy="6245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464229" y="3075104"/>
            <a:ext cx="0" cy="9783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1931" y="3078874"/>
            <a:ext cx="777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607024" y="2932082"/>
            <a:ext cx="1026591" cy="12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5712" y="3076632"/>
            <a:ext cx="777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48895" y="5874472"/>
            <a:ext cx="4604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28806" y="3208446"/>
            <a:ext cx="437536" cy="5457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732692" y="3114506"/>
            <a:ext cx="533735" cy="72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4170" y="5063754"/>
            <a:ext cx="149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Feature Map(IFM)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103565" y="5023561"/>
            <a:ext cx="16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Feature Map(</a:t>
            </a:r>
            <a:r>
              <a:rPr lang="en-US" b="1" dirty="0"/>
              <a:t>O</a:t>
            </a:r>
            <a:r>
              <a:rPr lang="en-US" b="1" dirty="0" smtClean="0"/>
              <a:t>FM)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451998" y="5259482"/>
            <a:ext cx="18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Kernel(Weights)</a:t>
            </a:r>
            <a:endParaRPr lang="en-US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810636" y="5174415"/>
            <a:ext cx="0" cy="4250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3455747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97865" y="2738518"/>
            <a:ext cx="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248315" y="3271081"/>
            <a:ext cx="2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106413" y="3561875"/>
            <a:ext cx="23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37248" y="2597389"/>
            <a:ext cx="2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49769" y="5311072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197075" y="5870354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87" name="Oval 86"/>
          <p:cNvSpPr/>
          <p:nvPr/>
        </p:nvSpPr>
        <p:spPr>
          <a:xfrm>
            <a:off x="4083532" y="4253561"/>
            <a:ext cx="227019" cy="15941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896619" y="3448132"/>
            <a:ext cx="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791962" y="2729943"/>
            <a:ext cx="60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144323" y="3303071"/>
            <a:ext cx="23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91" name="Right Arrow 90"/>
          <p:cNvSpPr/>
          <p:nvPr/>
        </p:nvSpPr>
        <p:spPr>
          <a:xfrm>
            <a:off x="5512827" y="3711197"/>
            <a:ext cx="230575" cy="162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770" y="3464201"/>
            <a:ext cx="245774" cy="259818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8596021" y="1834731"/>
            <a:ext cx="3323949" cy="2981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088" y="6047919"/>
            <a:ext cx="937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*Assuming S=1, Padding of (K-1)/2 to ensure output dimensions are same as the input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301843"/>
            <a:ext cx="10058400" cy="1450757"/>
          </a:xfrm>
        </p:spPr>
        <p:txBody>
          <a:bodyPr/>
          <a:lstStyle/>
          <a:p>
            <a:r>
              <a:rPr lang="en-US" dirty="0" smtClean="0"/>
              <a:t>Deep CNN: AlexNet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C56-A804-4D57-9BA9-5D3521282839}" type="datetime1">
              <a:rPr lang="en-US" smtClean="0"/>
              <a:t>12-Jul-17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1"/>
            <a:ext cx="12192000" cy="2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56873"/>
              </p:ext>
            </p:extLst>
          </p:nvPr>
        </p:nvGraphicFramePr>
        <p:xfrm>
          <a:off x="1409701" y="1962149"/>
          <a:ext cx="9963148" cy="39624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38138"/>
                <a:gridCol w="1986182"/>
                <a:gridCol w="1238138"/>
                <a:gridCol w="2224781"/>
                <a:gridCol w="1341317"/>
                <a:gridCol w="1934592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Layer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Input Depth(N)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RinxCin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Output Depth(M)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RoutxCout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Weight Vector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Conv1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227x227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55x55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11x11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Pool1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55x55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27x27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3x3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Conv2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27x27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27x27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5x5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Pool2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27x27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13x13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3x3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Conv3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13x13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13x13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3x3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Conv4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13x13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13x13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3x3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Conv5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13x13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13x13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3x3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Pool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13x13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6x6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3x3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FC6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1x1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1x1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FC7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1x1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1x1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FC8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1x1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1x1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0" y="286603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5400" dirty="0" smtClean="0"/>
          </a:p>
          <a:p>
            <a:pPr marL="1471400" lvl="8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EXISTING WORK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7EA5-FBE3-4D13-A08B-03C4B2591D54}" type="datetime1">
              <a:rPr lang="en-US" smtClean="0"/>
              <a:t>12-Jul-17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6C91-F3A6-459A-96DF-F93B99CC475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48" y="478547"/>
            <a:ext cx="3280219" cy="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2185</TotalTime>
  <Words>1612</Words>
  <Application>Microsoft Office PowerPoint</Application>
  <PresentationFormat>Widescreen</PresentationFormat>
  <Paragraphs>710</Paragraphs>
  <Slides>39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Algerian</vt:lpstr>
      <vt:lpstr>Arial</vt:lpstr>
      <vt:lpstr>Calibri</vt:lpstr>
      <vt:lpstr>Calibri Light</vt:lpstr>
      <vt:lpstr>Times New Roman</vt:lpstr>
      <vt:lpstr>Wingdings</vt:lpstr>
      <vt:lpstr>Retrospect</vt:lpstr>
      <vt:lpstr>Design Space Exploration of   FPGA - based CNN</vt:lpstr>
      <vt:lpstr>Contents </vt:lpstr>
      <vt:lpstr>Motivation </vt:lpstr>
      <vt:lpstr>Introduction </vt:lpstr>
      <vt:lpstr>Convolutional Neural Networks</vt:lpstr>
      <vt:lpstr>Convolution Layer: Algorithm</vt:lpstr>
      <vt:lpstr>Deep CNN: AlexNet</vt:lpstr>
      <vt:lpstr>AlexNet</vt:lpstr>
      <vt:lpstr>PowerPoint Presentation</vt:lpstr>
      <vt:lpstr>Computational Optimization</vt:lpstr>
      <vt:lpstr>Binary Vs Ternary NN</vt:lpstr>
      <vt:lpstr>Existing Work: CNN on FPGA</vt:lpstr>
      <vt:lpstr>Existing Work: Ternary CNN on FPGA</vt:lpstr>
      <vt:lpstr>Abstract </vt:lpstr>
      <vt:lpstr>   Challenges</vt:lpstr>
      <vt:lpstr>Proposed Architecture  </vt:lpstr>
      <vt:lpstr>TileNet: Architecture</vt:lpstr>
      <vt:lpstr>Ternary Multiplier</vt:lpstr>
      <vt:lpstr>Compute Tile</vt:lpstr>
      <vt:lpstr>Parallelization of Compute</vt:lpstr>
      <vt:lpstr>Memory Organization</vt:lpstr>
      <vt:lpstr>Memory Organization</vt:lpstr>
      <vt:lpstr>Control FSM for Layeri</vt:lpstr>
      <vt:lpstr>Streaming Architecture</vt:lpstr>
      <vt:lpstr>Systolic Architecture</vt:lpstr>
      <vt:lpstr>ESTIMATION MODEL</vt:lpstr>
      <vt:lpstr>Estimation Model</vt:lpstr>
      <vt:lpstr>PowerPoint Presentation</vt:lpstr>
      <vt:lpstr>Compute Estimation :AlexNet</vt:lpstr>
      <vt:lpstr>Memory Estimation :AlexNet</vt:lpstr>
      <vt:lpstr>Estimation vs Implemented Results</vt:lpstr>
      <vt:lpstr>Compute Estimation : AlexNet Systolic</vt:lpstr>
      <vt:lpstr>AlexNet: Across Devices</vt:lpstr>
      <vt:lpstr>Across Networks</vt:lpstr>
      <vt:lpstr>Conclusion</vt:lpstr>
      <vt:lpstr>References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Space Exploration of   FPGA - based CNN</dc:title>
  <dc:creator>Vibha Pant</dc:creator>
  <cp:lastModifiedBy>Vibha Pant</cp:lastModifiedBy>
  <cp:revision>95</cp:revision>
  <dcterms:created xsi:type="dcterms:W3CDTF">2017-07-12T01:57:37Z</dcterms:created>
  <dcterms:modified xsi:type="dcterms:W3CDTF">2017-07-13T14:29:04Z</dcterms:modified>
</cp:coreProperties>
</file>