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43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E5704-2F36-4B51-9934-2BF65E0AB8A7}" type="datetimeFigureOut">
              <a:rPr lang="zh-TW" altLang="en-US" smtClean="0"/>
              <a:t>2011/9/14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8E5A-CCD5-44DC-9512-77E0232B8B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63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0DA3C17-0C88-4872-8738-736B2280D95F}" type="slidenum">
              <a:rPr lang="en-US" altLang="zh-TW">
                <a:solidFill>
                  <a:prstClr val="black"/>
                </a:solidFill>
              </a:rPr>
              <a:pPr eaLnBrk="1" hangingPunct="1"/>
              <a:t>6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0D8D-8EB4-4C97-9F9A-076273B9CEBF}" type="datetimeFigureOut">
              <a:rPr lang="zh-TW" altLang="en-US" smtClean="0"/>
              <a:t>2011/9/14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0392-10CA-4000-A17D-99B16593A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7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0D8D-8EB4-4C97-9F9A-076273B9CEBF}" type="datetimeFigureOut">
              <a:rPr lang="zh-TW" altLang="en-US" smtClean="0"/>
              <a:t>2011/9/14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0392-10CA-4000-A17D-99B16593A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45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0D8D-8EB4-4C97-9F9A-076273B9CEBF}" type="datetimeFigureOut">
              <a:rPr lang="zh-TW" altLang="en-US" smtClean="0"/>
              <a:t>2011/9/14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0392-10CA-4000-A17D-99B16593A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479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2-</a:t>
            </a:r>
            <a:fld id="{D75B7266-FC55-4D5E-9051-1333DBA5A63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82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2-</a:t>
            </a:r>
            <a:fld id="{A1A10B29-5635-4151-9844-AEFC84A8F5C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3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2-</a:t>
            </a:r>
            <a:fld id="{6F79F465-1EF9-4B4B-BF0D-6C6EFEB717F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9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2-</a:t>
            </a:r>
            <a:fld id="{3839A13D-0109-46CC-9BAF-A22675F5BFA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8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2-</a:t>
            </a:r>
            <a:fld id="{9125265D-1AAA-48AB-BB9C-314F7D9F17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75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2-</a:t>
            </a:r>
            <a:fld id="{E547848E-04EA-465E-9F67-D92B8397E9F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43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2-</a:t>
            </a:r>
            <a:fld id="{F74B19F0-A445-4D7B-97F6-E5A2E46DBCC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45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2-</a:t>
            </a:r>
            <a:fld id="{9E2D07F9-32A5-457E-ACA6-28F521B7172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4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0D8D-8EB4-4C97-9F9A-076273B9CEBF}" type="datetimeFigureOut">
              <a:rPr lang="zh-TW" altLang="en-US" smtClean="0"/>
              <a:t>2011/9/14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0392-10CA-4000-A17D-99B16593A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821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2-</a:t>
            </a:r>
            <a:fld id="{F499489C-38DD-4975-AEC0-769B51B71F5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962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2-</a:t>
            </a:r>
            <a:fld id="{D5A56AA2-199B-486D-B8E5-59896291833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55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04813"/>
            <a:ext cx="2057400" cy="57213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6019800" cy="57213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2-</a:t>
            </a:r>
            <a:fld id="{977B69A4-CAE2-43F0-AB0D-51095120DC8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3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0D8D-8EB4-4C97-9F9A-076273B9CEBF}" type="datetimeFigureOut">
              <a:rPr lang="zh-TW" altLang="en-US" smtClean="0"/>
              <a:t>2011/9/14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0392-10CA-4000-A17D-99B16593A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14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0D8D-8EB4-4C97-9F9A-076273B9CEBF}" type="datetimeFigureOut">
              <a:rPr lang="zh-TW" altLang="en-US" smtClean="0"/>
              <a:t>2011/9/14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0392-10CA-4000-A17D-99B16593A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10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0D8D-8EB4-4C97-9F9A-076273B9CEBF}" type="datetimeFigureOut">
              <a:rPr lang="zh-TW" altLang="en-US" smtClean="0"/>
              <a:t>2011/9/14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0392-10CA-4000-A17D-99B16593A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13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0D8D-8EB4-4C97-9F9A-076273B9CEBF}" type="datetimeFigureOut">
              <a:rPr lang="zh-TW" altLang="en-US" smtClean="0"/>
              <a:t>2011/9/14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0392-10CA-4000-A17D-99B16593A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84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0D8D-8EB4-4C97-9F9A-076273B9CEBF}" type="datetimeFigureOut">
              <a:rPr lang="zh-TW" altLang="en-US" smtClean="0"/>
              <a:t>2011/9/14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0392-10CA-4000-A17D-99B16593A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01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0D8D-8EB4-4C97-9F9A-076273B9CEBF}" type="datetimeFigureOut">
              <a:rPr lang="zh-TW" altLang="en-US" smtClean="0"/>
              <a:t>2011/9/14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0392-10CA-4000-A17D-99B16593A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97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0D8D-8EB4-4C97-9F9A-076273B9CEBF}" type="datetimeFigureOut">
              <a:rPr lang="zh-TW" altLang="en-US" smtClean="0"/>
              <a:t>2011/9/14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0392-10CA-4000-A17D-99B16593A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22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0D8D-8EB4-4C97-9F9A-076273B9CEBF}" type="datetimeFigureOut">
              <a:rPr lang="zh-TW" altLang="en-US" smtClean="0"/>
              <a:t>2011/9/14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0392-10CA-4000-A17D-99B16593A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813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2-</a:t>
            </a:r>
            <a:fld id="{D95997B0-52A3-40CB-9CE0-B1EC2EDCF104}" type="slidenum"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246" name="Line 15"/>
          <p:cNvSpPr>
            <a:spLocks noChangeShapeType="1"/>
          </p:cNvSpPr>
          <p:nvPr userDrawn="1"/>
        </p:nvSpPr>
        <p:spPr bwMode="auto">
          <a:xfrm>
            <a:off x="2700338" y="6308725"/>
            <a:ext cx="5759450" cy="0"/>
          </a:xfrm>
          <a:prstGeom prst="line">
            <a:avLst/>
          </a:prstGeom>
          <a:noFill/>
          <a:ln w="76200">
            <a:pattFill prst="ltUpDiag">
              <a:fgClr>
                <a:srgbClr val="33CC33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247" name="Line 16"/>
          <p:cNvSpPr>
            <a:spLocks noChangeShapeType="1"/>
          </p:cNvSpPr>
          <p:nvPr userDrawn="1"/>
        </p:nvSpPr>
        <p:spPr bwMode="auto">
          <a:xfrm>
            <a:off x="250825" y="260350"/>
            <a:ext cx="6049963" cy="0"/>
          </a:xfrm>
          <a:prstGeom prst="line">
            <a:avLst/>
          </a:prstGeom>
          <a:noFill/>
          <a:ln w="76200">
            <a:pattFill prst="ltUpDiag">
              <a:fgClr>
                <a:srgbClr val="33CC33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76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2-</a:t>
            </a:r>
            <a:fld id="{BE23EB38-DA0D-41C8-BC3F-CDBE9E98D261}" type="slidenum">
              <a:rPr lang="en-US" altLang="zh-TW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4000" b="1" dirty="0">
                <a:latin typeface="Times New Roman" pitchFamily="18" charset="0"/>
              </a:rPr>
              <a:t>Chapter </a:t>
            </a:r>
            <a:r>
              <a:rPr lang="en-US" altLang="zh-TW" sz="4000" b="1" dirty="0" smtClean="0">
                <a:latin typeface="Times New Roman" pitchFamily="18" charset="0"/>
              </a:rPr>
              <a:t>2</a:t>
            </a:r>
            <a:r>
              <a:rPr lang="en-US" altLang="zh-TW" sz="4000" b="1" dirty="0">
                <a:latin typeface="Times New Roman" pitchFamily="18" charset="0"/>
              </a:rPr>
              <a:t/>
            </a:r>
            <a:br>
              <a:rPr lang="en-US" altLang="zh-TW" sz="4000" b="1" dirty="0">
                <a:latin typeface="Times New Roman" pitchFamily="18" charset="0"/>
              </a:rPr>
            </a:br>
            <a:r>
              <a:rPr lang="zh-TW" altLang="en-US" sz="4000" b="1" dirty="0">
                <a:latin typeface="Times New Roman" pitchFamily="18" charset="0"/>
              </a:rPr>
              <a:t>對稱密碼系統簡介</a:t>
            </a:r>
            <a:r>
              <a:rPr lang="en-US" altLang="zh-TW" sz="4000" b="1" dirty="0">
                <a:latin typeface="Times New Roman" pitchFamily="18" charset="0"/>
              </a:rPr>
              <a:t>(4)</a:t>
            </a:r>
            <a:r>
              <a:rPr lang="zh-TW" altLang="en-US" sz="4000" b="1" dirty="0" smtClean="0">
                <a:latin typeface="Times New Roman" pitchFamily="18" charset="0"/>
              </a:rPr>
              <a:t>古典密碼 </a:t>
            </a:r>
            <a:r>
              <a:rPr lang="en-US" altLang="zh-TW" sz="4000" b="1" dirty="0" err="1" smtClean="0">
                <a:latin typeface="Times New Roman" pitchFamily="18" charset="0"/>
              </a:rPr>
              <a:t>Playfair</a:t>
            </a:r>
            <a:r>
              <a:rPr lang="en-US" altLang="zh-TW" sz="4000" b="1" dirty="0" smtClean="0">
                <a:latin typeface="Times New Roman" pitchFamily="18" charset="0"/>
              </a:rPr>
              <a:t> Cipher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50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2-</a:t>
            </a:r>
            <a:fld id="{F56D353B-870D-4864-8768-7343B6420672}" type="slidenum">
              <a:rPr lang="en-US" altLang="zh-TW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57200" y="404813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AU" altLang="zh-TW" sz="3600" b="1">
                <a:solidFill>
                  <a:srgbClr val="000000"/>
                </a:solidFill>
                <a:latin typeface="Times New Roman" pitchFamily="18" charset="0"/>
              </a:rPr>
              <a:t>Playerfair</a:t>
            </a:r>
            <a:r>
              <a:rPr kumimoji="1" lang="en-US" altLang="zh-TW" sz="3600" b="1">
                <a:solidFill>
                  <a:srgbClr val="000000"/>
                </a:solidFill>
                <a:latin typeface="Times New Roman" pitchFamily="18" charset="0"/>
              </a:rPr>
              <a:t> Cipher</a:t>
            </a:r>
            <a:r>
              <a:rPr kumimoji="1" lang="zh-TW" altLang="en-US" sz="3600" b="1">
                <a:solidFill>
                  <a:srgbClr val="000000"/>
                </a:solidFill>
                <a:latin typeface="Times New Roman" pitchFamily="18" charset="0"/>
              </a:rPr>
              <a:t>課程模組大綱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zh-TW" altLang="en-US" sz="2800">
                <a:solidFill>
                  <a:srgbClr val="000000"/>
                </a:solidFill>
                <a:latin typeface="Times New Roman" pitchFamily="18" charset="0"/>
              </a:rPr>
              <a:t>對稱式加密</a:t>
            </a: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</a:rPr>
              <a:t>(Symmetric Encryption)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Playfair</a:t>
            </a:r>
            <a:r>
              <a:rPr lang="zh-TW" altLang="en-US" sz="2800">
                <a:solidFill>
                  <a:srgbClr val="000000"/>
                </a:solidFill>
                <a:latin typeface="Times New Roman" pitchFamily="18" charset="0"/>
              </a:rPr>
              <a:t>加</a:t>
            </a:r>
            <a:r>
              <a:rPr kumimoji="1" lang="zh-TW" altLang="en-US" sz="2800">
                <a:solidFill>
                  <a:srgbClr val="000000"/>
                </a:solidFill>
                <a:latin typeface="Times New Roman" pitchFamily="18" charset="0"/>
              </a:rPr>
              <a:t>密法</a:t>
            </a: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Playfair</a:t>
            </a: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AU" altLang="zh-TW" sz="2800">
                <a:solidFill>
                  <a:srgbClr val="000000"/>
                </a:solidFill>
                <a:latin typeface="Times New Roman" pitchFamily="18" charset="0"/>
              </a:rPr>
              <a:t>Cipher)</a:t>
            </a:r>
            <a:r>
              <a:rPr kumimoji="1" lang="zh-TW" altLang="en-AU" sz="2800">
                <a:solidFill>
                  <a:srgbClr val="000000"/>
                </a:solidFill>
              </a:rPr>
              <a:t> </a:t>
            </a:r>
            <a:endParaRPr kumimoji="1" lang="en-US" altLang="zh-TW" sz="28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Playfair</a:t>
            </a:r>
            <a:r>
              <a:rPr kumimoji="1" lang="zh-TW" altLang="en-US" sz="2800">
                <a:solidFill>
                  <a:srgbClr val="000000"/>
                </a:solidFill>
                <a:latin typeface="Times New Roman" pitchFamily="18" charset="0"/>
              </a:rPr>
              <a:t>加密法的安全性</a:t>
            </a:r>
          </a:p>
        </p:txBody>
      </p:sp>
    </p:spTree>
    <p:extLst>
      <p:ext uri="{BB962C8B-B14F-4D97-AF65-F5344CB8AC3E}">
        <p14:creationId xmlns:p14="http://schemas.microsoft.com/office/powerpoint/2010/main" val="3380775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2-</a:t>
            </a:r>
            <a:fld id="{769B1DA7-5198-41A5-B748-DABB10A6C1D3}" type="slidenum">
              <a:rPr lang="en-US" altLang="zh-TW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5059" name="Freeform 2"/>
          <p:cNvSpPr>
            <a:spLocks/>
          </p:cNvSpPr>
          <p:nvPr/>
        </p:nvSpPr>
        <p:spPr bwMode="auto">
          <a:xfrm>
            <a:off x="6732588" y="1989138"/>
            <a:ext cx="1295400" cy="3311525"/>
          </a:xfrm>
          <a:custGeom>
            <a:avLst/>
            <a:gdLst>
              <a:gd name="T0" fmla="*/ 307521 w 952"/>
              <a:gd name="T1" fmla="*/ 595724 h 2268"/>
              <a:gd name="T2" fmla="*/ 616404 w 952"/>
              <a:gd name="T3" fmla="*/ 464314 h 2268"/>
              <a:gd name="T4" fmla="*/ 616404 w 952"/>
              <a:gd name="T5" fmla="*/ 397149 h 2268"/>
              <a:gd name="T6" fmla="*/ 616404 w 952"/>
              <a:gd name="T7" fmla="*/ 264280 h 2268"/>
              <a:gd name="T8" fmla="*/ 616404 w 952"/>
              <a:gd name="T9" fmla="*/ 132870 h 2268"/>
              <a:gd name="T10" fmla="*/ 740229 w 952"/>
              <a:gd name="T11" fmla="*/ 0 h 2268"/>
              <a:gd name="T12" fmla="*/ 864054 w 952"/>
              <a:gd name="T13" fmla="*/ 0 h 2268"/>
              <a:gd name="T14" fmla="*/ 925286 w 952"/>
              <a:gd name="T15" fmla="*/ 0 h 2268"/>
              <a:gd name="T16" fmla="*/ 986518 w 952"/>
              <a:gd name="T17" fmla="*/ 65705 h 2268"/>
              <a:gd name="T18" fmla="*/ 986518 w 952"/>
              <a:gd name="T19" fmla="*/ 198575 h 2268"/>
              <a:gd name="T20" fmla="*/ 986518 w 952"/>
              <a:gd name="T21" fmla="*/ 264280 h 2268"/>
              <a:gd name="T22" fmla="*/ 1049111 w 952"/>
              <a:gd name="T23" fmla="*/ 331445 h 2268"/>
              <a:gd name="T24" fmla="*/ 986518 w 952"/>
              <a:gd name="T25" fmla="*/ 397149 h 2268"/>
              <a:gd name="T26" fmla="*/ 925286 w 952"/>
              <a:gd name="T27" fmla="*/ 530019 h 2268"/>
              <a:gd name="T28" fmla="*/ 1110343 w 952"/>
              <a:gd name="T29" fmla="*/ 662889 h 2268"/>
              <a:gd name="T30" fmla="*/ 1295400 w 952"/>
              <a:gd name="T31" fmla="*/ 794299 h 2268"/>
              <a:gd name="T32" fmla="*/ 1295400 w 952"/>
              <a:gd name="T33" fmla="*/ 1060038 h 2268"/>
              <a:gd name="T34" fmla="*/ 1295400 w 952"/>
              <a:gd name="T35" fmla="*/ 1324318 h 2268"/>
              <a:gd name="T36" fmla="*/ 1234168 w 952"/>
              <a:gd name="T37" fmla="*/ 1655763 h 2268"/>
              <a:gd name="T38" fmla="*/ 1110343 w 952"/>
              <a:gd name="T39" fmla="*/ 1854337 h 2268"/>
              <a:gd name="T40" fmla="*/ 986518 w 952"/>
              <a:gd name="T41" fmla="*/ 1987207 h 2268"/>
              <a:gd name="T42" fmla="*/ 986518 w 952"/>
              <a:gd name="T43" fmla="*/ 2052912 h 2268"/>
              <a:gd name="T44" fmla="*/ 925286 w 952"/>
              <a:gd name="T45" fmla="*/ 2517226 h 2268"/>
              <a:gd name="T46" fmla="*/ 925286 w 952"/>
              <a:gd name="T47" fmla="*/ 2781506 h 2268"/>
              <a:gd name="T48" fmla="*/ 864054 w 952"/>
              <a:gd name="T49" fmla="*/ 2980080 h 2268"/>
              <a:gd name="T50" fmla="*/ 864054 w 952"/>
              <a:gd name="T51" fmla="*/ 3047245 h 2268"/>
              <a:gd name="T52" fmla="*/ 864054 w 952"/>
              <a:gd name="T53" fmla="*/ 3245820 h 2268"/>
              <a:gd name="T54" fmla="*/ 801461 w 952"/>
              <a:gd name="T55" fmla="*/ 3311525 h 2268"/>
              <a:gd name="T56" fmla="*/ 677636 w 952"/>
              <a:gd name="T57" fmla="*/ 3245820 h 2268"/>
              <a:gd name="T58" fmla="*/ 677636 w 952"/>
              <a:gd name="T59" fmla="*/ 3112950 h 2268"/>
              <a:gd name="T60" fmla="*/ 740229 w 952"/>
              <a:gd name="T61" fmla="*/ 2980080 h 2268"/>
              <a:gd name="T62" fmla="*/ 677636 w 952"/>
              <a:gd name="T63" fmla="*/ 2914376 h 2268"/>
              <a:gd name="T64" fmla="*/ 677636 w 952"/>
              <a:gd name="T65" fmla="*/ 2715801 h 2268"/>
              <a:gd name="T66" fmla="*/ 677636 w 952"/>
              <a:gd name="T67" fmla="*/ 2517226 h 2268"/>
              <a:gd name="T68" fmla="*/ 555171 w 952"/>
              <a:gd name="T69" fmla="*/ 2120077 h 2268"/>
              <a:gd name="T70" fmla="*/ 370114 w 952"/>
              <a:gd name="T71" fmla="*/ 2648636 h 2268"/>
              <a:gd name="T72" fmla="*/ 370114 w 952"/>
              <a:gd name="T73" fmla="*/ 2715801 h 2268"/>
              <a:gd name="T74" fmla="*/ 370114 w 952"/>
              <a:gd name="T75" fmla="*/ 2781506 h 2268"/>
              <a:gd name="T76" fmla="*/ 122464 w 952"/>
              <a:gd name="T77" fmla="*/ 2914376 h 2268"/>
              <a:gd name="T78" fmla="*/ 0 w 952"/>
              <a:gd name="T79" fmla="*/ 2914376 h 2268"/>
              <a:gd name="T80" fmla="*/ 0 w 952"/>
              <a:gd name="T81" fmla="*/ 2847211 h 2268"/>
              <a:gd name="T82" fmla="*/ 0 w 952"/>
              <a:gd name="T83" fmla="*/ 2781506 h 2268"/>
              <a:gd name="T84" fmla="*/ 122464 w 952"/>
              <a:gd name="T85" fmla="*/ 2715801 h 2268"/>
              <a:gd name="T86" fmla="*/ 185057 w 952"/>
              <a:gd name="T87" fmla="*/ 2648636 h 2268"/>
              <a:gd name="T88" fmla="*/ 185057 w 952"/>
              <a:gd name="T89" fmla="*/ 2251487 h 2268"/>
              <a:gd name="T90" fmla="*/ 185057 w 952"/>
              <a:gd name="T91" fmla="*/ 1590058 h 2268"/>
              <a:gd name="T92" fmla="*/ 185057 w 952"/>
              <a:gd name="T93" fmla="*/ 1457188 h 2268"/>
              <a:gd name="T94" fmla="*/ 122464 w 952"/>
              <a:gd name="T95" fmla="*/ 1391483 h 2268"/>
              <a:gd name="T96" fmla="*/ 122464 w 952"/>
              <a:gd name="T97" fmla="*/ 1125743 h 2268"/>
              <a:gd name="T98" fmla="*/ 307521 w 952"/>
              <a:gd name="T99" fmla="*/ 728594 h 2268"/>
              <a:gd name="T100" fmla="*/ 307521 w 952"/>
              <a:gd name="T101" fmla="*/ 595724 h 226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952" h="2268">
                <a:moveTo>
                  <a:pt x="226" y="408"/>
                </a:moveTo>
                <a:lnTo>
                  <a:pt x="453" y="318"/>
                </a:lnTo>
                <a:lnTo>
                  <a:pt x="453" y="272"/>
                </a:lnTo>
                <a:lnTo>
                  <a:pt x="453" y="181"/>
                </a:lnTo>
                <a:lnTo>
                  <a:pt x="453" y="91"/>
                </a:lnTo>
                <a:lnTo>
                  <a:pt x="544" y="0"/>
                </a:lnTo>
                <a:lnTo>
                  <a:pt x="635" y="0"/>
                </a:lnTo>
                <a:lnTo>
                  <a:pt x="680" y="0"/>
                </a:lnTo>
                <a:lnTo>
                  <a:pt x="725" y="45"/>
                </a:lnTo>
                <a:lnTo>
                  <a:pt x="725" y="136"/>
                </a:lnTo>
                <a:lnTo>
                  <a:pt x="725" y="181"/>
                </a:lnTo>
                <a:lnTo>
                  <a:pt x="771" y="227"/>
                </a:lnTo>
                <a:lnTo>
                  <a:pt x="725" y="272"/>
                </a:lnTo>
                <a:lnTo>
                  <a:pt x="680" y="363"/>
                </a:lnTo>
                <a:lnTo>
                  <a:pt x="816" y="454"/>
                </a:lnTo>
                <a:lnTo>
                  <a:pt x="952" y="544"/>
                </a:lnTo>
                <a:lnTo>
                  <a:pt x="952" y="726"/>
                </a:lnTo>
                <a:lnTo>
                  <a:pt x="952" y="907"/>
                </a:lnTo>
                <a:lnTo>
                  <a:pt x="907" y="1134"/>
                </a:lnTo>
                <a:lnTo>
                  <a:pt x="816" y="1270"/>
                </a:lnTo>
                <a:lnTo>
                  <a:pt x="725" y="1361"/>
                </a:lnTo>
                <a:lnTo>
                  <a:pt x="725" y="1406"/>
                </a:lnTo>
                <a:lnTo>
                  <a:pt x="680" y="1724"/>
                </a:lnTo>
                <a:lnTo>
                  <a:pt x="680" y="1905"/>
                </a:lnTo>
                <a:lnTo>
                  <a:pt x="635" y="2041"/>
                </a:lnTo>
                <a:lnTo>
                  <a:pt x="635" y="2087"/>
                </a:lnTo>
                <a:lnTo>
                  <a:pt x="635" y="2223"/>
                </a:lnTo>
                <a:lnTo>
                  <a:pt x="589" y="2268"/>
                </a:lnTo>
                <a:lnTo>
                  <a:pt x="498" y="2223"/>
                </a:lnTo>
                <a:lnTo>
                  <a:pt x="498" y="2132"/>
                </a:lnTo>
                <a:lnTo>
                  <a:pt x="544" y="2041"/>
                </a:lnTo>
                <a:lnTo>
                  <a:pt x="498" y="1996"/>
                </a:lnTo>
                <a:lnTo>
                  <a:pt x="498" y="1860"/>
                </a:lnTo>
                <a:lnTo>
                  <a:pt x="498" y="1724"/>
                </a:lnTo>
                <a:lnTo>
                  <a:pt x="408" y="1452"/>
                </a:lnTo>
                <a:lnTo>
                  <a:pt x="272" y="1814"/>
                </a:lnTo>
                <a:lnTo>
                  <a:pt x="272" y="1860"/>
                </a:lnTo>
                <a:lnTo>
                  <a:pt x="272" y="1905"/>
                </a:lnTo>
                <a:lnTo>
                  <a:pt x="90" y="1996"/>
                </a:lnTo>
                <a:lnTo>
                  <a:pt x="0" y="1996"/>
                </a:lnTo>
                <a:lnTo>
                  <a:pt x="0" y="1950"/>
                </a:lnTo>
                <a:lnTo>
                  <a:pt x="0" y="1905"/>
                </a:lnTo>
                <a:lnTo>
                  <a:pt x="90" y="1860"/>
                </a:lnTo>
                <a:lnTo>
                  <a:pt x="136" y="1814"/>
                </a:lnTo>
                <a:lnTo>
                  <a:pt x="136" y="1542"/>
                </a:lnTo>
                <a:lnTo>
                  <a:pt x="136" y="1089"/>
                </a:lnTo>
                <a:lnTo>
                  <a:pt x="136" y="998"/>
                </a:lnTo>
                <a:lnTo>
                  <a:pt x="90" y="953"/>
                </a:lnTo>
                <a:lnTo>
                  <a:pt x="90" y="771"/>
                </a:lnTo>
                <a:lnTo>
                  <a:pt x="226" y="499"/>
                </a:lnTo>
                <a:lnTo>
                  <a:pt x="226" y="408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33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5060" name="Freeform 3"/>
          <p:cNvSpPr>
            <a:spLocks/>
          </p:cNvSpPr>
          <p:nvPr/>
        </p:nvSpPr>
        <p:spPr bwMode="auto">
          <a:xfrm>
            <a:off x="1042988" y="1989138"/>
            <a:ext cx="1081087" cy="3313112"/>
          </a:xfrm>
          <a:custGeom>
            <a:avLst/>
            <a:gdLst>
              <a:gd name="T0" fmla="*/ 67010 w 726"/>
              <a:gd name="T1" fmla="*/ 647700 h 2087"/>
              <a:gd name="T2" fmla="*/ 202518 w 726"/>
              <a:gd name="T3" fmla="*/ 504825 h 2087"/>
              <a:gd name="T4" fmla="*/ 269527 w 726"/>
              <a:gd name="T5" fmla="*/ 360362 h 2087"/>
              <a:gd name="T6" fmla="*/ 338026 w 726"/>
              <a:gd name="T7" fmla="*/ 71437 h 2087"/>
              <a:gd name="T8" fmla="*/ 405035 w 726"/>
              <a:gd name="T9" fmla="*/ 0 h 2087"/>
              <a:gd name="T10" fmla="*/ 540544 w 726"/>
              <a:gd name="T11" fmla="*/ 0 h 2087"/>
              <a:gd name="T12" fmla="*/ 674563 w 726"/>
              <a:gd name="T13" fmla="*/ 0 h 2087"/>
              <a:gd name="T14" fmla="*/ 743061 w 726"/>
              <a:gd name="T15" fmla="*/ 71437 h 2087"/>
              <a:gd name="T16" fmla="*/ 810071 w 726"/>
              <a:gd name="T17" fmla="*/ 360362 h 2087"/>
              <a:gd name="T18" fmla="*/ 810071 w 726"/>
              <a:gd name="T19" fmla="*/ 504825 h 2087"/>
              <a:gd name="T20" fmla="*/ 878569 w 726"/>
              <a:gd name="T21" fmla="*/ 504825 h 2087"/>
              <a:gd name="T22" fmla="*/ 1012588 w 726"/>
              <a:gd name="T23" fmla="*/ 792162 h 2087"/>
              <a:gd name="T24" fmla="*/ 1012588 w 726"/>
              <a:gd name="T25" fmla="*/ 936625 h 2087"/>
              <a:gd name="T26" fmla="*/ 1012588 w 726"/>
              <a:gd name="T27" fmla="*/ 1368425 h 2087"/>
              <a:gd name="T28" fmla="*/ 1081087 w 726"/>
              <a:gd name="T29" fmla="*/ 1655762 h 2087"/>
              <a:gd name="T30" fmla="*/ 945579 w 726"/>
              <a:gd name="T31" fmla="*/ 1871662 h 2087"/>
              <a:gd name="T32" fmla="*/ 810071 w 726"/>
              <a:gd name="T33" fmla="*/ 1871662 h 2087"/>
              <a:gd name="T34" fmla="*/ 810071 w 726"/>
              <a:gd name="T35" fmla="*/ 2232025 h 2087"/>
              <a:gd name="T36" fmla="*/ 674563 w 726"/>
              <a:gd name="T37" fmla="*/ 2376487 h 2087"/>
              <a:gd name="T38" fmla="*/ 607553 w 726"/>
              <a:gd name="T39" fmla="*/ 2663825 h 2087"/>
              <a:gd name="T40" fmla="*/ 607553 w 726"/>
              <a:gd name="T41" fmla="*/ 2879725 h 2087"/>
              <a:gd name="T42" fmla="*/ 743061 w 726"/>
              <a:gd name="T43" fmla="*/ 3168650 h 2087"/>
              <a:gd name="T44" fmla="*/ 674563 w 726"/>
              <a:gd name="T45" fmla="*/ 3168650 h 2087"/>
              <a:gd name="T46" fmla="*/ 607553 w 726"/>
              <a:gd name="T47" fmla="*/ 3095625 h 2087"/>
              <a:gd name="T48" fmla="*/ 540544 w 726"/>
              <a:gd name="T49" fmla="*/ 3024187 h 2087"/>
              <a:gd name="T50" fmla="*/ 472045 w 726"/>
              <a:gd name="T51" fmla="*/ 2879725 h 2087"/>
              <a:gd name="T52" fmla="*/ 540544 w 726"/>
              <a:gd name="T53" fmla="*/ 2808287 h 2087"/>
              <a:gd name="T54" fmla="*/ 472045 w 726"/>
              <a:gd name="T55" fmla="*/ 2520950 h 2087"/>
              <a:gd name="T56" fmla="*/ 405035 w 726"/>
              <a:gd name="T57" fmla="*/ 2520950 h 2087"/>
              <a:gd name="T58" fmla="*/ 405035 w 726"/>
              <a:gd name="T59" fmla="*/ 2736850 h 2087"/>
              <a:gd name="T60" fmla="*/ 405035 w 726"/>
              <a:gd name="T61" fmla="*/ 2879725 h 2087"/>
              <a:gd name="T62" fmla="*/ 472045 w 726"/>
              <a:gd name="T63" fmla="*/ 3095625 h 2087"/>
              <a:gd name="T64" fmla="*/ 540544 w 726"/>
              <a:gd name="T65" fmla="*/ 3240087 h 2087"/>
              <a:gd name="T66" fmla="*/ 540544 w 726"/>
              <a:gd name="T67" fmla="*/ 3313112 h 2087"/>
              <a:gd name="T68" fmla="*/ 405035 w 726"/>
              <a:gd name="T69" fmla="*/ 3240087 h 2087"/>
              <a:gd name="T70" fmla="*/ 338026 w 726"/>
              <a:gd name="T71" fmla="*/ 3095625 h 2087"/>
              <a:gd name="T72" fmla="*/ 338026 w 726"/>
              <a:gd name="T73" fmla="*/ 2952750 h 2087"/>
              <a:gd name="T74" fmla="*/ 269527 w 726"/>
              <a:gd name="T75" fmla="*/ 2736850 h 2087"/>
              <a:gd name="T76" fmla="*/ 202518 w 726"/>
              <a:gd name="T77" fmla="*/ 2520950 h 2087"/>
              <a:gd name="T78" fmla="*/ 67010 w 726"/>
              <a:gd name="T79" fmla="*/ 2447925 h 2087"/>
              <a:gd name="T80" fmla="*/ 67010 w 726"/>
              <a:gd name="T81" fmla="*/ 2016125 h 2087"/>
              <a:gd name="T82" fmla="*/ 67010 w 726"/>
              <a:gd name="T83" fmla="*/ 1871662 h 2087"/>
              <a:gd name="T84" fmla="*/ 0 w 726"/>
              <a:gd name="T85" fmla="*/ 1871662 h 2087"/>
              <a:gd name="T86" fmla="*/ 0 w 726"/>
              <a:gd name="T87" fmla="*/ 1223962 h 2087"/>
              <a:gd name="T88" fmla="*/ 67010 w 726"/>
              <a:gd name="T89" fmla="*/ 647700 h 208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26" h="2087">
                <a:moveTo>
                  <a:pt x="45" y="408"/>
                </a:moveTo>
                <a:lnTo>
                  <a:pt x="136" y="318"/>
                </a:lnTo>
                <a:lnTo>
                  <a:pt x="181" y="227"/>
                </a:lnTo>
                <a:lnTo>
                  <a:pt x="227" y="45"/>
                </a:lnTo>
                <a:lnTo>
                  <a:pt x="272" y="0"/>
                </a:lnTo>
                <a:lnTo>
                  <a:pt x="363" y="0"/>
                </a:lnTo>
                <a:lnTo>
                  <a:pt x="453" y="0"/>
                </a:lnTo>
                <a:lnTo>
                  <a:pt x="499" y="45"/>
                </a:lnTo>
                <a:lnTo>
                  <a:pt x="544" y="227"/>
                </a:lnTo>
                <a:lnTo>
                  <a:pt x="544" y="318"/>
                </a:lnTo>
                <a:lnTo>
                  <a:pt x="590" y="318"/>
                </a:lnTo>
                <a:lnTo>
                  <a:pt x="680" y="499"/>
                </a:lnTo>
                <a:lnTo>
                  <a:pt x="680" y="590"/>
                </a:lnTo>
                <a:lnTo>
                  <a:pt x="680" y="862"/>
                </a:lnTo>
                <a:lnTo>
                  <a:pt x="726" y="1043"/>
                </a:lnTo>
                <a:lnTo>
                  <a:pt x="635" y="1179"/>
                </a:lnTo>
                <a:lnTo>
                  <a:pt x="544" y="1179"/>
                </a:lnTo>
                <a:lnTo>
                  <a:pt x="544" y="1406"/>
                </a:lnTo>
                <a:lnTo>
                  <a:pt x="453" y="1497"/>
                </a:lnTo>
                <a:lnTo>
                  <a:pt x="408" y="1678"/>
                </a:lnTo>
                <a:lnTo>
                  <a:pt x="408" y="1814"/>
                </a:lnTo>
                <a:lnTo>
                  <a:pt x="499" y="1996"/>
                </a:lnTo>
                <a:lnTo>
                  <a:pt x="453" y="1996"/>
                </a:lnTo>
                <a:lnTo>
                  <a:pt x="408" y="1950"/>
                </a:lnTo>
                <a:lnTo>
                  <a:pt x="363" y="1905"/>
                </a:lnTo>
                <a:lnTo>
                  <a:pt x="317" y="1814"/>
                </a:lnTo>
                <a:lnTo>
                  <a:pt x="363" y="1769"/>
                </a:lnTo>
                <a:lnTo>
                  <a:pt x="317" y="1588"/>
                </a:lnTo>
                <a:lnTo>
                  <a:pt x="272" y="1588"/>
                </a:lnTo>
                <a:lnTo>
                  <a:pt x="272" y="1724"/>
                </a:lnTo>
                <a:lnTo>
                  <a:pt x="272" y="1814"/>
                </a:lnTo>
                <a:lnTo>
                  <a:pt x="317" y="1950"/>
                </a:lnTo>
                <a:lnTo>
                  <a:pt x="363" y="2041"/>
                </a:lnTo>
                <a:lnTo>
                  <a:pt x="363" y="2087"/>
                </a:lnTo>
                <a:lnTo>
                  <a:pt x="272" y="2041"/>
                </a:lnTo>
                <a:lnTo>
                  <a:pt x="227" y="1950"/>
                </a:lnTo>
                <a:lnTo>
                  <a:pt x="227" y="1860"/>
                </a:lnTo>
                <a:lnTo>
                  <a:pt x="181" y="1724"/>
                </a:lnTo>
                <a:lnTo>
                  <a:pt x="136" y="1588"/>
                </a:lnTo>
                <a:lnTo>
                  <a:pt x="45" y="1542"/>
                </a:lnTo>
                <a:lnTo>
                  <a:pt x="45" y="1270"/>
                </a:lnTo>
                <a:lnTo>
                  <a:pt x="45" y="1179"/>
                </a:lnTo>
                <a:lnTo>
                  <a:pt x="0" y="1179"/>
                </a:lnTo>
                <a:lnTo>
                  <a:pt x="0" y="771"/>
                </a:lnTo>
                <a:lnTo>
                  <a:pt x="45" y="408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alpha val="84000"/>
                </a:srgbClr>
              </a:gs>
              <a:gs pos="100000">
                <a:srgbClr val="FF00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4868" name="AutoShape 4"/>
          <p:cNvSpPr>
            <a:spLocks noChangeArrowheads="1"/>
          </p:cNvSpPr>
          <p:nvPr/>
        </p:nvSpPr>
        <p:spPr bwMode="auto">
          <a:xfrm>
            <a:off x="7092950" y="3933825"/>
            <a:ext cx="1943100" cy="287338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zh-TW" b="1">
              <a:solidFill>
                <a:srgbClr val="FFFF00"/>
              </a:solidFill>
              <a:ea typeface="新細明體" pitchFamily="18" charset="-120"/>
            </a:endParaRPr>
          </a:p>
        </p:txBody>
      </p:sp>
      <p:sp>
        <p:nvSpPr>
          <p:cNvPr id="164869" name="AutoShape 5"/>
          <p:cNvSpPr>
            <a:spLocks noChangeArrowheads="1"/>
          </p:cNvSpPr>
          <p:nvPr/>
        </p:nvSpPr>
        <p:spPr bwMode="auto">
          <a:xfrm>
            <a:off x="107950" y="3933825"/>
            <a:ext cx="1943100" cy="287338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zh-TW" b="1">
              <a:solidFill>
                <a:srgbClr val="FFFF00"/>
              </a:solidFill>
              <a:ea typeface="新細明體" pitchFamily="18" charset="-120"/>
            </a:endParaRPr>
          </a:p>
        </p:txBody>
      </p:sp>
      <p:sp>
        <p:nvSpPr>
          <p:cNvPr id="164870" name="AutoShape 6"/>
          <p:cNvSpPr>
            <a:spLocks noChangeArrowheads="1"/>
          </p:cNvSpPr>
          <p:nvPr/>
        </p:nvSpPr>
        <p:spPr bwMode="auto">
          <a:xfrm>
            <a:off x="3492500" y="4510088"/>
            <a:ext cx="1943100" cy="287337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zh-TW" b="1">
              <a:solidFill>
                <a:srgbClr val="FFFF00"/>
              </a:solidFill>
              <a:ea typeface="新細明體" pitchFamily="18" charset="-120"/>
            </a:endParaRPr>
          </a:p>
        </p:txBody>
      </p:sp>
      <p:pic>
        <p:nvPicPr>
          <p:cNvPr id="164871" name="Picture 7" descr="古典加密器(卡通版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573463"/>
            <a:ext cx="18923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2" name="Picture 8" descr="古典加密器(卡通版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606800"/>
            <a:ext cx="1871663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3" name="Picture 9" descr="XP全套图标 - Woaf文件夹ICON图标7 - 1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005263"/>
            <a:ext cx="858838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4" name="Picture 10" descr="XP全套图标 - Woaf文件夹ICON图标18 - 44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429000"/>
            <a:ext cx="858837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5" name="Picture 11" descr="XP全套图标 - Woaf文件夹ICON图标18 - 44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00438"/>
            <a:ext cx="8588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6" name="Picture 12" descr="key_purple_horiz_symm"/>
          <p:cNvPicPr>
            <a:picLocks noChangeAspect="1" noChangeArrowheads="1"/>
          </p:cNvPicPr>
          <p:nvPr/>
        </p:nvPicPr>
        <p:blipFill>
          <a:blip r:embed="rId6">
            <a:lum bright="-24000"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2881">
            <a:off x="4123532" y="2509044"/>
            <a:ext cx="45878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0" name="Rectangle 13"/>
          <p:cNvSpPr>
            <a:spLocks noChangeArrowheads="1"/>
          </p:cNvSpPr>
          <p:nvPr/>
        </p:nvSpPr>
        <p:spPr bwMode="auto">
          <a:xfrm>
            <a:off x="457200" y="404813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3600" b="1">
                <a:solidFill>
                  <a:srgbClr val="000000"/>
                </a:solidFill>
                <a:latin typeface="Times New Roman" pitchFamily="18" charset="0"/>
              </a:rPr>
              <a:t>對稱式加密</a:t>
            </a:r>
            <a:r>
              <a:rPr kumimoji="1" lang="en-US" altLang="zh-TW" sz="3600" b="1">
                <a:solidFill>
                  <a:srgbClr val="000000"/>
                </a:solidFill>
                <a:latin typeface="Times New Roman" pitchFamily="18" charset="0"/>
              </a:rPr>
              <a:t>(Symmetric Encryption)</a:t>
            </a:r>
          </a:p>
        </p:txBody>
      </p:sp>
      <p:sp>
        <p:nvSpPr>
          <p:cNvPr id="45071" name="Rectangle 14"/>
          <p:cNvSpPr>
            <a:spLocks noChangeArrowheads="1"/>
          </p:cNvSpPr>
          <p:nvPr/>
        </p:nvSpPr>
        <p:spPr bwMode="auto">
          <a:xfrm>
            <a:off x="933450" y="1125538"/>
            <a:ext cx="7239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000" b="1">
                <a:solidFill>
                  <a:srgbClr val="000000"/>
                </a:solidFill>
                <a:latin typeface="Times New Roman" pitchFamily="18" charset="0"/>
              </a:rPr>
              <a:t>又稱為</a:t>
            </a:r>
            <a:r>
              <a:rPr kumimoji="1" lang="en-US" altLang="zh-TW" sz="2000" b="1">
                <a:solidFill>
                  <a:srgbClr val="000000"/>
                </a:solidFill>
                <a:latin typeface="Times New Roman" pitchFamily="18" charset="0"/>
              </a:rPr>
              <a:t>Conventional / Private-key  / Single-key Encryption</a:t>
            </a: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3492500" y="1838325"/>
            <a:ext cx="172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b="1">
                <a:solidFill>
                  <a:srgbClr val="000066"/>
                </a:solidFill>
                <a:ea typeface="新細明體" pitchFamily="18" charset="-120"/>
              </a:rPr>
              <a:t>1.</a:t>
            </a:r>
            <a:r>
              <a:rPr kumimoji="1" lang="zh-TW" altLang="en-US" b="1">
                <a:solidFill>
                  <a:srgbClr val="000066"/>
                </a:solidFill>
                <a:latin typeface="標楷體" pitchFamily="65" charset="-120"/>
              </a:rPr>
              <a:t>共用一把</a:t>
            </a:r>
            <a:r>
              <a:rPr kumimoji="1" lang="en-US" altLang="zh-TW" b="1">
                <a:solidFill>
                  <a:srgbClr val="000066"/>
                </a:solidFill>
                <a:ea typeface="新細明體" pitchFamily="18" charset="-120"/>
              </a:rPr>
              <a:t>key</a:t>
            </a:r>
          </a:p>
        </p:txBody>
      </p:sp>
      <p:pic>
        <p:nvPicPr>
          <p:cNvPr id="164880" name="Picture 16" descr="key_purple_horiz_symm"/>
          <p:cNvPicPr>
            <a:picLocks noChangeAspect="1" noChangeArrowheads="1"/>
          </p:cNvPicPr>
          <p:nvPr/>
        </p:nvPicPr>
        <p:blipFill>
          <a:blip r:embed="rId6">
            <a:lum bright="-24000"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2881">
            <a:off x="4123532" y="2509044"/>
            <a:ext cx="45878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2916238" y="1844675"/>
            <a:ext cx="309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b="1">
                <a:solidFill>
                  <a:srgbClr val="000066"/>
                </a:solidFill>
                <a:ea typeface="新細明體" pitchFamily="18" charset="-120"/>
              </a:rPr>
              <a:t>2.</a:t>
            </a:r>
            <a:r>
              <a:rPr kumimoji="1" lang="zh-TW" altLang="en-US" b="1">
                <a:solidFill>
                  <a:srgbClr val="000066"/>
                </a:solidFill>
                <a:latin typeface="標楷體" pitchFamily="65" charset="-120"/>
              </a:rPr>
              <a:t>安全管道</a:t>
            </a:r>
            <a:r>
              <a:rPr kumimoji="1" lang="en-US" altLang="zh-TW" b="1">
                <a:solidFill>
                  <a:srgbClr val="000066"/>
                </a:solidFill>
                <a:latin typeface="標楷體" pitchFamily="65" charset="-120"/>
              </a:rPr>
              <a:t>(Secure Channel)</a:t>
            </a:r>
            <a:endParaRPr kumimoji="1" lang="en-US" altLang="zh-TW" b="1">
              <a:solidFill>
                <a:srgbClr val="000066"/>
              </a:solidFill>
              <a:ea typeface="新細明體" pitchFamily="18" charset="-120"/>
            </a:endParaRPr>
          </a:p>
        </p:txBody>
      </p:sp>
      <p:sp>
        <p:nvSpPr>
          <p:cNvPr id="164882" name="AutoShape 18"/>
          <p:cNvSpPr>
            <a:spLocks noChangeArrowheads="1"/>
          </p:cNvSpPr>
          <p:nvPr/>
        </p:nvSpPr>
        <p:spPr bwMode="auto">
          <a:xfrm rot="5400000">
            <a:off x="4169569" y="518319"/>
            <a:ext cx="731838" cy="4248150"/>
          </a:xfrm>
          <a:prstGeom prst="can">
            <a:avLst>
              <a:gd name="adj" fmla="val 40983"/>
            </a:avLst>
          </a:prstGeom>
          <a:solidFill>
            <a:srgbClr val="FFFFFF">
              <a:alpha val="50195"/>
            </a:srgbClr>
          </a:solidFill>
          <a:ln w="1905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395288" y="5908675"/>
            <a:ext cx="1238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1.</a:t>
            </a:r>
            <a:r>
              <a:rPr kumimoji="1" lang="zh-TW" altLang="en-US" sz="1200" b="1">
                <a:solidFill>
                  <a:srgbClr val="000066"/>
                </a:solidFill>
                <a:latin typeface="標楷體" pitchFamily="65" charset="-120"/>
              </a:rPr>
              <a:t>共用一把</a:t>
            </a: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key</a:t>
            </a:r>
          </a:p>
        </p:txBody>
      </p:sp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1835150" y="5903913"/>
            <a:ext cx="9350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2.</a:t>
            </a:r>
            <a:r>
              <a:rPr kumimoji="1" lang="zh-TW" altLang="en-US" sz="1200" b="1">
                <a:solidFill>
                  <a:srgbClr val="000066"/>
                </a:solidFill>
                <a:latin typeface="標楷體" pitchFamily="65" charset="-120"/>
              </a:rPr>
              <a:t>安全管道</a:t>
            </a:r>
            <a:endParaRPr kumimoji="1" lang="zh-TW" altLang="en-US" sz="1200" b="1">
              <a:solidFill>
                <a:srgbClr val="000066"/>
              </a:solidFill>
              <a:ea typeface="新細明體" pitchFamily="18" charset="-120"/>
            </a:endParaRPr>
          </a:p>
        </p:txBody>
      </p:sp>
      <p:sp>
        <p:nvSpPr>
          <p:cNvPr id="164885" name="Text Box 21"/>
          <p:cNvSpPr txBox="1">
            <a:spLocks noChangeArrowheads="1"/>
          </p:cNvSpPr>
          <p:nvPr/>
        </p:nvSpPr>
        <p:spPr bwMode="auto">
          <a:xfrm>
            <a:off x="2268538" y="2990850"/>
            <a:ext cx="4391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b="1">
                <a:solidFill>
                  <a:srgbClr val="000066"/>
                </a:solidFill>
                <a:ea typeface="新細明體" pitchFamily="18" charset="-120"/>
              </a:rPr>
              <a:t>3.</a:t>
            </a:r>
            <a:r>
              <a:rPr kumimoji="1" lang="zh-TW" altLang="en-US" b="1">
                <a:solidFill>
                  <a:srgbClr val="000066"/>
                </a:solidFill>
                <a:latin typeface="標楷體" pitchFamily="65" charset="-120"/>
              </a:rPr>
              <a:t>強固的加解密演算法、必須假設公開的</a:t>
            </a:r>
            <a:endParaRPr kumimoji="1" lang="zh-TW" altLang="en-US" b="1">
              <a:solidFill>
                <a:srgbClr val="000066"/>
              </a:solidFill>
              <a:ea typeface="新細明體" pitchFamily="18" charset="-120"/>
            </a:endParaRPr>
          </a:p>
        </p:txBody>
      </p:sp>
      <p:sp>
        <p:nvSpPr>
          <p:cNvPr id="164886" name="Text Box 22"/>
          <p:cNvSpPr txBox="1">
            <a:spLocks noChangeArrowheads="1"/>
          </p:cNvSpPr>
          <p:nvPr/>
        </p:nvSpPr>
        <p:spPr bwMode="auto">
          <a:xfrm>
            <a:off x="6681788" y="2147888"/>
            <a:ext cx="503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key</a:t>
            </a:r>
          </a:p>
        </p:txBody>
      </p:sp>
      <p:sp>
        <p:nvSpPr>
          <p:cNvPr id="164887" name="Text Box 23"/>
          <p:cNvSpPr txBox="1">
            <a:spLocks noChangeArrowheads="1"/>
          </p:cNvSpPr>
          <p:nvPr/>
        </p:nvSpPr>
        <p:spPr bwMode="auto">
          <a:xfrm>
            <a:off x="1871663" y="2154238"/>
            <a:ext cx="503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key</a:t>
            </a:r>
          </a:p>
        </p:txBody>
      </p:sp>
      <p:sp>
        <p:nvSpPr>
          <p:cNvPr id="164888" name="Freeform 24"/>
          <p:cNvSpPr>
            <a:spLocks/>
          </p:cNvSpPr>
          <p:nvPr/>
        </p:nvSpPr>
        <p:spPr bwMode="auto">
          <a:xfrm>
            <a:off x="5364163" y="3524250"/>
            <a:ext cx="2036762" cy="1857375"/>
          </a:xfrm>
          <a:custGeom>
            <a:avLst/>
            <a:gdLst>
              <a:gd name="T0" fmla="*/ 255587 w 1283"/>
              <a:gd name="T1" fmla="*/ 857250 h 1170"/>
              <a:gd name="T2" fmla="*/ 417512 w 1283"/>
              <a:gd name="T3" fmla="*/ 347663 h 1170"/>
              <a:gd name="T4" fmla="*/ 1331912 w 1283"/>
              <a:gd name="T5" fmla="*/ 314325 h 1170"/>
              <a:gd name="T6" fmla="*/ 1346200 w 1283"/>
              <a:gd name="T7" fmla="*/ 138113 h 1170"/>
              <a:gd name="T8" fmla="*/ 1450975 w 1283"/>
              <a:gd name="T9" fmla="*/ 0 h 1170"/>
              <a:gd name="T10" fmla="*/ 1627187 w 1283"/>
              <a:gd name="T11" fmla="*/ 57150 h 1170"/>
              <a:gd name="T12" fmla="*/ 1606550 w 1283"/>
              <a:gd name="T13" fmla="*/ 228600 h 1170"/>
              <a:gd name="T14" fmla="*/ 1646237 w 1283"/>
              <a:gd name="T15" fmla="*/ 347663 h 1170"/>
              <a:gd name="T16" fmla="*/ 1912937 w 1283"/>
              <a:gd name="T17" fmla="*/ 361950 h 1170"/>
              <a:gd name="T18" fmla="*/ 2012950 w 1283"/>
              <a:gd name="T19" fmla="*/ 433388 h 1170"/>
              <a:gd name="T20" fmla="*/ 1954212 w 1283"/>
              <a:gd name="T21" fmla="*/ 709613 h 1170"/>
              <a:gd name="T22" fmla="*/ 1797050 w 1283"/>
              <a:gd name="T23" fmla="*/ 785813 h 1170"/>
              <a:gd name="T24" fmla="*/ 1712912 w 1283"/>
              <a:gd name="T25" fmla="*/ 1185863 h 1170"/>
              <a:gd name="T26" fmla="*/ 1616075 w 1283"/>
              <a:gd name="T27" fmla="*/ 1323975 h 1170"/>
              <a:gd name="T28" fmla="*/ 1560512 w 1283"/>
              <a:gd name="T29" fmla="*/ 1795463 h 1170"/>
              <a:gd name="T30" fmla="*/ 1270000 w 1283"/>
              <a:gd name="T31" fmla="*/ 1819275 h 1170"/>
              <a:gd name="T32" fmla="*/ 1158875 w 1283"/>
              <a:gd name="T33" fmla="*/ 1790700 h 1170"/>
              <a:gd name="T34" fmla="*/ 1131887 w 1283"/>
              <a:gd name="T35" fmla="*/ 1719263 h 1170"/>
              <a:gd name="T36" fmla="*/ 1127125 w 1283"/>
              <a:gd name="T37" fmla="*/ 1328738 h 1170"/>
              <a:gd name="T38" fmla="*/ 865187 w 1283"/>
              <a:gd name="T39" fmla="*/ 1323975 h 1170"/>
              <a:gd name="T40" fmla="*/ 827087 w 1283"/>
              <a:gd name="T41" fmla="*/ 1781175 h 1170"/>
              <a:gd name="T42" fmla="*/ 379412 w 1283"/>
              <a:gd name="T43" fmla="*/ 1714500 h 1170"/>
              <a:gd name="T44" fmla="*/ 417512 w 1283"/>
              <a:gd name="T45" fmla="*/ 1395413 h 1170"/>
              <a:gd name="T46" fmla="*/ 111125 w 1283"/>
              <a:gd name="T47" fmla="*/ 1285875 h 1170"/>
              <a:gd name="T48" fmla="*/ 34925 w 1283"/>
              <a:gd name="T49" fmla="*/ 1228725 h 1170"/>
              <a:gd name="T50" fmla="*/ 6350 w 1283"/>
              <a:gd name="T51" fmla="*/ 1171575 h 1170"/>
              <a:gd name="T52" fmla="*/ 74612 w 1283"/>
              <a:gd name="T53" fmla="*/ 933450 h 1170"/>
              <a:gd name="T54" fmla="*/ 255587 w 1283"/>
              <a:gd name="T55" fmla="*/ 857250 h 117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283" h="1170">
                <a:moveTo>
                  <a:pt x="161" y="540"/>
                </a:moveTo>
                <a:cubicBezTo>
                  <a:pt x="179" y="496"/>
                  <a:pt x="137" y="261"/>
                  <a:pt x="263" y="219"/>
                </a:cubicBezTo>
                <a:cubicBezTo>
                  <a:pt x="396" y="192"/>
                  <a:pt x="617" y="222"/>
                  <a:pt x="839" y="198"/>
                </a:cubicBezTo>
                <a:cubicBezTo>
                  <a:pt x="864" y="161"/>
                  <a:pt x="869" y="135"/>
                  <a:pt x="848" y="87"/>
                </a:cubicBezTo>
                <a:cubicBezTo>
                  <a:pt x="830" y="30"/>
                  <a:pt x="844" y="17"/>
                  <a:pt x="914" y="0"/>
                </a:cubicBezTo>
                <a:cubicBezTo>
                  <a:pt x="947" y="2"/>
                  <a:pt x="995" y="0"/>
                  <a:pt x="1025" y="36"/>
                </a:cubicBezTo>
                <a:cubicBezTo>
                  <a:pt x="1037" y="90"/>
                  <a:pt x="1020" y="102"/>
                  <a:pt x="1012" y="144"/>
                </a:cubicBezTo>
                <a:cubicBezTo>
                  <a:pt x="1018" y="173"/>
                  <a:pt x="1005" y="209"/>
                  <a:pt x="1037" y="219"/>
                </a:cubicBezTo>
                <a:cubicBezTo>
                  <a:pt x="1069" y="233"/>
                  <a:pt x="1167" y="219"/>
                  <a:pt x="1205" y="228"/>
                </a:cubicBezTo>
                <a:cubicBezTo>
                  <a:pt x="1225" y="235"/>
                  <a:pt x="1250" y="246"/>
                  <a:pt x="1268" y="273"/>
                </a:cubicBezTo>
                <a:cubicBezTo>
                  <a:pt x="1283" y="369"/>
                  <a:pt x="1273" y="411"/>
                  <a:pt x="1231" y="447"/>
                </a:cubicBezTo>
                <a:cubicBezTo>
                  <a:pt x="1206" y="488"/>
                  <a:pt x="1150" y="453"/>
                  <a:pt x="1132" y="495"/>
                </a:cubicBezTo>
                <a:cubicBezTo>
                  <a:pt x="1109" y="542"/>
                  <a:pt x="1098" y="691"/>
                  <a:pt x="1079" y="747"/>
                </a:cubicBezTo>
                <a:cubicBezTo>
                  <a:pt x="1047" y="804"/>
                  <a:pt x="1031" y="795"/>
                  <a:pt x="1018" y="834"/>
                </a:cubicBezTo>
                <a:cubicBezTo>
                  <a:pt x="995" y="1005"/>
                  <a:pt x="1016" y="1068"/>
                  <a:pt x="983" y="1131"/>
                </a:cubicBezTo>
                <a:cubicBezTo>
                  <a:pt x="914" y="1152"/>
                  <a:pt x="858" y="1151"/>
                  <a:pt x="800" y="1146"/>
                </a:cubicBezTo>
                <a:cubicBezTo>
                  <a:pt x="773" y="1144"/>
                  <a:pt x="730" y="1128"/>
                  <a:pt x="730" y="1128"/>
                </a:cubicBezTo>
                <a:cubicBezTo>
                  <a:pt x="721" y="1115"/>
                  <a:pt x="721" y="1097"/>
                  <a:pt x="713" y="1083"/>
                </a:cubicBezTo>
                <a:cubicBezTo>
                  <a:pt x="710" y="1035"/>
                  <a:pt x="728" y="878"/>
                  <a:pt x="710" y="837"/>
                </a:cubicBezTo>
                <a:cubicBezTo>
                  <a:pt x="697" y="810"/>
                  <a:pt x="587" y="813"/>
                  <a:pt x="545" y="834"/>
                </a:cubicBezTo>
                <a:cubicBezTo>
                  <a:pt x="524" y="903"/>
                  <a:pt x="548" y="1077"/>
                  <a:pt x="521" y="1122"/>
                </a:cubicBezTo>
                <a:cubicBezTo>
                  <a:pt x="446" y="1140"/>
                  <a:pt x="269" y="1170"/>
                  <a:pt x="239" y="1080"/>
                </a:cubicBezTo>
                <a:cubicBezTo>
                  <a:pt x="230" y="1035"/>
                  <a:pt x="269" y="930"/>
                  <a:pt x="263" y="879"/>
                </a:cubicBezTo>
                <a:cubicBezTo>
                  <a:pt x="249" y="779"/>
                  <a:pt x="163" y="814"/>
                  <a:pt x="70" y="810"/>
                </a:cubicBezTo>
                <a:cubicBezTo>
                  <a:pt x="47" y="802"/>
                  <a:pt x="42" y="787"/>
                  <a:pt x="22" y="774"/>
                </a:cubicBezTo>
                <a:cubicBezTo>
                  <a:pt x="18" y="761"/>
                  <a:pt x="5" y="751"/>
                  <a:pt x="4" y="738"/>
                </a:cubicBezTo>
                <a:cubicBezTo>
                  <a:pt x="0" y="688"/>
                  <a:pt x="12" y="623"/>
                  <a:pt x="47" y="588"/>
                </a:cubicBezTo>
                <a:cubicBezTo>
                  <a:pt x="74" y="556"/>
                  <a:pt x="125" y="606"/>
                  <a:pt x="161" y="540"/>
                </a:cubicBez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4889" name="Text Box 25"/>
          <p:cNvSpPr txBox="1">
            <a:spLocks noChangeArrowheads="1"/>
          </p:cNvSpPr>
          <p:nvPr/>
        </p:nvSpPr>
        <p:spPr bwMode="auto">
          <a:xfrm>
            <a:off x="5508625" y="533717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sz="1200" b="1">
                <a:solidFill>
                  <a:srgbClr val="000066"/>
                </a:solidFill>
              </a:rPr>
              <a:t>加密演算法</a:t>
            </a:r>
            <a:br>
              <a:rPr kumimoji="1" lang="zh-TW" altLang="en-US" sz="1200" b="1">
                <a:solidFill>
                  <a:srgbClr val="000066"/>
                </a:solidFill>
              </a:rPr>
            </a:b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Encryption Algorithm</a:t>
            </a:r>
          </a:p>
        </p:txBody>
      </p:sp>
      <p:sp>
        <p:nvSpPr>
          <p:cNvPr id="164890" name="Text Box 26"/>
          <p:cNvSpPr txBox="1">
            <a:spLocks noChangeArrowheads="1"/>
          </p:cNvSpPr>
          <p:nvPr/>
        </p:nvSpPr>
        <p:spPr bwMode="auto">
          <a:xfrm>
            <a:off x="1619250" y="533717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sz="1200" b="1">
                <a:solidFill>
                  <a:srgbClr val="000066"/>
                </a:solidFill>
              </a:rPr>
              <a:t>解密演算法</a:t>
            </a:r>
            <a:br>
              <a:rPr kumimoji="1" lang="zh-TW" altLang="en-US" sz="1200" b="1">
                <a:solidFill>
                  <a:srgbClr val="000066"/>
                </a:solidFill>
              </a:rPr>
            </a:b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Decryption Algorithm</a:t>
            </a:r>
          </a:p>
        </p:txBody>
      </p:sp>
      <p:sp>
        <p:nvSpPr>
          <p:cNvPr id="164891" name="Freeform 27"/>
          <p:cNvSpPr>
            <a:spLocks/>
          </p:cNvSpPr>
          <p:nvPr/>
        </p:nvSpPr>
        <p:spPr bwMode="auto">
          <a:xfrm flipH="1">
            <a:off x="1524000" y="3548063"/>
            <a:ext cx="2036763" cy="1857375"/>
          </a:xfrm>
          <a:custGeom>
            <a:avLst/>
            <a:gdLst>
              <a:gd name="T0" fmla="*/ 255588 w 1283"/>
              <a:gd name="T1" fmla="*/ 857250 h 1170"/>
              <a:gd name="T2" fmla="*/ 417513 w 1283"/>
              <a:gd name="T3" fmla="*/ 347663 h 1170"/>
              <a:gd name="T4" fmla="*/ 1331913 w 1283"/>
              <a:gd name="T5" fmla="*/ 314325 h 1170"/>
              <a:gd name="T6" fmla="*/ 1346200 w 1283"/>
              <a:gd name="T7" fmla="*/ 138113 h 1170"/>
              <a:gd name="T8" fmla="*/ 1450975 w 1283"/>
              <a:gd name="T9" fmla="*/ 0 h 1170"/>
              <a:gd name="T10" fmla="*/ 1627188 w 1283"/>
              <a:gd name="T11" fmla="*/ 57150 h 1170"/>
              <a:gd name="T12" fmla="*/ 1606550 w 1283"/>
              <a:gd name="T13" fmla="*/ 228600 h 1170"/>
              <a:gd name="T14" fmla="*/ 1646238 w 1283"/>
              <a:gd name="T15" fmla="*/ 347663 h 1170"/>
              <a:gd name="T16" fmla="*/ 1912938 w 1283"/>
              <a:gd name="T17" fmla="*/ 361950 h 1170"/>
              <a:gd name="T18" fmla="*/ 2012950 w 1283"/>
              <a:gd name="T19" fmla="*/ 433388 h 1170"/>
              <a:gd name="T20" fmla="*/ 1954213 w 1283"/>
              <a:gd name="T21" fmla="*/ 709613 h 1170"/>
              <a:gd name="T22" fmla="*/ 1797050 w 1283"/>
              <a:gd name="T23" fmla="*/ 785813 h 1170"/>
              <a:gd name="T24" fmla="*/ 1712913 w 1283"/>
              <a:gd name="T25" fmla="*/ 1185863 h 1170"/>
              <a:gd name="T26" fmla="*/ 1616075 w 1283"/>
              <a:gd name="T27" fmla="*/ 1323975 h 1170"/>
              <a:gd name="T28" fmla="*/ 1560513 w 1283"/>
              <a:gd name="T29" fmla="*/ 1795463 h 1170"/>
              <a:gd name="T30" fmla="*/ 1270000 w 1283"/>
              <a:gd name="T31" fmla="*/ 1819275 h 1170"/>
              <a:gd name="T32" fmla="*/ 1158875 w 1283"/>
              <a:gd name="T33" fmla="*/ 1790700 h 1170"/>
              <a:gd name="T34" fmla="*/ 1131888 w 1283"/>
              <a:gd name="T35" fmla="*/ 1719263 h 1170"/>
              <a:gd name="T36" fmla="*/ 1127125 w 1283"/>
              <a:gd name="T37" fmla="*/ 1328738 h 1170"/>
              <a:gd name="T38" fmla="*/ 865188 w 1283"/>
              <a:gd name="T39" fmla="*/ 1323975 h 1170"/>
              <a:gd name="T40" fmla="*/ 827088 w 1283"/>
              <a:gd name="T41" fmla="*/ 1781175 h 1170"/>
              <a:gd name="T42" fmla="*/ 379413 w 1283"/>
              <a:gd name="T43" fmla="*/ 1714500 h 1170"/>
              <a:gd name="T44" fmla="*/ 417513 w 1283"/>
              <a:gd name="T45" fmla="*/ 1395413 h 1170"/>
              <a:gd name="T46" fmla="*/ 111125 w 1283"/>
              <a:gd name="T47" fmla="*/ 1285875 h 1170"/>
              <a:gd name="T48" fmla="*/ 34925 w 1283"/>
              <a:gd name="T49" fmla="*/ 1228725 h 1170"/>
              <a:gd name="T50" fmla="*/ 6350 w 1283"/>
              <a:gd name="T51" fmla="*/ 1171575 h 1170"/>
              <a:gd name="T52" fmla="*/ 74613 w 1283"/>
              <a:gd name="T53" fmla="*/ 933450 h 1170"/>
              <a:gd name="T54" fmla="*/ 255588 w 1283"/>
              <a:gd name="T55" fmla="*/ 857250 h 117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283" h="1170">
                <a:moveTo>
                  <a:pt x="161" y="540"/>
                </a:moveTo>
                <a:cubicBezTo>
                  <a:pt x="179" y="496"/>
                  <a:pt x="137" y="261"/>
                  <a:pt x="263" y="219"/>
                </a:cubicBezTo>
                <a:cubicBezTo>
                  <a:pt x="396" y="192"/>
                  <a:pt x="617" y="222"/>
                  <a:pt x="839" y="198"/>
                </a:cubicBezTo>
                <a:cubicBezTo>
                  <a:pt x="864" y="161"/>
                  <a:pt x="869" y="135"/>
                  <a:pt x="848" y="87"/>
                </a:cubicBezTo>
                <a:cubicBezTo>
                  <a:pt x="830" y="30"/>
                  <a:pt x="844" y="17"/>
                  <a:pt x="914" y="0"/>
                </a:cubicBezTo>
                <a:cubicBezTo>
                  <a:pt x="947" y="2"/>
                  <a:pt x="995" y="0"/>
                  <a:pt x="1025" y="36"/>
                </a:cubicBezTo>
                <a:cubicBezTo>
                  <a:pt x="1037" y="90"/>
                  <a:pt x="1020" y="102"/>
                  <a:pt x="1012" y="144"/>
                </a:cubicBezTo>
                <a:cubicBezTo>
                  <a:pt x="1018" y="173"/>
                  <a:pt x="1005" y="209"/>
                  <a:pt x="1037" y="219"/>
                </a:cubicBezTo>
                <a:cubicBezTo>
                  <a:pt x="1069" y="233"/>
                  <a:pt x="1167" y="219"/>
                  <a:pt x="1205" y="228"/>
                </a:cubicBezTo>
                <a:cubicBezTo>
                  <a:pt x="1225" y="235"/>
                  <a:pt x="1250" y="246"/>
                  <a:pt x="1268" y="273"/>
                </a:cubicBezTo>
                <a:cubicBezTo>
                  <a:pt x="1283" y="369"/>
                  <a:pt x="1273" y="411"/>
                  <a:pt x="1231" y="447"/>
                </a:cubicBezTo>
                <a:cubicBezTo>
                  <a:pt x="1206" y="488"/>
                  <a:pt x="1150" y="453"/>
                  <a:pt x="1132" y="495"/>
                </a:cubicBezTo>
                <a:cubicBezTo>
                  <a:pt x="1109" y="542"/>
                  <a:pt x="1098" y="691"/>
                  <a:pt x="1079" y="747"/>
                </a:cubicBezTo>
                <a:cubicBezTo>
                  <a:pt x="1047" y="804"/>
                  <a:pt x="1031" y="795"/>
                  <a:pt x="1018" y="834"/>
                </a:cubicBezTo>
                <a:cubicBezTo>
                  <a:pt x="995" y="1005"/>
                  <a:pt x="1016" y="1068"/>
                  <a:pt x="983" y="1131"/>
                </a:cubicBezTo>
                <a:cubicBezTo>
                  <a:pt x="914" y="1152"/>
                  <a:pt x="858" y="1151"/>
                  <a:pt x="800" y="1146"/>
                </a:cubicBezTo>
                <a:cubicBezTo>
                  <a:pt x="773" y="1144"/>
                  <a:pt x="730" y="1128"/>
                  <a:pt x="730" y="1128"/>
                </a:cubicBezTo>
                <a:cubicBezTo>
                  <a:pt x="721" y="1115"/>
                  <a:pt x="721" y="1097"/>
                  <a:pt x="713" y="1083"/>
                </a:cubicBezTo>
                <a:cubicBezTo>
                  <a:pt x="710" y="1035"/>
                  <a:pt x="728" y="878"/>
                  <a:pt x="710" y="837"/>
                </a:cubicBezTo>
                <a:cubicBezTo>
                  <a:pt x="697" y="810"/>
                  <a:pt x="587" y="813"/>
                  <a:pt x="545" y="834"/>
                </a:cubicBezTo>
                <a:cubicBezTo>
                  <a:pt x="524" y="903"/>
                  <a:pt x="548" y="1077"/>
                  <a:pt x="521" y="1122"/>
                </a:cubicBezTo>
                <a:cubicBezTo>
                  <a:pt x="446" y="1140"/>
                  <a:pt x="269" y="1170"/>
                  <a:pt x="239" y="1080"/>
                </a:cubicBezTo>
                <a:cubicBezTo>
                  <a:pt x="230" y="1035"/>
                  <a:pt x="269" y="930"/>
                  <a:pt x="263" y="879"/>
                </a:cubicBezTo>
                <a:cubicBezTo>
                  <a:pt x="249" y="779"/>
                  <a:pt x="163" y="814"/>
                  <a:pt x="70" y="810"/>
                </a:cubicBezTo>
                <a:cubicBezTo>
                  <a:pt x="47" y="802"/>
                  <a:pt x="42" y="787"/>
                  <a:pt x="22" y="774"/>
                </a:cubicBezTo>
                <a:cubicBezTo>
                  <a:pt x="18" y="761"/>
                  <a:pt x="5" y="751"/>
                  <a:pt x="4" y="738"/>
                </a:cubicBezTo>
                <a:cubicBezTo>
                  <a:pt x="0" y="688"/>
                  <a:pt x="12" y="623"/>
                  <a:pt x="47" y="588"/>
                </a:cubicBezTo>
                <a:cubicBezTo>
                  <a:pt x="74" y="556"/>
                  <a:pt x="125" y="606"/>
                  <a:pt x="161" y="540"/>
                </a:cubicBez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4892" name="Text Box 28"/>
          <p:cNvSpPr txBox="1">
            <a:spLocks noChangeArrowheads="1"/>
          </p:cNvSpPr>
          <p:nvPr/>
        </p:nvSpPr>
        <p:spPr bwMode="auto">
          <a:xfrm>
            <a:off x="2951163" y="5918200"/>
            <a:ext cx="2773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3.</a:t>
            </a:r>
            <a:r>
              <a:rPr kumimoji="1" lang="zh-TW" altLang="en-US" sz="1200" b="1">
                <a:solidFill>
                  <a:srgbClr val="000066"/>
                </a:solidFill>
                <a:latin typeface="標楷體" pitchFamily="65" charset="-120"/>
              </a:rPr>
              <a:t>強固加密演算法、必須假設是公開的</a:t>
            </a:r>
            <a:endParaRPr kumimoji="1" lang="zh-TW" altLang="en-US" sz="1200" b="1">
              <a:solidFill>
                <a:srgbClr val="000066"/>
              </a:solidFill>
              <a:ea typeface="新細明體" pitchFamily="18" charset="-120"/>
            </a:endParaRPr>
          </a:p>
        </p:txBody>
      </p:sp>
      <p:sp>
        <p:nvSpPr>
          <p:cNvPr id="164893" name="Text Box 29"/>
          <p:cNvSpPr txBox="1">
            <a:spLocks noChangeArrowheads="1"/>
          </p:cNvSpPr>
          <p:nvPr/>
        </p:nvSpPr>
        <p:spPr bwMode="auto">
          <a:xfrm>
            <a:off x="3348038" y="2990850"/>
            <a:ext cx="2303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b="1">
                <a:solidFill>
                  <a:srgbClr val="000066"/>
                </a:solidFill>
                <a:ea typeface="新細明體" pitchFamily="18" charset="-120"/>
              </a:rPr>
              <a:t>4.</a:t>
            </a:r>
            <a:r>
              <a:rPr kumimoji="1" lang="zh-TW" altLang="en-US" b="1">
                <a:solidFill>
                  <a:srgbClr val="000066"/>
                </a:solidFill>
                <a:latin typeface="標楷體" pitchFamily="65" charset="-120"/>
              </a:rPr>
              <a:t>以數學式子表示</a:t>
            </a:r>
            <a:endParaRPr kumimoji="1" lang="zh-TW" altLang="en-US" b="1">
              <a:solidFill>
                <a:srgbClr val="000066"/>
              </a:solidFill>
              <a:ea typeface="新細明體" pitchFamily="18" charset="-120"/>
            </a:endParaRPr>
          </a:p>
        </p:txBody>
      </p:sp>
      <p:sp>
        <p:nvSpPr>
          <p:cNvPr id="164894" name="Text Box 30"/>
          <p:cNvSpPr txBox="1">
            <a:spLocks noChangeArrowheads="1"/>
          </p:cNvSpPr>
          <p:nvPr/>
        </p:nvSpPr>
        <p:spPr bwMode="auto">
          <a:xfrm>
            <a:off x="6711950" y="2978150"/>
            <a:ext cx="2174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200" b="1">
                <a:solidFill>
                  <a:srgbClr val="990099"/>
                </a:solidFill>
                <a:ea typeface="新細明體" pitchFamily="18" charset="-120"/>
              </a:rPr>
              <a:t>K</a:t>
            </a:r>
          </a:p>
        </p:txBody>
      </p:sp>
      <p:sp>
        <p:nvSpPr>
          <p:cNvPr id="164895" name="Text Box 31"/>
          <p:cNvSpPr txBox="1">
            <a:spLocks noChangeArrowheads="1"/>
          </p:cNvSpPr>
          <p:nvPr/>
        </p:nvSpPr>
        <p:spPr bwMode="auto">
          <a:xfrm>
            <a:off x="1958975" y="2968625"/>
            <a:ext cx="2905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200" b="1">
                <a:solidFill>
                  <a:srgbClr val="990099"/>
                </a:solidFill>
                <a:ea typeface="新細明體" pitchFamily="18" charset="-120"/>
              </a:rPr>
              <a:t>K</a:t>
            </a:r>
          </a:p>
        </p:txBody>
      </p:sp>
      <p:sp>
        <p:nvSpPr>
          <p:cNvPr id="164896" name="Line 32"/>
          <p:cNvSpPr>
            <a:spLocks noChangeShapeType="1"/>
          </p:cNvSpPr>
          <p:nvPr/>
        </p:nvSpPr>
        <p:spPr bwMode="auto">
          <a:xfrm>
            <a:off x="6851650" y="3219450"/>
            <a:ext cx="0" cy="2159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4897" name="Line 33"/>
          <p:cNvSpPr>
            <a:spLocks noChangeShapeType="1"/>
          </p:cNvSpPr>
          <p:nvPr/>
        </p:nvSpPr>
        <p:spPr bwMode="auto">
          <a:xfrm>
            <a:off x="2097088" y="3213100"/>
            <a:ext cx="0" cy="2159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4898" name="Text Box 34"/>
          <p:cNvSpPr txBox="1">
            <a:spLocks noChangeArrowheads="1"/>
          </p:cNvSpPr>
          <p:nvPr/>
        </p:nvSpPr>
        <p:spPr bwMode="auto">
          <a:xfrm>
            <a:off x="6175375" y="4716463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000" b="1">
                <a:solidFill>
                  <a:srgbClr val="990099"/>
                </a:solidFill>
                <a:ea typeface="新細明體" pitchFamily="18" charset="-120"/>
              </a:rPr>
              <a:t>E( )</a:t>
            </a:r>
          </a:p>
        </p:txBody>
      </p:sp>
      <p:sp>
        <p:nvSpPr>
          <p:cNvPr id="164899" name="Text Box 35"/>
          <p:cNvSpPr txBox="1">
            <a:spLocks noChangeArrowheads="1"/>
          </p:cNvSpPr>
          <p:nvPr/>
        </p:nvSpPr>
        <p:spPr bwMode="auto">
          <a:xfrm>
            <a:off x="2368550" y="4733925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000" b="1">
                <a:solidFill>
                  <a:srgbClr val="990099"/>
                </a:solidFill>
                <a:ea typeface="新細明體" pitchFamily="18" charset="-120"/>
              </a:rPr>
              <a:t>D( )</a:t>
            </a:r>
          </a:p>
        </p:txBody>
      </p:sp>
      <p:sp>
        <p:nvSpPr>
          <p:cNvPr id="164900" name="Line 36"/>
          <p:cNvSpPr>
            <a:spLocks noChangeShapeType="1"/>
          </p:cNvSpPr>
          <p:nvPr/>
        </p:nvSpPr>
        <p:spPr bwMode="auto">
          <a:xfrm flipH="1">
            <a:off x="5940425" y="4652963"/>
            <a:ext cx="863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4901" name="Line 37"/>
          <p:cNvSpPr>
            <a:spLocks noChangeShapeType="1"/>
          </p:cNvSpPr>
          <p:nvPr/>
        </p:nvSpPr>
        <p:spPr bwMode="auto">
          <a:xfrm flipH="1">
            <a:off x="2124075" y="4681538"/>
            <a:ext cx="863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4902" name="Text Box 38"/>
          <p:cNvSpPr txBox="1">
            <a:spLocks noChangeArrowheads="1"/>
          </p:cNvSpPr>
          <p:nvPr/>
        </p:nvSpPr>
        <p:spPr bwMode="auto">
          <a:xfrm>
            <a:off x="7885113" y="422116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sz="1200" b="1">
                <a:solidFill>
                  <a:srgbClr val="000066"/>
                </a:solidFill>
              </a:rPr>
              <a:t>明文</a:t>
            </a:r>
            <a:br>
              <a:rPr kumimoji="1" lang="zh-TW" altLang="en-US" sz="1200" b="1">
                <a:solidFill>
                  <a:srgbClr val="000066"/>
                </a:solidFill>
              </a:rPr>
            </a:b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Plaintext</a:t>
            </a:r>
          </a:p>
        </p:txBody>
      </p:sp>
      <p:sp>
        <p:nvSpPr>
          <p:cNvPr id="164903" name="Text Box 39"/>
          <p:cNvSpPr txBox="1">
            <a:spLocks noChangeArrowheads="1"/>
          </p:cNvSpPr>
          <p:nvPr/>
        </p:nvSpPr>
        <p:spPr bwMode="auto">
          <a:xfrm>
            <a:off x="468313" y="42926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sz="1200" b="1">
                <a:solidFill>
                  <a:srgbClr val="000066"/>
                </a:solidFill>
              </a:rPr>
              <a:t>明文</a:t>
            </a:r>
            <a:br>
              <a:rPr kumimoji="1" lang="zh-TW" altLang="en-US" sz="1200" b="1">
                <a:solidFill>
                  <a:srgbClr val="000066"/>
                </a:solidFill>
              </a:rPr>
            </a:b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Plaintext</a:t>
            </a:r>
          </a:p>
        </p:txBody>
      </p:sp>
      <p:sp>
        <p:nvSpPr>
          <p:cNvPr id="164904" name="Text Box 40"/>
          <p:cNvSpPr txBox="1">
            <a:spLocks noChangeArrowheads="1"/>
          </p:cNvSpPr>
          <p:nvPr/>
        </p:nvSpPr>
        <p:spPr bwMode="auto">
          <a:xfrm>
            <a:off x="3995738" y="4843463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sz="1200" b="1">
                <a:solidFill>
                  <a:srgbClr val="000066"/>
                </a:solidFill>
              </a:rPr>
              <a:t>密文</a:t>
            </a:r>
            <a:br>
              <a:rPr kumimoji="1" lang="zh-TW" altLang="en-US" sz="1200" b="1">
                <a:solidFill>
                  <a:srgbClr val="000066"/>
                </a:solidFill>
              </a:rPr>
            </a:br>
            <a:r>
              <a:rPr kumimoji="1" lang="en-US" altLang="zh-TW" sz="1200" b="1">
                <a:solidFill>
                  <a:srgbClr val="000066"/>
                </a:solidFill>
              </a:rPr>
              <a:t>Cipher</a:t>
            </a: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text</a:t>
            </a:r>
          </a:p>
        </p:txBody>
      </p:sp>
      <p:sp>
        <p:nvSpPr>
          <p:cNvPr id="164905" name="Text Box 41"/>
          <p:cNvSpPr txBox="1">
            <a:spLocks noChangeArrowheads="1"/>
          </p:cNvSpPr>
          <p:nvPr/>
        </p:nvSpPr>
        <p:spPr bwMode="auto">
          <a:xfrm>
            <a:off x="8172450" y="3213100"/>
            <a:ext cx="287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200" b="1">
                <a:solidFill>
                  <a:srgbClr val="990099"/>
                </a:solidFill>
                <a:ea typeface="新細明體" pitchFamily="18" charset="-120"/>
              </a:rPr>
              <a:t>M</a:t>
            </a:r>
          </a:p>
        </p:txBody>
      </p:sp>
      <p:sp>
        <p:nvSpPr>
          <p:cNvPr id="164906" name="Text Box 42"/>
          <p:cNvSpPr txBox="1">
            <a:spLocks noChangeArrowheads="1"/>
          </p:cNvSpPr>
          <p:nvPr/>
        </p:nvSpPr>
        <p:spPr bwMode="auto">
          <a:xfrm>
            <a:off x="4356100" y="3832225"/>
            <a:ext cx="250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200" b="1">
                <a:solidFill>
                  <a:srgbClr val="990099"/>
                </a:solidFill>
                <a:ea typeface="新細明體" pitchFamily="18" charset="-120"/>
              </a:rPr>
              <a:t>C</a:t>
            </a:r>
          </a:p>
        </p:txBody>
      </p:sp>
      <p:sp>
        <p:nvSpPr>
          <p:cNvPr id="164907" name="Text Box 43"/>
          <p:cNvSpPr txBox="1">
            <a:spLocks noChangeArrowheads="1"/>
          </p:cNvSpPr>
          <p:nvPr/>
        </p:nvSpPr>
        <p:spPr bwMode="auto">
          <a:xfrm>
            <a:off x="769938" y="3255963"/>
            <a:ext cx="288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200" b="1">
                <a:solidFill>
                  <a:srgbClr val="990099"/>
                </a:solidFill>
                <a:ea typeface="新細明體" pitchFamily="18" charset="-120"/>
              </a:rPr>
              <a:t>M</a:t>
            </a:r>
          </a:p>
        </p:txBody>
      </p:sp>
      <p:sp>
        <p:nvSpPr>
          <p:cNvPr id="164908" name="Text Box 44"/>
          <p:cNvSpPr txBox="1">
            <a:spLocks noChangeArrowheads="1"/>
          </p:cNvSpPr>
          <p:nvPr/>
        </p:nvSpPr>
        <p:spPr bwMode="auto">
          <a:xfrm>
            <a:off x="5884863" y="5922963"/>
            <a:ext cx="30083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4.</a:t>
            </a:r>
            <a:r>
              <a:rPr kumimoji="1" lang="zh-TW" altLang="en-US" sz="1200" b="1">
                <a:solidFill>
                  <a:srgbClr val="000066"/>
                </a:solidFill>
                <a:latin typeface="標楷體" pitchFamily="65" charset="-120"/>
              </a:rPr>
              <a:t>以數學公式表示之 </a:t>
            </a:r>
            <a:r>
              <a:rPr kumimoji="1" lang="en-US" altLang="zh-TW" sz="1200" b="1">
                <a:solidFill>
                  <a:srgbClr val="000066"/>
                </a:solidFill>
              </a:rPr>
              <a:t>C=E</a:t>
            </a:r>
            <a:r>
              <a:rPr kumimoji="1" lang="en-US" altLang="zh-TW" sz="1200" b="1" baseline="-25000">
                <a:solidFill>
                  <a:srgbClr val="000066"/>
                </a:solidFill>
              </a:rPr>
              <a:t>K</a:t>
            </a:r>
            <a:r>
              <a:rPr kumimoji="1" lang="en-US" altLang="zh-TW" sz="1200" b="1">
                <a:solidFill>
                  <a:srgbClr val="000066"/>
                </a:solidFill>
              </a:rPr>
              <a:t>(M), M=D</a:t>
            </a:r>
            <a:r>
              <a:rPr kumimoji="1" lang="en-US" altLang="zh-TW" sz="1200" b="1" baseline="-25000">
                <a:solidFill>
                  <a:srgbClr val="000066"/>
                </a:solidFill>
              </a:rPr>
              <a:t>K</a:t>
            </a:r>
            <a:r>
              <a:rPr kumimoji="1" lang="en-US" altLang="zh-TW" sz="1200" b="1">
                <a:solidFill>
                  <a:srgbClr val="000066"/>
                </a:solidFill>
              </a:rPr>
              <a:t>(C) </a:t>
            </a:r>
            <a:endParaRPr kumimoji="1" lang="en-US" altLang="zh-TW" sz="1200" b="1">
              <a:solidFill>
                <a:srgbClr val="000066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30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4" dur="10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27604 -2.59259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6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648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648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648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4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64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1648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16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1000"/>
                                        <p:tgtEl>
                                          <p:spTgt spid="1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1648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1000"/>
                                        <p:tgtEl>
                                          <p:spTgt spid="1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62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1000"/>
                                        <p:tgtEl>
                                          <p:spTgt spid="16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76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1648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64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6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69" grpId="0" animBg="1"/>
      <p:bldP spid="164870" grpId="0" animBg="1"/>
      <p:bldP spid="164879" grpId="0"/>
      <p:bldP spid="164881" grpId="0"/>
      <p:bldP spid="164882" grpId="0" animBg="1"/>
      <p:bldP spid="164882" grpId="1" animBg="1"/>
      <p:bldP spid="164883" grpId="0"/>
      <p:bldP spid="164884" grpId="0"/>
      <p:bldP spid="164885" grpId="0"/>
      <p:bldP spid="164885" grpId="1"/>
      <p:bldP spid="164888" grpId="0" animBg="1"/>
      <p:bldP spid="164888" grpId="1" animBg="1"/>
      <p:bldP spid="164888" grpId="2" animBg="1"/>
      <p:bldP spid="164891" grpId="0" animBg="1"/>
      <p:bldP spid="164891" grpId="1" animBg="1"/>
      <p:bldP spid="164891" grpId="2" animBg="1"/>
      <p:bldP spid="164892" grpId="0"/>
      <p:bldP spid="164893" grpId="0"/>
      <p:bldP spid="164896" grpId="0" animBg="1"/>
      <p:bldP spid="164897" grpId="0" animBg="1"/>
      <p:bldP spid="164900" grpId="0" animBg="1"/>
      <p:bldP spid="164901" grpId="0" animBg="1"/>
      <p:bldP spid="164904" grpId="0"/>
      <p:bldP spid="1649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2-</a:t>
            </a:r>
            <a:fld id="{408A8BC3-047B-435D-8CF0-FFA7DCA6DBEA}" type="slidenum">
              <a:rPr lang="en-US" altLang="zh-TW">
                <a:solidFill>
                  <a:srgbClr val="000000"/>
                </a:solidFill>
              </a:rPr>
              <a:pPr eaLnBrk="1" hangingPunct="1"/>
              <a:t>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4987925" y="5438775"/>
            <a:ext cx="2892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000000"/>
                </a:solidFill>
                <a:ea typeface="新細明體" pitchFamily="18" charset="-120"/>
              </a:rPr>
              <a:t>b  defg  ijkl       pq stuvwx  z</a:t>
            </a:r>
          </a:p>
        </p:txBody>
      </p:sp>
      <p:sp>
        <p:nvSpPr>
          <p:cNvPr id="46084" name="AutoShape 3"/>
          <p:cNvSpPr>
            <a:spLocks noChangeArrowheads="1"/>
          </p:cNvSpPr>
          <p:nvPr/>
        </p:nvSpPr>
        <p:spPr bwMode="auto">
          <a:xfrm>
            <a:off x="3348038" y="4510088"/>
            <a:ext cx="2232025" cy="287337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zh-TW" b="1">
              <a:solidFill>
                <a:srgbClr val="FFFF00"/>
              </a:solidFill>
              <a:ea typeface="新細明體" pitchFamily="18" charset="-120"/>
            </a:endParaRPr>
          </a:p>
        </p:txBody>
      </p:sp>
      <p:sp>
        <p:nvSpPr>
          <p:cNvPr id="46085" name="Freeform 4"/>
          <p:cNvSpPr>
            <a:spLocks/>
          </p:cNvSpPr>
          <p:nvPr/>
        </p:nvSpPr>
        <p:spPr bwMode="auto">
          <a:xfrm>
            <a:off x="6732588" y="1989138"/>
            <a:ext cx="1295400" cy="3311525"/>
          </a:xfrm>
          <a:custGeom>
            <a:avLst/>
            <a:gdLst>
              <a:gd name="T0" fmla="*/ 307521 w 952"/>
              <a:gd name="T1" fmla="*/ 595724 h 2268"/>
              <a:gd name="T2" fmla="*/ 616404 w 952"/>
              <a:gd name="T3" fmla="*/ 464314 h 2268"/>
              <a:gd name="T4" fmla="*/ 616404 w 952"/>
              <a:gd name="T5" fmla="*/ 397149 h 2268"/>
              <a:gd name="T6" fmla="*/ 616404 w 952"/>
              <a:gd name="T7" fmla="*/ 264280 h 2268"/>
              <a:gd name="T8" fmla="*/ 616404 w 952"/>
              <a:gd name="T9" fmla="*/ 132870 h 2268"/>
              <a:gd name="T10" fmla="*/ 740229 w 952"/>
              <a:gd name="T11" fmla="*/ 0 h 2268"/>
              <a:gd name="T12" fmla="*/ 864054 w 952"/>
              <a:gd name="T13" fmla="*/ 0 h 2268"/>
              <a:gd name="T14" fmla="*/ 925286 w 952"/>
              <a:gd name="T15" fmla="*/ 0 h 2268"/>
              <a:gd name="T16" fmla="*/ 986518 w 952"/>
              <a:gd name="T17" fmla="*/ 65705 h 2268"/>
              <a:gd name="T18" fmla="*/ 986518 w 952"/>
              <a:gd name="T19" fmla="*/ 198575 h 2268"/>
              <a:gd name="T20" fmla="*/ 986518 w 952"/>
              <a:gd name="T21" fmla="*/ 264280 h 2268"/>
              <a:gd name="T22" fmla="*/ 1049111 w 952"/>
              <a:gd name="T23" fmla="*/ 331445 h 2268"/>
              <a:gd name="T24" fmla="*/ 986518 w 952"/>
              <a:gd name="T25" fmla="*/ 397149 h 2268"/>
              <a:gd name="T26" fmla="*/ 925286 w 952"/>
              <a:gd name="T27" fmla="*/ 530019 h 2268"/>
              <a:gd name="T28" fmla="*/ 1110343 w 952"/>
              <a:gd name="T29" fmla="*/ 662889 h 2268"/>
              <a:gd name="T30" fmla="*/ 1295400 w 952"/>
              <a:gd name="T31" fmla="*/ 794299 h 2268"/>
              <a:gd name="T32" fmla="*/ 1295400 w 952"/>
              <a:gd name="T33" fmla="*/ 1060038 h 2268"/>
              <a:gd name="T34" fmla="*/ 1295400 w 952"/>
              <a:gd name="T35" fmla="*/ 1324318 h 2268"/>
              <a:gd name="T36" fmla="*/ 1234168 w 952"/>
              <a:gd name="T37" fmla="*/ 1655763 h 2268"/>
              <a:gd name="T38" fmla="*/ 1110343 w 952"/>
              <a:gd name="T39" fmla="*/ 1854337 h 2268"/>
              <a:gd name="T40" fmla="*/ 986518 w 952"/>
              <a:gd name="T41" fmla="*/ 1987207 h 2268"/>
              <a:gd name="T42" fmla="*/ 986518 w 952"/>
              <a:gd name="T43" fmla="*/ 2052912 h 2268"/>
              <a:gd name="T44" fmla="*/ 925286 w 952"/>
              <a:gd name="T45" fmla="*/ 2517226 h 2268"/>
              <a:gd name="T46" fmla="*/ 925286 w 952"/>
              <a:gd name="T47" fmla="*/ 2781506 h 2268"/>
              <a:gd name="T48" fmla="*/ 864054 w 952"/>
              <a:gd name="T49" fmla="*/ 2980080 h 2268"/>
              <a:gd name="T50" fmla="*/ 864054 w 952"/>
              <a:gd name="T51" fmla="*/ 3047245 h 2268"/>
              <a:gd name="T52" fmla="*/ 864054 w 952"/>
              <a:gd name="T53" fmla="*/ 3245820 h 2268"/>
              <a:gd name="T54" fmla="*/ 801461 w 952"/>
              <a:gd name="T55" fmla="*/ 3311525 h 2268"/>
              <a:gd name="T56" fmla="*/ 677636 w 952"/>
              <a:gd name="T57" fmla="*/ 3245820 h 2268"/>
              <a:gd name="T58" fmla="*/ 677636 w 952"/>
              <a:gd name="T59" fmla="*/ 3112950 h 2268"/>
              <a:gd name="T60" fmla="*/ 740229 w 952"/>
              <a:gd name="T61" fmla="*/ 2980080 h 2268"/>
              <a:gd name="T62" fmla="*/ 677636 w 952"/>
              <a:gd name="T63" fmla="*/ 2914376 h 2268"/>
              <a:gd name="T64" fmla="*/ 677636 w 952"/>
              <a:gd name="T65" fmla="*/ 2715801 h 2268"/>
              <a:gd name="T66" fmla="*/ 677636 w 952"/>
              <a:gd name="T67" fmla="*/ 2517226 h 2268"/>
              <a:gd name="T68" fmla="*/ 555171 w 952"/>
              <a:gd name="T69" fmla="*/ 2120077 h 2268"/>
              <a:gd name="T70" fmla="*/ 370114 w 952"/>
              <a:gd name="T71" fmla="*/ 2648636 h 2268"/>
              <a:gd name="T72" fmla="*/ 370114 w 952"/>
              <a:gd name="T73" fmla="*/ 2715801 h 2268"/>
              <a:gd name="T74" fmla="*/ 370114 w 952"/>
              <a:gd name="T75" fmla="*/ 2781506 h 2268"/>
              <a:gd name="T76" fmla="*/ 122464 w 952"/>
              <a:gd name="T77" fmla="*/ 2914376 h 2268"/>
              <a:gd name="T78" fmla="*/ 0 w 952"/>
              <a:gd name="T79" fmla="*/ 2914376 h 2268"/>
              <a:gd name="T80" fmla="*/ 0 w 952"/>
              <a:gd name="T81" fmla="*/ 2847211 h 2268"/>
              <a:gd name="T82" fmla="*/ 0 w 952"/>
              <a:gd name="T83" fmla="*/ 2781506 h 2268"/>
              <a:gd name="T84" fmla="*/ 122464 w 952"/>
              <a:gd name="T85" fmla="*/ 2715801 h 2268"/>
              <a:gd name="T86" fmla="*/ 185057 w 952"/>
              <a:gd name="T87" fmla="*/ 2648636 h 2268"/>
              <a:gd name="T88" fmla="*/ 185057 w 952"/>
              <a:gd name="T89" fmla="*/ 2251487 h 2268"/>
              <a:gd name="T90" fmla="*/ 185057 w 952"/>
              <a:gd name="T91" fmla="*/ 1590058 h 2268"/>
              <a:gd name="T92" fmla="*/ 185057 w 952"/>
              <a:gd name="T93" fmla="*/ 1457188 h 2268"/>
              <a:gd name="T94" fmla="*/ 122464 w 952"/>
              <a:gd name="T95" fmla="*/ 1391483 h 2268"/>
              <a:gd name="T96" fmla="*/ 122464 w 952"/>
              <a:gd name="T97" fmla="*/ 1125743 h 2268"/>
              <a:gd name="T98" fmla="*/ 307521 w 952"/>
              <a:gd name="T99" fmla="*/ 728594 h 2268"/>
              <a:gd name="T100" fmla="*/ 307521 w 952"/>
              <a:gd name="T101" fmla="*/ 595724 h 226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952" h="2268">
                <a:moveTo>
                  <a:pt x="226" y="408"/>
                </a:moveTo>
                <a:lnTo>
                  <a:pt x="453" y="318"/>
                </a:lnTo>
                <a:lnTo>
                  <a:pt x="453" y="272"/>
                </a:lnTo>
                <a:lnTo>
                  <a:pt x="453" y="181"/>
                </a:lnTo>
                <a:lnTo>
                  <a:pt x="453" y="91"/>
                </a:lnTo>
                <a:lnTo>
                  <a:pt x="544" y="0"/>
                </a:lnTo>
                <a:lnTo>
                  <a:pt x="635" y="0"/>
                </a:lnTo>
                <a:lnTo>
                  <a:pt x="680" y="0"/>
                </a:lnTo>
                <a:lnTo>
                  <a:pt x="725" y="45"/>
                </a:lnTo>
                <a:lnTo>
                  <a:pt x="725" y="136"/>
                </a:lnTo>
                <a:lnTo>
                  <a:pt x="725" y="181"/>
                </a:lnTo>
                <a:lnTo>
                  <a:pt x="771" y="227"/>
                </a:lnTo>
                <a:lnTo>
                  <a:pt x="725" y="272"/>
                </a:lnTo>
                <a:lnTo>
                  <a:pt x="680" y="363"/>
                </a:lnTo>
                <a:lnTo>
                  <a:pt x="816" y="454"/>
                </a:lnTo>
                <a:lnTo>
                  <a:pt x="952" y="544"/>
                </a:lnTo>
                <a:lnTo>
                  <a:pt x="952" y="726"/>
                </a:lnTo>
                <a:lnTo>
                  <a:pt x="952" y="907"/>
                </a:lnTo>
                <a:lnTo>
                  <a:pt x="907" y="1134"/>
                </a:lnTo>
                <a:lnTo>
                  <a:pt x="816" y="1270"/>
                </a:lnTo>
                <a:lnTo>
                  <a:pt x="725" y="1361"/>
                </a:lnTo>
                <a:lnTo>
                  <a:pt x="725" y="1406"/>
                </a:lnTo>
                <a:lnTo>
                  <a:pt x="680" y="1724"/>
                </a:lnTo>
                <a:lnTo>
                  <a:pt x="680" y="1905"/>
                </a:lnTo>
                <a:lnTo>
                  <a:pt x="635" y="2041"/>
                </a:lnTo>
                <a:lnTo>
                  <a:pt x="635" y="2087"/>
                </a:lnTo>
                <a:lnTo>
                  <a:pt x="635" y="2223"/>
                </a:lnTo>
                <a:lnTo>
                  <a:pt x="589" y="2268"/>
                </a:lnTo>
                <a:lnTo>
                  <a:pt x="498" y="2223"/>
                </a:lnTo>
                <a:lnTo>
                  <a:pt x="498" y="2132"/>
                </a:lnTo>
                <a:lnTo>
                  <a:pt x="544" y="2041"/>
                </a:lnTo>
                <a:lnTo>
                  <a:pt x="498" y="1996"/>
                </a:lnTo>
                <a:lnTo>
                  <a:pt x="498" y="1860"/>
                </a:lnTo>
                <a:lnTo>
                  <a:pt x="498" y="1724"/>
                </a:lnTo>
                <a:lnTo>
                  <a:pt x="408" y="1452"/>
                </a:lnTo>
                <a:lnTo>
                  <a:pt x="272" y="1814"/>
                </a:lnTo>
                <a:lnTo>
                  <a:pt x="272" y="1860"/>
                </a:lnTo>
                <a:lnTo>
                  <a:pt x="272" y="1905"/>
                </a:lnTo>
                <a:lnTo>
                  <a:pt x="90" y="1996"/>
                </a:lnTo>
                <a:lnTo>
                  <a:pt x="0" y="1996"/>
                </a:lnTo>
                <a:lnTo>
                  <a:pt x="0" y="1950"/>
                </a:lnTo>
                <a:lnTo>
                  <a:pt x="0" y="1905"/>
                </a:lnTo>
                <a:lnTo>
                  <a:pt x="90" y="1860"/>
                </a:lnTo>
                <a:lnTo>
                  <a:pt x="136" y="1814"/>
                </a:lnTo>
                <a:lnTo>
                  <a:pt x="136" y="1542"/>
                </a:lnTo>
                <a:lnTo>
                  <a:pt x="136" y="1089"/>
                </a:lnTo>
                <a:lnTo>
                  <a:pt x="136" y="998"/>
                </a:lnTo>
                <a:lnTo>
                  <a:pt x="90" y="953"/>
                </a:lnTo>
                <a:lnTo>
                  <a:pt x="90" y="771"/>
                </a:lnTo>
                <a:lnTo>
                  <a:pt x="226" y="499"/>
                </a:lnTo>
                <a:lnTo>
                  <a:pt x="226" y="408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33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6086" name="Freeform 5"/>
          <p:cNvSpPr>
            <a:spLocks/>
          </p:cNvSpPr>
          <p:nvPr/>
        </p:nvSpPr>
        <p:spPr bwMode="auto">
          <a:xfrm>
            <a:off x="1042988" y="1989138"/>
            <a:ext cx="1081087" cy="3313112"/>
          </a:xfrm>
          <a:custGeom>
            <a:avLst/>
            <a:gdLst>
              <a:gd name="T0" fmla="*/ 67010 w 726"/>
              <a:gd name="T1" fmla="*/ 647700 h 2087"/>
              <a:gd name="T2" fmla="*/ 202518 w 726"/>
              <a:gd name="T3" fmla="*/ 504825 h 2087"/>
              <a:gd name="T4" fmla="*/ 269527 w 726"/>
              <a:gd name="T5" fmla="*/ 360362 h 2087"/>
              <a:gd name="T6" fmla="*/ 338026 w 726"/>
              <a:gd name="T7" fmla="*/ 71437 h 2087"/>
              <a:gd name="T8" fmla="*/ 405035 w 726"/>
              <a:gd name="T9" fmla="*/ 0 h 2087"/>
              <a:gd name="T10" fmla="*/ 540544 w 726"/>
              <a:gd name="T11" fmla="*/ 0 h 2087"/>
              <a:gd name="T12" fmla="*/ 674563 w 726"/>
              <a:gd name="T13" fmla="*/ 0 h 2087"/>
              <a:gd name="T14" fmla="*/ 743061 w 726"/>
              <a:gd name="T15" fmla="*/ 71437 h 2087"/>
              <a:gd name="T16" fmla="*/ 810071 w 726"/>
              <a:gd name="T17" fmla="*/ 360362 h 2087"/>
              <a:gd name="T18" fmla="*/ 810071 w 726"/>
              <a:gd name="T19" fmla="*/ 504825 h 2087"/>
              <a:gd name="T20" fmla="*/ 878569 w 726"/>
              <a:gd name="T21" fmla="*/ 504825 h 2087"/>
              <a:gd name="T22" fmla="*/ 1012588 w 726"/>
              <a:gd name="T23" fmla="*/ 792162 h 2087"/>
              <a:gd name="T24" fmla="*/ 1012588 w 726"/>
              <a:gd name="T25" fmla="*/ 936625 h 2087"/>
              <a:gd name="T26" fmla="*/ 1012588 w 726"/>
              <a:gd name="T27" fmla="*/ 1368425 h 2087"/>
              <a:gd name="T28" fmla="*/ 1081087 w 726"/>
              <a:gd name="T29" fmla="*/ 1655762 h 2087"/>
              <a:gd name="T30" fmla="*/ 945579 w 726"/>
              <a:gd name="T31" fmla="*/ 1871662 h 2087"/>
              <a:gd name="T32" fmla="*/ 810071 w 726"/>
              <a:gd name="T33" fmla="*/ 1871662 h 2087"/>
              <a:gd name="T34" fmla="*/ 810071 w 726"/>
              <a:gd name="T35" fmla="*/ 2232025 h 2087"/>
              <a:gd name="T36" fmla="*/ 674563 w 726"/>
              <a:gd name="T37" fmla="*/ 2376487 h 2087"/>
              <a:gd name="T38" fmla="*/ 607553 w 726"/>
              <a:gd name="T39" fmla="*/ 2663825 h 2087"/>
              <a:gd name="T40" fmla="*/ 607553 w 726"/>
              <a:gd name="T41" fmla="*/ 2879725 h 2087"/>
              <a:gd name="T42" fmla="*/ 743061 w 726"/>
              <a:gd name="T43" fmla="*/ 3168650 h 2087"/>
              <a:gd name="T44" fmla="*/ 674563 w 726"/>
              <a:gd name="T45" fmla="*/ 3168650 h 2087"/>
              <a:gd name="T46" fmla="*/ 607553 w 726"/>
              <a:gd name="T47" fmla="*/ 3095625 h 2087"/>
              <a:gd name="T48" fmla="*/ 540544 w 726"/>
              <a:gd name="T49" fmla="*/ 3024187 h 2087"/>
              <a:gd name="T50" fmla="*/ 472045 w 726"/>
              <a:gd name="T51" fmla="*/ 2879725 h 2087"/>
              <a:gd name="T52" fmla="*/ 540544 w 726"/>
              <a:gd name="T53" fmla="*/ 2808287 h 2087"/>
              <a:gd name="T54" fmla="*/ 472045 w 726"/>
              <a:gd name="T55" fmla="*/ 2520950 h 2087"/>
              <a:gd name="T56" fmla="*/ 405035 w 726"/>
              <a:gd name="T57" fmla="*/ 2520950 h 2087"/>
              <a:gd name="T58" fmla="*/ 405035 w 726"/>
              <a:gd name="T59" fmla="*/ 2736850 h 2087"/>
              <a:gd name="T60" fmla="*/ 405035 w 726"/>
              <a:gd name="T61" fmla="*/ 2879725 h 2087"/>
              <a:gd name="T62" fmla="*/ 472045 w 726"/>
              <a:gd name="T63" fmla="*/ 3095625 h 2087"/>
              <a:gd name="T64" fmla="*/ 540544 w 726"/>
              <a:gd name="T65" fmla="*/ 3240087 h 2087"/>
              <a:gd name="T66" fmla="*/ 540544 w 726"/>
              <a:gd name="T67" fmla="*/ 3313112 h 2087"/>
              <a:gd name="T68" fmla="*/ 405035 w 726"/>
              <a:gd name="T69" fmla="*/ 3240087 h 2087"/>
              <a:gd name="T70" fmla="*/ 338026 w 726"/>
              <a:gd name="T71" fmla="*/ 3095625 h 2087"/>
              <a:gd name="T72" fmla="*/ 338026 w 726"/>
              <a:gd name="T73" fmla="*/ 2952750 h 2087"/>
              <a:gd name="T74" fmla="*/ 269527 w 726"/>
              <a:gd name="T75" fmla="*/ 2736850 h 2087"/>
              <a:gd name="T76" fmla="*/ 202518 w 726"/>
              <a:gd name="T77" fmla="*/ 2520950 h 2087"/>
              <a:gd name="T78" fmla="*/ 67010 w 726"/>
              <a:gd name="T79" fmla="*/ 2447925 h 2087"/>
              <a:gd name="T80" fmla="*/ 67010 w 726"/>
              <a:gd name="T81" fmla="*/ 2016125 h 2087"/>
              <a:gd name="T82" fmla="*/ 67010 w 726"/>
              <a:gd name="T83" fmla="*/ 1871662 h 2087"/>
              <a:gd name="T84" fmla="*/ 0 w 726"/>
              <a:gd name="T85" fmla="*/ 1871662 h 2087"/>
              <a:gd name="T86" fmla="*/ 0 w 726"/>
              <a:gd name="T87" fmla="*/ 1223962 h 2087"/>
              <a:gd name="T88" fmla="*/ 67010 w 726"/>
              <a:gd name="T89" fmla="*/ 647700 h 208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26" h="2087">
                <a:moveTo>
                  <a:pt x="45" y="408"/>
                </a:moveTo>
                <a:lnTo>
                  <a:pt x="136" y="318"/>
                </a:lnTo>
                <a:lnTo>
                  <a:pt x="181" y="227"/>
                </a:lnTo>
                <a:lnTo>
                  <a:pt x="227" y="45"/>
                </a:lnTo>
                <a:lnTo>
                  <a:pt x="272" y="0"/>
                </a:lnTo>
                <a:lnTo>
                  <a:pt x="363" y="0"/>
                </a:lnTo>
                <a:lnTo>
                  <a:pt x="453" y="0"/>
                </a:lnTo>
                <a:lnTo>
                  <a:pt x="499" y="45"/>
                </a:lnTo>
                <a:lnTo>
                  <a:pt x="544" y="227"/>
                </a:lnTo>
                <a:lnTo>
                  <a:pt x="544" y="318"/>
                </a:lnTo>
                <a:lnTo>
                  <a:pt x="590" y="318"/>
                </a:lnTo>
                <a:lnTo>
                  <a:pt x="680" y="499"/>
                </a:lnTo>
                <a:lnTo>
                  <a:pt x="680" y="590"/>
                </a:lnTo>
                <a:lnTo>
                  <a:pt x="680" y="862"/>
                </a:lnTo>
                <a:lnTo>
                  <a:pt x="726" y="1043"/>
                </a:lnTo>
                <a:lnTo>
                  <a:pt x="635" y="1179"/>
                </a:lnTo>
                <a:lnTo>
                  <a:pt x="544" y="1179"/>
                </a:lnTo>
                <a:lnTo>
                  <a:pt x="544" y="1406"/>
                </a:lnTo>
                <a:lnTo>
                  <a:pt x="453" y="1497"/>
                </a:lnTo>
                <a:lnTo>
                  <a:pt x="408" y="1678"/>
                </a:lnTo>
                <a:lnTo>
                  <a:pt x="408" y="1814"/>
                </a:lnTo>
                <a:lnTo>
                  <a:pt x="499" y="1996"/>
                </a:lnTo>
                <a:lnTo>
                  <a:pt x="453" y="1996"/>
                </a:lnTo>
                <a:lnTo>
                  <a:pt x="408" y="1950"/>
                </a:lnTo>
                <a:lnTo>
                  <a:pt x="363" y="1905"/>
                </a:lnTo>
                <a:lnTo>
                  <a:pt x="317" y="1814"/>
                </a:lnTo>
                <a:lnTo>
                  <a:pt x="363" y="1769"/>
                </a:lnTo>
                <a:lnTo>
                  <a:pt x="317" y="1588"/>
                </a:lnTo>
                <a:lnTo>
                  <a:pt x="272" y="1588"/>
                </a:lnTo>
                <a:lnTo>
                  <a:pt x="272" y="1724"/>
                </a:lnTo>
                <a:lnTo>
                  <a:pt x="272" y="1814"/>
                </a:lnTo>
                <a:lnTo>
                  <a:pt x="317" y="1950"/>
                </a:lnTo>
                <a:lnTo>
                  <a:pt x="363" y="2041"/>
                </a:lnTo>
                <a:lnTo>
                  <a:pt x="363" y="2087"/>
                </a:lnTo>
                <a:lnTo>
                  <a:pt x="272" y="2041"/>
                </a:lnTo>
                <a:lnTo>
                  <a:pt x="227" y="1950"/>
                </a:lnTo>
                <a:lnTo>
                  <a:pt x="227" y="1860"/>
                </a:lnTo>
                <a:lnTo>
                  <a:pt x="181" y="1724"/>
                </a:lnTo>
                <a:lnTo>
                  <a:pt x="136" y="1588"/>
                </a:lnTo>
                <a:lnTo>
                  <a:pt x="45" y="1542"/>
                </a:lnTo>
                <a:lnTo>
                  <a:pt x="45" y="1270"/>
                </a:lnTo>
                <a:lnTo>
                  <a:pt x="45" y="1179"/>
                </a:lnTo>
                <a:lnTo>
                  <a:pt x="0" y="1179"/>
                </a:lnTo>
                <a:lnTo>
                  <a:pt x="0" y="771"/>
                </a:lnTo>
                <a:lnTo>
                  <a:pt x="45" y="408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alpha val="84000"/>
                </a:srgbClr>
              </a:gs>
              <a:gs pos="100000">
                <a:srgbClr val="FF00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6087" name="AutoShape 6"/>
          <p:cNvSpPr>
            <a:spLocks noChangeArrowheads="1"/>
          </p:cNvSpPr>
          <p:nvPr/>
        </p:nvSpPr>
        <p:spPr bwMode="auto">
          <a:xfrm>
            <a:off x="7092950" y="3933825"/>
            <a:ext cx="1943100" cy="287338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zh-TW" b="1">
              <a:solidFill>
                <a:srgbClr val="FFFF00"/>
              </a:solidFill>
              <a:ea typeface="新細明體" pitchFamily="18" charset="-120"/>
            </a:endParaRPr>
          </a:p>
        </p:txBody>
      </p:sp>
      <p:sp>
        <p:nvSpPr>
          <p:cNvPr id="46088" name="AutoShape 7"/>
          <p:cNvSpPr>
            <a:spLocks noChangeArrowheads="1"/>
          </p:cNvSpPr>
          <p:nvPr/>
        </p:nvSpPr>
        <p:spPr bwMode="auto">
          <a:xfrm>
            <a:off x="107950" y="3933825"/>
            <a:ext cx="1943100" cy="287338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zh-TW" b="1">
              <a:solidFill>
                <a:srgbClr val="FFFF00"/>
              </a:solidFill>
              <a:ea typeface="新細明體" pitchFamily="18" charset="-120"/>
            </a:endParaRP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755650" y="404813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3600" b="1">
                <a:solidFill>
                  <a:srgbClr val="000000"/>
                </a:solidFill>
                <a:latin typeface="Times New Roman" pitchFamily="18" charset="0"/>
              </a:rPr>
              <a:t>Playfair</a:t>
            </a:r>
            <a:r>
              <a:rPr kumimoji="1" lang="zh-TW" altLang="en-US" sz="3600" b="1">
                <a:solidFill>
                  <a:srgbClr val="000000"/>
                </a:solidFill>
                <a:latin typeface="Times New Roman" pitchFamily="18" charset="0"/>
              </a:rPr>
              <a:t>加密法</a:t>
            </a:r>
          </a:p>
        </p:txBody>
      </p:sp>
      <p:pic>
        <p:nvPicPr>
          <p:cNvPr id="46090" name="Picture 9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573463"/>
            <a:ext cx="1800225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5898" name="Group 10"/>
          <p:cNvGrpSpPr>
            <a:grpSpLocks/>
          </p:cNvGrpSpPr>
          <p:nvPr/>
        </p:nvGrpSpPr>
        <p:grpSpPr bwMode="auto">
          <a:xfrm>
            <a:off x="1817688" y="3644900"/>
            <a:ext cx="1631950" cy="1639888"/>
            <a:chOff x="1145" y="2296"/>
            <a:chExt cx="1028" cy="1033"/>
          </a:xfrm>
        </p:grpSpPr>
        <p:sp>
          <p:nvSpPr>
            <p:cNvPr id="165899" name="Text Box 11"/>
            <p:cNvSpPr txBox="1">
              <a:spLocks noChangeArrowheads="1"/>
            </p:cNvSpPr>
            <p:nvPr/>
          </p:nvSpPr>
          <p:spPr bwMode="auto">
            <a:xfrm>
              <a:off x="1779" y="2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6600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46187" name="Text Box 12"/>
            <p:cNvSpPr txBox="1">
              <a:spLocks noChangeArrowheads="1"/>
            </p:cNvSpPr>
            <p:nvPr/>
          </p:nvSpPr>
          <p:spPr bwMode="auto">
            <a:xfrm>
              <a:off x="1160" y="25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6600"/>
                  </a:solidFill>
                </a:rPr>
                <a:t>c</a:t>
              </a:r>
            </a:p>
          </p:txBody>
        </p:sp>
        <p:sp>
          <p:nvSpPr>
            <p:cNvPr id="165901" name="Text Box 13"/>
            <p:cNvSpPr txBox="1">
              <a:spLocks noChangeArrowheads="1"/>
            </p:cNvSpPr>
            <p:nvPr/>
          </p:nvSpPr>
          <p:spPr bwMode="auto">
            <a:xfrm>
              <a:off x="1572" y="229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6600"/>
                  </a:solidFill>
                  <a:ea typeface="新細明體" pitchFamily="18" charset="-120"/>
                </a:rPr>
                <a:t>n</a:t>
              </a:r>
            </a:p>
          </p:txBody>
        </p:sp>
        <p:sp>
          <p:nvSpPr>
            <p:cNvPr id="165902" name="Text Box 14"/>
            <p:cNvSpPr txBox="1">
              <a:spLocks noChangeArrowheads="1"/>
            </p:cNvSpPr>
            <p:nvPr/>
          </p:nvSpPr>
          <p:spPr bwMode="auto">
            <a:xfrm>
              <a:off x="1363" y="229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6600"/>
                  </a:solidFill>
                  <a:ea typeface="新細明體" pitchFamily="18" charset="-120"/>
                </a:rPr>
                <a:t>o</a:t>
              </a:r>
            </a:p>
          </p:txBody>
        </p:sp>
        <p:sp>
          <p:nvSpPr>
            <p:cNvPr id="46190" name="Text Box 15"/>
            <p:cNvSpPr txBox="1">
              <a:spLocks noChangeArrowheads="1"/>
            </p:cNvSpPr>
            <p:nvPr/>
          </p:nvSpPr>
          <p:spPr bwMode="auto">
            <a:xfrm>
              <a:off x="1145" y="2296"/>
              <a:ext cx="1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6600"/>
                  </a:solidFill>
                </a:rPr>
                <a:t>m</a:t>
              </a:r>
            </a:p>
          </p:txBody>
        </p:sp>
        <p:sp>
          <p:nvSpPr>
            <p:cNvPr id="46191" name="Text Box 16"/>
            <p:cNvSpPr txBox="1">
              <a:spLocks noChangeArrowheads="1"/>
            </p:cNvSpPr>
            <p:nvPr/>
          </p:nvSpPr>
          <p:spPr bwMode="auto">
            <a:xfrm>
              <a:off x="1993" y="2296"/>
              <a:ext cx="1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6600"/>
                  </a:solidFill>
                </a:rPr>
                <a:t>r</a:t>
              </a:r>
            </a:p>
          </p:txBody>
        </p:sp>
        <p:sp>
          <p:nvSpPr>
            <p:cNvPr id="46192" name="Text Box 17"/>
            <p:cNvSpPr txBox="1">
              <a:spLocks noChangeArrowheads="1"/>
            </p:cNvSpPr>
            <p:nvPr/>
          </p:nvSpPr>
          <p:spPr bwMode="auto">
            <a:xfrm>
              <a:off x="1366" y="250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6600"/>
                  </a:solidFill>
                </a:rPr>
                <a:t>h</a:t>
              </a:r>
            </a:p>
          </p:txBody>
        </p:sp>
        <p:sp>
          <p:nvSpPr>
            <p:cNvPr id="46193" name="Text Box 18"/>
            <p:cNvSpPr txBox="1">
              <a:spLocks noChangeArrowheads="1"/>
            </p:cNvSpPr>
            <p:nvPr/>
          </p:nvSpPr>
          <p:spPr bwMode="auto">
            <a:xfrm>
              <a:off x="1575" y="25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6600"/>
                  </a:solidFill>
                </a:rPr>
                <a:t>y</a:t>
              </a:r>
            </a:p>
          </p:txBody>
        </p:sp>
        <p:sp>
          <p:nvSpPr>
            <p:cNvPr id="165907" name="Text Box 19"/>
            <p:cNvSpPr txBox="1">
              <a:spLocks noChangeArrowheads="1"/>
            </p:cNvSpPr>
            <p:nvPr/>
          </p:nvSpPr>
          <p:spPr bwMode="auto">
            <a:xfrm>
              <a:off x="1774" y="250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b</a:t>
              </a:r>
            </a:p>
          </p:txBody>
        </p:sp>
        <p:sp>
          <p:nvSpPr>
            <p:cNvPr id="46195" name="Text Box 20"/>
            <p:cNvSpPr txBox="1">
              <a:spLocks noChangeArrowheads="1"/>
            </p:cNvSpPr>
            <p:nvPr/>
          </p:nvSpPr>
          <p:spPr bwMode="auto">
            <a:xfrm>
              <a:off x="1979" y="250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65909" name="Text Box 21"/>
            <p:cNvSpPr txBox="1">
              <a:spLocks noChangeArrowheads="1"/>
            </p:cNvSpPr>
            <p:nvPr/>
          </p:nvSpPr>
          <p:spPr bwMode="auto">
            <a:xfrm>
              <a:off x="1162" y="27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e</a:t>
              </a:r>
            </a:p>
          </p:txBody>
        </p:sp>
        <p:sp>
          <p:nvSpPr>
            <p:cNvPr id="165910" name="Text Box 22"/>
            <p:cNvSpPr txBox="1">
              <a:spLocks noChangeArrowheads="1"/>
            </p:cNvSpPr>
            <p:nvPr/>
          </p:nvSpPr>
          <p:spPr bwMode="auto">
            <a:xfrm>
              <a:off x="1384" y="2704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f</a:t>
              </a:r>
            </a:p>
          </p:txBody>
        </p:sp>
        <p:sp>
          <p:nvSpPr>
            <p:cNvPr id="165911" name="Text Box 23"/>
            <p:cNvSpPr txBox="1">
              <a:spLocks noChangeArrowheads="1"/>
            </p:cNvSpPr>
            <p:nvPr/>
          </p:nvSpPr>
          <p:spPr bwMode="auto">
            <a:xfrm>
              <a:off x="1763" y="270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i</a:t>
              </a:r>
              <a:r>
                <a:rPr lang="en-US" altLang="zh-TW" sz="1600">
                  <a:solidFill>
                    <a:srgbClr val="FFFFFF"/>
                  </a:solidFill>
                  <a:ea typeface="新細明體" pitchFamily="18" charset="-120"/>
                </a:rPr>
                <a:t>/j</a:t>
              </a:r>
              <a:endParaRPr kumimoji="1" lang="en-US" altLang="zh-TW" sz="1600" b="1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46199" name="Text Box 24"/>
            <p:cNvSpPr txBox="1">
              <a:spLocks noChangeArrowheads="1"/>
            </p:cNvSpPr>
            <p:nvPr/>
          </p:nvSpPr>
          <p:spPr bwMode="auto">
            <a:xfrm>
              <a:off x="1982" y="27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165913" name="Text Box 25"/>
            <p:cNvSpPr txBox="1">
              <a:spLocks noChangeArrowheads="1"/>
            </p:cNvSpPr>
            <p:nvPr/>
          </p:nvSpPr>
          <p:spPr bwMode="auto">
            <a:xfrm>
              <a:off x="1177" y="2913"/>
              <a:ext cx="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l</a:t>
              </a:r>
            </a:p>
          </p:txBody>
        </p:sp>
        <p:sp>
          <p:nvSpPr>
            <p:cNvPr id="165914" name="Text Box 26"/>
            <p:cNvSpPr txBox="1">
              <a:spLocks noChangeArrowheads="1"/>
            </p:cNvSpPr>
            <p:nvPr/>
          </p:nvSpPr>
          <p:spPr bwMode="auto">
            <a:xfrm>
              <a:off x="1362" y="2913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p</a:t>
              </a:r>
            </a:p>
          </p:txBody>
        </p:sp>
        <p:sp>
          <p:nvSpPr>
            <p:cNvPr id="165915" name="Text Box 27"/>
            <p:cNvSpPr txBox="1">
              <a:spLocks noChangeArrowheads="1"/>
            </p:cNvSpPr>
            <p:nvPr/>
          </p:nvSpPr>
          <p:spPr bwMode="auto">
            <a:xfrm>
              <a:off x="1571" y="2913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q</a:t>
              </a:r>
            </a:p>
          </p:txBody>
        </p:sp>
        <p:sp>
          <p:nvSpPr>
            <p:cNvPr id="165916" name="Text Box 28"/>
            <p:cNvSpPr txBox="1">
              <a:spLocks noChangeArrowheads="1"/>
            </p:cNvSpPr>
            <p:nvPr/>
          </p:nvSpPr>
          <p:spPr bwMode="auto">
            <a:xfrm>
              <a:off x="1781" y="291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s</a:t>
              </a:r>
            </a:p>
          </p:txBody>
        </p:sp>
        <p:sp>
          <p:nvSpPr>
            <p:cNvPr id="46204" name="Text Box 29"/>
            <p:cNvSpPr txBox="1">
              <a:spLocks noChangeArrowheads="1"/>
            </p:cNvSpPr>
            <p:nvPr/>
          </p:nvSpPr>
          <p:spPr bwMode="auto">
            <a:xfrm>
              <a:off x="1989" y="2913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46205" name="Text Box 30"/>
            <p:cNvSpPr txBox="1">
              <a:spLocks noChangeArrowheads="1"/>
            </p:cNvSpPr>
            <p:nvPr/>
          </p:nvSpPr>
          <p:spPr bwMode="auto">
            <a:xfrm>
              <a:off x="1163" y="3117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u</a:t>
              </a:r>
            </a:p>
          </p:txBody>
        </p:sp>
        <p:sp>
          <p:nvSpPr>
            <p:cNvPr id="46206" name="Text Box 31"/>
            <p:cNvSpPr txBox="1">
              <a:spLocks noChangeArrowheads="1"/>
            </p:cNvSpPr>
            <p:nvPr/>
          </p:nvSpPr>
          <p:spPr bwMode="auto">
            <a:xfrm>
              <a:off x="1365" y="311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v</a:t>
              </a:r>
            </a:p>
          </p:txBody>
        </p:sp>
        <p:sp>
          <p:nvSpPr>
            <p:cNvPr id="46207" name="Text Box 32"/>
            <p:cNvSpPr txBox="1">
              <a:spLocks noChangeArrowheads="1"/>
            </p:cNvSpPr>
            <p:nvPr/>
          </p:nvSpPr>
          <p:spPr bwMode="auto">
            <a:xfrm>
              <a:off x="1559" y="3117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w</a:t>
              </a:r>
            </a:p>
          </p:txBody>
        </p:sp>
        <p:sp>
          <p:nvSpPr>
            <p:cNvPr id="46208" name="Text Box 33"/>
            <p:cNvSpPr txBox="1">
              <a:spLocks noChangeArrowheads="1"/>
            </p:cNvSpPr>
            <p:nvPr/>
          </p:nvSpPr>
          <p:spPr bwMode="auto">
            <a:xfrm>
              <a:off x="1777" y="311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x</a:t>
              </a:r>
            </a:p>
          </p:txBody>
        </p:sp>
        <p:sp>
          <p:nvSpPr>
            <p:cNvPr id="46209" name="Text Box 34"/>
            <p:cNvSpPr txBox="1">
              <a:spLocks noChangeArrowheads="1"/>
            </p:cNvSpPr>
            <p:nvPr/>
          </p:nvSpPr>
          <p:spPr bwMode="auto">
            <a:xfrm>
              <a:off x="1982" y="311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z</a:t>
              </a:r>
            </a:p>
          </p:txBody>
        </p:sp>
        <p:sp>
          <p:nvSpPr>
            <p:cNvPr id="165923" name="Text Box 35"/>
            <p:cNvSpPr txBox="1">
              <a:spLocks noChangeArrowheads="1"/>
            </p:cNvSpPr>
            <p:nvPr/>
          </p:nvSpPr>
          <p:spPr bwMode="auto">
            <a:xfrm>
              <a:off x="1578" y="270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g</a:t>
              </a:r>
            </a:p>
          </p:txBody>
        </p:sp>
      </p:grpSp>
      <p:pic>
        <p:nvPicPr>
          <p:cNvPr id="46092" name="Picture 36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573463"/>
            <a:ext cx="1800225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925" name="AutoShape 37"/>
          <p:cNvSpPr>
            <a:spLocks noChangeArrowheads="1"/>
          </p:cNvSpPr>
          <p:nvPr/>
        </p:nvSpPr>
        <p:spPr bwMode="auto">
          <a:xfrm rot="5400000">
            <a:off x="4169569" y="518319"/>
            <a:ext cx="731838" cy="4248150"/>
          </a:xfrm>
          <a:prstGeom prst="can">
            <a:avLst>
              <a:gd name="adj" fmla="val 40983"/>
            </a:avLst>
          </a:prstGeom>
          <a:solidFill>
            <a:srgbClr val="FFFFFF">
              <a:alpha val="50195"/>
            </a:srgbClr>
          </a:solidFill>
          <a:ln w="1905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5926" name="Text Box 38"/>
          <p:cNvSpPr txBox="1">
            <a:spLocks noChangeArrowheads="1"/>
          </p:cNvSpPr>
          <p:nvPr/>
        </p:nvSpPr>
        <p:spPr bwMode="auto">
          <a:xfrm>
            <a:off x="3924300" y="2492375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6600"/>
                </a:solidFill>
                <a:latin typeface="Times New Roman" pitchFamily="18" charset="0"/>
              </a:rPr>
              <a:t>monarchy</a:t>
            </a:r>
            <a:endParaRPr kumimoji="1" lang="en-US" altLang="zh-TW">
              <a:solidFill>
                <a:srgbClr val="FF6600"/>
              </a:solidFill>
              <a:ea typeface="新細明體" pitchFamily="18" charset="-120"/>
            </a:endParaRPr>
          </a:p>
        </p:txBody>
      </p:sp>
      <p:sp>
        <p:nvSpPr>
          <p:cNvPr id="165927" name="Text Box 39"/>
          <p:cNvSpPr txBox="1">
            <a:spLocks noChangeArrowheads="1"/>
          </p:cNvSpPr>
          <p:nvPr/>
        </p:nvSpPr>
        <p:spPr bwMode="auto">
          <a:xfrm>
            <a:off x="2700338" y="1838325"/>
            <a:ext cx="3743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b="1">
                <a:solidFill>
                  <a:srgbClr val="000066"/>
                </a:solidFill>
              </a:rPr>
              <a:t>1.</a:t>
            </a:r>
            <a:r>
              <a:rPr kumimoji="1" lang="zh-TW" altLang="en-US" b="1">
                <a:solidFill>
                  <a:srgbClr val="000066"/>
                </a:solidFill>
              </a:rPr>
              <a:t>挑選一個單字做為</a:t>
            </a:r>
            <a:r>
              <a:rPr kumimoji="1" lang="en-US" altLang="zh-TW" b="1">
                <a:solidFill>
                  <a:srgbClr val="000066"/>
                </a:solidFill>
                <a:latin typeface="Times New Roman" pitchFamily="18" charset="0"/>
                <a:ea typeface="新細明體" pitchFamily="18" charset="-120"/>
              </a:rPr>
              <a:t>key</a:t>
            </a:r>
            <a:endParaRPr kumimoji="1" lang="en-US" altLang="zh-TW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65928" name="Text Box 40"/>
          <p:cNvSpPr txBox="1">
            <a:spLocks noChangeArrowheads="1"/>
          </p:cNvSpPr>
          <p:nvPr/>
        </p:nvSpPr>
        <p:spPr bwMode="auto">
          <a:xfrm>
            <a:off x="3924300" y="2492375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6600"/>
                </a:solidFill>
                <a:latin typeface="Times New Roman" pitchFamily="18" charset="0"/>
              </a:rPr>
              <a:t>monarchy</a:t>
            </a:r>
            <a:endParaRPr kumimoji="1" lang="en-US" altLang="zh-TW">
              <a:solidFill>
                <a:srgbClr val="FF6600"/>
              </a:solidFill>
              <a:ea typeface="新細明體" pitchFamily="18" charset="-120"/>
            </a:endParaRPr>
          </a:p>
        </p:txBody>
      </p:sp>
      <p:sp>
        <p:nvSpPr>
          <p:cNvPr id="165929" name="Text Box 41"/>
          <p:cNvSpPr txBox="1">
            <a:spLocks noChangeArrowheads="1"/>
          </p:cNvSpPr>
          <p:nvPr/>
        </p:nvSpPr>
        <p:spPr bwMode="auto">
          <a:xfrm>
            <a:off x="6084888" y="2290763"/>
            <a:ext cx="503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key</a:t>
            </a:r>
          </a:p>
        </p:txBody>
      </p:sp>
      <p:sp>
        <p:nvSpPr>
          <p:cNvPr id="165930" name="Text Box 42"/>
          <p:cNvSpPr txBox="1">
            <a:spLocks noChangeArrowheads="1"/>
          </p:cNvSpPr>
          <p:nvPr/>
        </p:nvSpPr>
        <p:spPr bwMode="auto">
          <a:xfrm>
            <a:off x="2411413" y="2290763"/>
            <a:ext cx="503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key</a:t>
            </a:r>
          </a:p>
        </p:txBody>
      </p:sp>
      <p:sp>
        <p:nvSpPr>
          <p:cNvPr id="165931" name="Text Box 43"/>
          <p:cNvSpPr txBox="1">
            <a:spLocks noChangeArrowheads="1"/>
          </p:cNvSpPr>
          <p:nvPr/>
        </p:nvSpPr>
        <p:spPr bwMode="auto">
          <a:xfrm>
            <a:off x="4891088" y="54387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000000"/>
                </a:solidFill>
                <a:ea typeface="新細明體" pitchFamily="18" charset="-120"/>
              </a:rPr>
              <a:t>a</a:t>
            </a:r>
          </a:p>
        </p:txBody>
      </p:sp>
      <p:sp>
        <p:nvSpPr>
          <p:cNvPr id="165932" name="Text Box 44"/>
          <p:cNvSpPr txBox="1">
            <a:spLocks noChangeArrowheads="1"/>
          </p:cNvSpPr>
          <p:nvPr/>
        </p:nvSpPr>
        <p:spPr bwMode="auto">
          <a:xfrm>
            <a:off x="5122863" y="54324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000000"/>
                </a:solidFill>
                <a:ea typeface="新細明體" pitchFamily="18" charset="-120"/>
              </a:rPr>
              <a:t>c</a:t>
            </a:r>
          </a:p>
        </p:txBody>
      </p:sp>
      <p:sp>
        <p:nvSpPr>
          <p:cNvPr id="165933" name="Text Box 45"/>
          <p:cNvSpPr txBox="1">
            <a:spLocks noChangeArrowheads="1"/>
          </p:cNvSpPr>
          <p:nvPr/>
        </p:nvSpPr>
        <p:spPr bwMode="auto">
          <a:xfrm>
            <a:off x="6067425" y="5434013"/>
            <a:ext cx="374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000000"/>
                </a:solidFill>
                <a:ea typeface="新細明體" pitchFamily="18" charset="-120"/>
              </a:rPr>
              <a:t>m</a:t>
            </a:r>
          </a:p>
        </p:txBody>
      </p:sp>
      <p:sp>
        <p:nvSpPr>
          <p:cNvPr id="165934" name="Text Box 46"/>
          <p:cNvSpPr txBox="1">
            <a:spLocks noChangeArrowheads="1"/>
          </p:cNvSpPr>
          <p:nvPr/>
        </p:nvSpPr>
        <p:spPr bwMode="auto">
          <a:xfrm>
            <a:off x="6249988" y="543877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000000"/>
                </a:solidFill>
                <a:ea typeface="新細明體" pitchFamily="18" charset="-120"/>
              </a:rPr>
              <a:t>n</a:t>
            </a:r>
          </a:p>
        </p:txBody>
      </p:sp>
      <p:sp>
        <p:nvSpPr>
          <p:cNvPr id="165935" name="Text Box 47"/>
          <p:cNvSpPr txBox="1">
            <a:spLocks noChangeArrowheads="1"/>
          </p:cNvSpPr>
          <p:nvPr/>
        </p:nvSpPr>
        <p:spPr bwMode="auto">
          <a:xfrm>
            <a:off x="6365875" y="54451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000000"/>
                </a:solidFill>
                <a:ea typeface="新細明體" pitchFamily="18" charset="-120"/>
              </a:rPr>
              <a:t>o</a:t>
            </a:r>
          </a:p>
        </p:txBody>
      </p:sp>
      <p:sp>
        <p:nvSpPr>
          <p:cNvPr id="165936" name="Text Box 48"/>
          <p:cNvSpPr txBox="1">
            <a:spLocks noChangeArrowheads="1"/>
          </p:cNvSpPr>
          <p:nvPr/>
        </p:nvSpPr>
        <p:spPr bwMode="auto">
          <a:xfrm>
            <a:off x="6704013" y="5451475"/>
            <a:ext cx="26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000000"/>
                </a:solidFill>
                <a:ea typeface="新細明體" pitchFamily="18" charset="-120"/>
              </a:rPr>
              <a:t>r</a:t>
            </a:r>
          </a:p>
        </p:txBody>
      </p:sp>
      <p:sp>
        <p:nvSpPr>
          <p:cNvPr id="165937" name="Text Box 49"/>
          <p:cNvSpPr txBox="1">
            <a:spLocks noChangeArrowheads="1"/>
          </p:cNvSpPr>
          <p:nvPr/>
        </p:nvSpPr>
        <p:spPr bwMode="auto">
          <a:xfrm>
            <a:off x="7462838" y="544195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000000"/>
                </a:solidFill>
                <a:ea typeface="新細明體" pitchFamily="18" charset="-120"/>
              </a:rPr>
              <a:t>y</a:t>
            </a:r>
          </a:p>
        </p:txBody>
      </p:sp>
      <p:sp>
        <p:nvSpPr>
          <p:cNvPr id="165938" name="Line 50"/>
          <p:cNvSpPr>
            <a:spLocks noChangeShapeType="1"/>
          </p:cNvSpPr>
          <p:nvPr/>
        </p:nvSpPr>
        <p:spPr bwMode="auto">
          <a:xfrm rot="10800000">
            <a:off x="6242050" y="5302250"/>
            <a:ext cx="1588" cy="2159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5939" name="Line 51"/>
          <p:cNvSpPr>
            <a:spLocks noChangeShapeType="1"/>
          </p:cNvSpPr>
          <p:nvPr/>
        </p:nvSpPr>
        <p:spPr bwMode="auto">
          <a:xfrm rot="10800000">
            <a:off x="6394450" y="5302250"/>
            <a:ext cx="1588" cy="2159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5940" name="Line 52"/>
          <p:cNvSpPr>
            <a:spLocks noChangeShapeType="1"/>
          </p:cNvSpPr>
          <p:nvPr/>
        </p:nvSpPr>
        <p:spPr bwMode="auto">
          <a:xfrm rot="10800000">
            <a:off x="6503988" y="5302250"/>
            <a:ext cx="1587" cy="2159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5941" name="Line 53"/>
          <p:cNvSpPr>
            <a:spLocks noChangeShapeType="1"/>
          </p:cNvSpPr>
          <p:nvPr/>
        </p:nvSpPr>
        <p:spPr bwMode="auto">
          <a:xfrm rot="10800000">
            <a:off x="5022850" y="5302250"/>
            <a:ext cx="1588" cy="20478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5942" name="Line 54"/>
          <p:cNvSpPr>
            <a:spLocks noChangeShapeType="1"/>
          </p:cNvSpPr>
          <p:nvPr/>
        </p:nvSpPr>
        <p:spPr bwMode="auto">
          <a:xfrm rot="10800000">
            <a:off x="5262563" y="5302250"/>
            <a:ext cx="1587" cy="2159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5943" name="Line 55"/>
          <p:cNvSpPr>
            <a:spLocks noChangeShapeType="1"/>
          </p:cNvSpPr>
          <p:nvPr/>
        </p:nvSpPr>
        <p:spPr bwMode="auto">
          <a:xfrm rot="10800000">
            <a:off x="5795963" y="5300663"/>
            <a:ext cx="7937" cy="204787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5944" name="Line 56"/>
          <p:cNvSpPr>
            <a:spLocks noChangeShapeType="1"/>
          </p:cNvSpPr>
          <p:nvPr/>
        </p:nvSpPr>
        <p:spPr bwMode="auto">
          <a:xfrm rot="10800000">
            <a:off x="7597775" y="5302250"/>
            <a:ext cx="1588" cy="2159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5945" name="Line 57"/>
          <p:cNvSpPr>
            <a:spLocks noChangeShapeType="1"/>
          </p:cNvSpPr>
          <p:nvPr/>
        </p:nvSpPr>
        <p:spPr bwMode="auto">
          <a:xfrm rot="10800000">
            <a:off x="6851650" y="5302250"/>
            <a:ext cx="1588" cy="2159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5946" name="Text Box 58"/>
          <p:cNvSpPr txBox="1">
            <a:spLocks noChangeArrowheads="1"/>
          </p:cNvSpPr>
          <p:nvPr/>
        </p:nvSpPr>
        <p:spPr bwMode="auto">
          <a:xfrm>
            <a:off x="6484938" y="36290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6600"/>
                </a:solidFill>
                <a:ea typeface="新細明體" pitchFamily="18" charset="-120"/>
              </a:rPr>
              <a:t>a</a:t>
            </a:r>
          </a:p>
        </p:txBody>
      </p:sp>
      <p:sp>
        <p:nvSpPr>
          <p:cNvPr id="165947" name="Text Box 59"/>
          <p:cNvSpPr txBox="1">
            <a:spLocks noChangeArrowheads="1"/>
          </p:cNvSpPr>
          <p:nvPr/>
        </p:nvSpPr>
        <p:spPr bwMode="auto">
          <a:xfrm>
            <a:off x="5499100" y="39576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>
                <a:solidFill>
                  <a:srgbClr val="FF6600"/>
                </a:solidFill>
              </a:rPr>
              <a:t>c</a:t>
            </a:r>
          </a:p>
        </p:txBody>
      </p:sp>
      <p:sp>
        <p:nvSpPr>
          <p:cNvPr id="165948" name="Text Box 60"/>
          <p:cNvSpPr txBox="1">
            <a:spLocks noChangeArrowheads="1"/>
          </p:cNvSpPr>
          <p:nvPr/>
        </p:nvSpPr>
        <p:spPr bwMode="auto">
          <a:xfrm>
            <a:off x="6153150" y="36290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6600"/>
                </a:solidFill>
                <a:ea typeface="新細明體" pitchFamily="18" charset="-120"/>
              </a:rPr>
              <a:t>n</a:t>
            </a:r>
          </a:p>
        </p:txBody>
      </p:sp>
      <p:sp>
        <p:nvSpPr>
          <p:cNvPr id="165949" name="Text Box 61"/>
          <p:cNvSpPr txBox="1">
            <a:spLocks noChangeArrowheads="1"/>
          </p:cNvSpPr>
          <p:nvPr/>
        </p:nvSpPr>
        <p:spPr bwMode="auto">
          <a:xfrm>
            <a:off x="5822950" y="36385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6600"/>
                </a:solidFill>
                <a:ea typeface="新細明體" pitchFamily="18" charset="-120"/>
              </a:rPr>
              <a:t>o</a:t>
            </a:r>
          </a:p>
        </p:txBody>
      </p:sp>
      <p:sp>
        <p:nvSpPr>
          <p:cNvPr id="165950" name="Text Box 62"/>
          <p:cNvSpPr txBox="1">
            <a:spLocks noChangeArrowheads="1"/>
          </p:cNvSpPr>
          <p:nvPr/>
        </p:nvSpPr>
        <p:spPr bwMode="auto">
          <a:xfrm>
            <a:off x="5481638" y="3643313"/>
            <a:ext cx="293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>
                <a:solidFill>
                  <a:srgbClr val="FF6600"/>
                </a:solidFill>
              </a:rPr>
              <a:t>m</a:t>
            </a:r>
          </a:p>
        </p:txBody>
      </p:sp>
      <p:sp>
        <p:nvSpPr>
          <p:cNvPr id="165951" name="Text Box 63"/>
          <p:cNvSpPr txBox="1">
            <a:spLocks noChangeArrowheads="1"/>
          </p:cNvSpPr>
          <p:nvPr/>
        </p:nvSpPr>
        <p:spPr bwMode="auto">
          <a:xfrm>
            <a:off x="6819900" y="3638550"/>
            <a:ext cx="26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6600"/>
                </a:solidFill>
                <a:ea typeface="新細明體" pitchFamily="18" charset="-120"/>
              </a:rPr>
              <a:t>r</a:t>
            </a:r>
          </a:p>
        </p:txBody>
      </p:sp>
      <p:sp>
        <p:nvSpPr>
          <p:cNvPr id="165952" name="Text Box 64"/>
          <p:cNvSpPr txBox="1">
            <a:spLocks noChangeArrowheads="1"/>
          </p:cNvSpPr>
          <p:nvPr/>
        </p:nvSpPr>
        <p:spPr bwMode="auto">
          <a:xfrm>
            <a:off x="5830888" y="39766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>
                <a:solidFill>
                  <a:srgbClr val="FF6600"/>
                </a:solidFill>
              </a:rPr>
              <a:t>h</a:t>
            </a:r>
          </a:p>
        </p:txBody>
      </p:sp>
      <p:sp>
        <p:nvSpPr>
          <p:cNvPr id="165953" name="Text Box 65"/>
          <p:cNvSpPr txBox="1">
            <a:spLocks noChangeArrowheads="1"/>
          </p:cNvSpPr>
          <p:nvPr/>
        </p:nvSpPr>
        <p:spPr bwMode="auto">
          <a:xfrm>
            <a:off x="6156325" y="39576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>
                <a:solidFill>
                  <a:srgbClr val="FF6600"/>
                </a:solidFill>
              </a:rPr>
              <a:t>y</a:t>
            </a:r>
          </a:p>
        </p:txBody>
      </p:sp>
      <p:sp>
        <p:nvSpPr>
          <p:cNvPr id="165954" name="Text Box 66"/>
          <p:cNvSpPr txBox="1">
            <a:spLocks noChangeArrowheads="1"/>
          </p:cNvSpPr>
          <p:nvPr/>
        </p:nvSpPr>
        <p:spPr bwMode="auto">
          <a:xfrm>
            <a:off x="6475413" y="39798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FFFF"/>
                </a:solidFill>
                <a:ea typeface="新細明體" pitchFamily="18" charset="-120"/>
              </a:rPr>
              <a:t>b</a:t>
            </a:r>
          </a:p>
        </p:txBody>
      </p:sp>
      <p:sp>
        <p:nvSpPr>
          <p:cNvPr id="165955" name="Text Box 67"/>
          <p:cNvSpPr txBox="1">
            <a:spLocks noChangeArrowheads="1"/>
          </p:cNvSpPr>
          <p:nvPr/>
        </p:nvSpPr>
        <p:spPr bwMode="auto">
          <a:xfrm>
            <a:off x="6808788" y="39798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FFFF"/>
                </a:solidFill>
                <a:ea typeface="新細明體" pitchFamily="18" charset="-120"/>
              </a:rPr>
              <a:t>d</a:t>
            </a:r>
          </a:p>
        </p:txBody>
      </p:sp>
      <p:sp>
        <p:nvSpPr>
          <p:cNvPr id="165956" name="Text Box 68"/>
          <p:cNvSpPr txBox="1">
            <a:spLocks noChangeArrowheads="1"/>
          </p:cNvSpPr>
          <p:nvPr/>
        </p:nvSpPr>
        <p:spPr bwMode="auto">
          <a:xfrm>
            <a:off x="5495925" y="42703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b="1">
                <a:solidFill>
                  <a:srgbClr val="FFFFFF"/>
                </a:solidFill>
                <a:ea typeface="新細明體" pitchFamily="18" charset="-120"/>
              </a:rPr>
              <a:t>e</a:t>
            </a:r>
          </a:p>
        </p:txBody>
      </p:sp>
      <p:sp>
        <p:nvSpPr>
          <p:cNvPr id="165957" name="Text Box 69"/>
          <p:cNvSpPr txBox="1">
            <a:spLocks noChangeArrowheads="1"/>
          </p:cNvSpPr>
          <p:nvPr/>
        </p:nvSpPr>
        <p:spPr bwMode="auto">
          <a:xfrm>
            <a:off x="5859463" y="4313238"/>
            <a:ext cx="252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FFFF"/>
                </a:solidFill>
                <a:ea typeface="新細明體" pitchFamily="18" charset="-120"/>
              </a:rPr>
              <a:t>f</a:t>
            </a:r>
          </a:p>
        </p:txBody>
      </p:sp>
      <p:sp>
        <p:nvSpPr>
          <p:cNvPr id="165958" name="Text Box 70"/>
          <p:cNvSpPr txBox="1">
            <a:spLocks noChangeArrowheads="1"/>
          </p:cNvSpPr>
          <p:nvPr/>
        </p:nvSpPr>
        <p:spPr bwMode="auto">
          <a:xfrm>
            <a:off x="6462713" y="430371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b="1">
                <a:solidFill>
                  <a:srgbClr val="FFFFFF"/>
                </a:solidFill>
                <a:ea typeface="新細明體" pitchFamily="18" charset="-120"/>
              </a:rPr>
              <a:t>i</a:t>
            </a:r>
            <a:r>
              <a:rPr lang="en-US" altLang="zh-TW" sz="1600">
                <a:solidFill>
                  <a:srgbClr val="FFFFFF"/>
                </a:solidFill>
                <a:ea typeface="新細明體" pitchFamily="18" charset="-120"/>
              </a:rPr>
              <a:t>/</a:t>
            </a:r>
            <a:r>
              <a:rPr lang="en-US" altLang="zh-TW" sz="1600" b="1">
                <a:solidFill>
                  <a:srgbClr val="FFFFFF"/>
                </a:solidFill>
                <a:ea typeface="新細明體" pitchFamily="18" charset="-120"/>
              </a:rPr>
              <a:t>j</a:t>
            </a:r>
            <a:endParaRPr kumimoji="1" lang="en-US" altLang="zh-TW" sz="1600" b="1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165959" name="Text Box 71"/>
          <p:cNvSpPr txBox="1">
            <a:spLocks noChangeArrowheads="1"/>
          </p:cNvSpPr>
          <p:nvPr/>
        </p:nvSpPr>
        <p:spPr bwMode="auto">
          <a:xfrm>
            <a:off x="6811963" y="43037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FFFF"/>
                </a:solidFill>
                <a:ea typeface="新細明體" pitchFamily="18" charset="-120"/>
              </a:rPr>
              <a:t>k</a:t>
            </a:r>
          </a:p>
        </p:txBody>
      </p:sp>
      <p:sp>
        <p:nvSpPr>
          <p:cNvPr id="165960" name="Text Box 72"/>
          <p:cNvSpPr txBox="1">
            <a:spLocks noChangeArrowheads="1"/>
          </p:cNvSpPr>
          <p:nvPr/>
        </p:nvSpPr>
        <p:spPr bwMode="auto">
          <a:xfrm>
            <a:off x="5524500" y="4640263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FFFF"/>
                </a:solidFill>
                <a:ea typeface="新細明體" pitchFamily="18" charset="-120"/>
              </a:rPr>
              <a:t>l</a:t>
            </a:r>
          </a:p>
        </p:txBody>
      </p:sp>
      <p:sp>
        <p:nvSpPr>
          <p:cNvPr id="165961" name="Text Box 73"/>
          <p:cNvSpPr txBox="1">
            <a:spLocks noChangeArrowheads="1"/>
          </p:cNvSpPr>
          <p:nvPr/>
        </p:nvSpPr>
        <p:spPr bwMode="auto">
          <a:xfrm>
            <a:off x="5824538" y="46021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FFFF"/>
                </a:solidFill>
                <a:ea typeface="新細明體" pitchFamily="18" charset="-120"/>
              </a:rPr>
              <a:t>p</a:t>
            </a:r>
          </a:p>
        </p:txBody>
      </p:sp>
      <p:sp>
        <p:nvSpPr>
          <p:cNvPr id="165962" name="Text Box 74"/>
          <p:cNvSpPr txBox="1">
            <a:spLocks noChangeArrowheads="1"/>
          </p:cNvSpPr>
          <p:nvPr/>
        </p:nvSpPr>
        <p:spPr bwMode="auto">
          <a:xfrm>
            <a:off x="6140450" y="46021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FFFF"/>
                </a:solidFill>
                <a:ea typeface="新細明體" pitchFamily="18" charset="-120"/>
              </a:rPr>
              <a:t>q</a:t>
            </a:r>
          </a:p>
        </p:txBody>
      </p:sp>
      <p:sp>
        <p:nvSpPr>
          <p:cNvPr id="165963" name="Text Box 75"/>
          <p:cNvSpPr txBox="1">
            <a:spLocks noChangeArrowheads="1"/>
          </p:cNvSpPr>
          <p:nvPr/>
        </p:nvSpPr>
        <p:spPr bwMode="auto">
          <a:xfrm>
            <a:off x="6488113" y="46212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FFFF"/>
                </a:solidFill>
                <a:ea typeface="新細明體" pitchFamily="18" charset="-120"/>
              </a:rPr>
              <a:t>s</a:t>
            </a:r>
          </a:p>
        </p:txBody>
      </p:sp>
      <p:sp>
        <p:nvSpPr>
          <p:cNvPr id="165964" name="Text Box 76"/>
          <p:cNvSpPr txBox="1">
            <a:spLocks noChangeArrowheads="1"/>
          </p:cNvSpPr>
          <p:nvPr/>
        </p:nvSpPr>
        <p:spPr bwMode="auto">
          <a:xfrm>
            <a:off x="6837363" y="4630738"/>
            <a:ext cx="252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FFFF"/>
                </a:solidFill>
                <a:ea typeface="新細明體" pitchFamily="18" charset="-120"/>
              </a:rPr>
              <a:t>t</a:t>
            </a:r>
          </a:p>
        </p:txBody>
      </p:sp>
      <p:sp>
        <p:nvSpPr>
          <p:cNvPr id="165965" name="Text Box 77"/>
          <p:cNvSpPr txBox="1">
            <a:spLocks noChangeArrowheads="1"/>
          </p:cNvSpPr>
          <p:nvPr/>
        </p:nvSpPr>
        <p:spPr bwMode="auto">
          <a:xfrm>
            <a:off x="5495925" y="494347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FFFF"/>
                </a:solidFill>
                <a:ea typeface="新細明體" pitchFamily="18" charset="-120"/>
              </a:rPr>
              <a:t>u</a:t>
            </a:r>
          </a:p>
        </p:txBody>
      </p:sp>
      <p:sp>
        <p:nvSpPr>
          <p:cNvPr id="165966" name="Text Box 78"/>
          <p:cNvSpPr txBox="1">
            <a:spLocks noChangeArrowheads="1"/>
          </p:cNvSpPr>
          <p:nvPr/>
        </p:nvSpPr>
        <p:spPr bwMode="auto">
          <a:xfrm>
            <a:off x="5827713" y="495458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FFFF"/>
                </a:solidFill>
                <a:ea typeface="新細明體" pitchFamily="18" charset="-120"/>
              </a:rPr>
              <a:t>v</a:t>
            </a:r>
          </a:p>
        </p:txBody>
      </p:sp>
      <p:sp>
        <p:nvSpPr>
          <p:cNvPr id="165967" name="Text Box 79"/>
          <p:cNvSpPr txBox="1">
            <a:spLocks noChangeArrowheads="1"/>
          </p:cNvSpPr>
          <p:nvPr/>
        </p:nvSpPr>
        <p:spPr bwMode="auto">
          <a:xfrm>
            <a:off x="6142038" y="4954588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FFFF"/>
                </a:solidFill>
                <a:ea typeface="新細明體" pitchFamily="18" charset="-120"/>
              </a:rPr>
              <a:t>w</a:t>
            </a:r>
          </a:p>
        </p:txBody>
      </p:sp>
      <p:sp>
        <p:nvSpPr>
          <p:cNvPr id="165968" name="Text Box 80"/>
          <p:cNvSpPr txBox="1">
            <a:spLocks noChangeArrowheads="1"/>
          </p:cNvSpPr>
          <p:nvPr/>
        </p:nvSpPr>
        <p:spPr bwMode="auto">
          <a:xfrm>
            <a:off x="6489700" y="49450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FFFF"/>
                </a:solidFill>
                <a:ea typeface="新細明體" pitchFamily="18" charset="-120"/>
              </a:rPr>
              <a:t>x</a:t>
            </a:r>
          </a:p>
        </p:txBody>
      </p:sp>
      <p:sp>
        <p:nvSpPr>
          <p:cNvPr id="165969" name="Text Box 81"/>
          <p:cNvSpPr txBox="1">
            <a:spLocks noChangeArrowheads="1"/>
          </p:cNvSpPr>
          <p:nvPr/>
        </p:nvSpPr>
        <p:spPr bwMode="auto">
          <a:xfrm>
            <a:off x="6811963" y="4964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FFFF"/>
                </a:solidFill>
                <a:ea typeface="新細明體" pitchFamily="18" charset="-120"/>
              </a:rPr>
              <a:t>z</a:t>
            </a:r>
          </a:p>
        </p:txBody>
      </p:sp>
      <p:sp>
        <p:nvSpPr>
          <p:cNvPr id="165970" name="Text Box 82"/>
          <p:cNvSpPr txBox="1">
            <a:spLocks noChangeArrowheads="1"/>
          </p:cNvSpPr>
          <p:nvPr/>
        </p:nvSpPr>
        <p:spPr bwMode="auto">
          <a:xfrm>
            <a:off x="6154738" y="42846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FFFFFF"/>
                </a:solidFill>
                <a:ea typeface="新細明體" pitchFamily="18" charset="-120"/>
              </a:rPr>
              <a:t>g</a:t>
            </a:r>
          </a:p>
        </p:txBody>
      </p:sp>
      <p:sp>
        <p:nvSpPr>
          <p:cNvPr id="165971" name="Text Box 83"/>
          <p:cNvSpPr txBox="1">
            <a:spLocks noChangeArrowheads="1"/>
          </p:cNvSpPr>
          <p:nvPr/>
        </p:nvSpPr>
        <p:spPr bwMode="auto">
          <a:xfrm>
            <a:off x="5662613" y="543877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>
                <a:solidFill>
                  <a:srgbClr val="000000"/>
                </a:solidFill>
                <a:ea typeface="新細明體" pitchFamily="18" charset="-120"/>
              </a:rPr>
              <a:t>h</a:t>
            </a:r>
          </a:p>
        </p:txBody>
      </p:sp>
      <p:sp>
        <p:nvSpPr>
          <p:cNvPr id="165972" name="Text Box 84"/>
          <p:cNvSpPr txBox="1">
            <a:spLocks noChangeArrowheads="1"/>
          </p:cNvSpPr>
          <p:nvPr/>
        </p:nvSpPr>
        <p:spPr bwMode="auto">
          <a:xfrm>
            <a:off x="1258888" y="1844675"/>
            <a:ext cx="663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b="1">
                <a:solidFill>
                  <a:srgbClr val="000066"/>
                </a:solidFill>
                <a:ea typeface="新細明體" pitchFamily="18" charset="-120"/>
              </a:rPr>
              <a:t>3.</a:t>
            </a:r>
            <a:r>
              <a:rPr kumimoji="1" lang="zh-TW" altLang="en-US" b="1">
                <a:solidFill>
                  <a:srgbClr val="000066"/>
                </a:solidFill>
                <a:latin typeface="標楷體" pitchFamily="65" charset="-120"/>
              </a:rPr>
              <a:t>將明文分成兩兩字元一組</a:t>
            </a:r>
            <a:r>
              <a:rPr kumimoji="1" lang="en-US" altLang="zh-TW" b="1">
                <a:solidFill>
                  <a:srgbClr val="000066"/>
                </a:solidFill>
                <a:latin typeface="標楷體" pitchFamily="65" charset="-120"/>
              </a:rPr>
              <a:t>(</a:t>
            </a:r>
            <a:r>
              <a:rPr kumimoji="1" lang="zh-TW" altLang="en-US" b="1">
                <a:solidFill>
                  <a:srgbClr val="000066"/>
                </a:solidFill>
                <a:latin typeface="標楷體" pitchFamily="65" charset="-120"/>
              </a:rPr>
              <a:t>但若同組同字母則中間插入一個</a:t>
            </a:r>
            <a:r>
              <a:rPr lang="zh-TW" altLang="en-US" b="1">
                <a:solidFill>
                  <a:srgbClr val="000066"/>
                </a:solidFill>
                <a:ea typeface="新細明體" pitchFamily="18" charset="-120"/>
              </a:rPr>
              <a:t>“</a:t>
            </a:r>
            <a:r>
              <a:rPr lang="en-US" altLang="zh-TW" b="1">
                <a:solidFill>
                  <a:srgbClr val="FF0000"/>
                </a:solidFill>
                <a:ea typeface="新細明體" pitchFamily="18" charset="-120"/>
              </a:rPr>
              <a:t>x</a:t>
            </a:r>
            <a:r>
              <a:rPr lang="en-US" altLang="zh-TW" b="1">
                <a:solidFill>
                  <a:srgbClr val="000066"/>
                </a:solidFill>
                <a:ea typeface="新細明體" pitchFamily="18" charset="-120"/>
              </a:rPr>
              <a:t>”)</a:t>
            </a:r>
          </a:p>
        </p:txBody>
      </p:sp>
      <p:sp>
        <p:nvSpPr>
          <p:cNvPr id="165973" name="Text Box 85"/>
          <p:cNvSpPr txBox="1">
            <a:spLocks noChangeArrowheads="1"/>
          </p:cNvSpPr>
          <p:nvPr/>
        </p:nvSpPr>
        <p:spPr bwMode="auto">
          <a:xfrm>
            <a:off x="2349500" y="2205038"/>
            <a:ext cx="452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b="1">
                <a:solidFill>
                  <a:srgbClr val="000066"/>
                </a:solidFill>
                <a:latin typeface="標楷體" pitchFamily="65" charset="-120"/>
              </a:rPr>
              <a:t>若兩字元在</a:t>
            </a:r>
            <a:r>
              <a:rPr kumimoji="1" lang="zh-TW" altLang="en-US" b="1" u="sng">
                <a:solidFill>
                  <a:srgbClr val="000066"/>
                </a:solidFill>
                <a:latin typeface="標楷體" pitchFamily="65" charset="-120"/>
              </a:rPr>
              <a:t>同一行</a:t>
            </a:r>
            <a:r>
              <a:rPr kumimoji="1" lang="zh-TW" altLang="en-US" b="1">
                <a:solidFill>
                  <a:srgbClr val="000066"/>
                </a:solidFill>
                <a:latin typeface="標楷體" pitchFamily="65" charset="-120"/>
              </a:rPr>
              <a:t>，則</a:t>
            </a:r>
            <a:r>
              <a:rPr kumimoji="1" lang="zh-TW" altLang="en-US" b="1" u="sng">
                <a:solidFill>
                  <a:srgbClr val="000066"/>
                </a:solidFill>
                <a:latin typeface="標楷體" pitchFamily="65" charset="-120"/>
              </a:rPr>
              <a:t>各以下方字元取代</a:t>
            </a:r>
            <a:r>
              <a:rPr lang="zh-TW" altLang="en-US" b="1">
                <a:solidFill>
                  <a:srgbClr val="000066"/>
                </a:solidFill>
                <a:ea typeface="新細明體" pitchFamily="18" charset="-120"/>
              </a:rPr>
              <a:t>。</a:t>
            </a:r>
          </a:p>
        </p:txBody>
      </p:sp>
      <p:sp>
        <p:nvSpPr>
          <p:cNvPr id="165974" name="Text Box 86"/>
          <p:cNvSpPr txBox="1">
            <a:spLocks noChangeArrowheads="1"/>
          </p:cNvSpPr>
          <p:nvPr/>
        </p:nvSpPr>
        <p:spPr bwMode="auto">
          <a:xfrm>
            <a:off x="2349500" y="2589213"/>
            <a:ext cx="452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b="1">
                <a:solidFill>
                  <a:srgbClr val="000066"/>
                </a:solidFill>
                <a:latin typeface="標楷體" pitchFamily="65" charset="-120"/>
              </a:rPr>
              <a:t>若兩字元在</a:t>
            </a:r>
            <a:r>
              <a:rPr kumimoji="1" lang="zh-TW" altLang="en-US" b="1" u="sng">
                <a:solidFill>
                  <a:srgbClr val="000066"/>
                </a:solidFill>
                <a:latin typeface="標楷體" pitchFamily="65" charset="-120"/>
              </a:rPr>
              <a:t>同一列</a:t>
            </a:r>
            <a:r>
              <a:rPr kumimoji="1" lang="zh-TW" altLang="en-US" b="1">
                <a:solidFill>
                  <a:srgbClr val="000066"/>
                </a:solidFill>
                <a:latin typeface="標楷體" pitchFamily="65" charset="-120"/>
              </a:rPr>
              <a:t>，則</a:t>
            </a:r>
            <a:r>
              <a:rPr kumimoji="1" lang="zh-TW" altLang="en-US" b="1" u="sng">
                <a:solidFill>
                  <a:srgbClr val="000066"/>
                </a:solidFill>
                <a:latin typeface="標楷體" pitchFamily="65" charset="-120"/>
              </a:rPr>
              <a:t>各以右邊字元取代</a:t>
            </a:r>
            <a:r>
              <a:rPr lang="zh-TW" altLang="en-US" b="1">
                <a:solidFill>
                  <a:srgbClr val="000066"/>
                </a:solidFill>
                <a:ea typeface="新細明體" pitchFamily="18" charset="-120"/>
              </a:rPr>
              <a:t>。</a:t>
            </a:r>
          </a:p>
        </p:txBody>
      </p:sp>
      <p:sp>
        <p:nvSpPr>
          <p:cNvPr id="165975" name="Text Box 87"/>
          <p:cNvSpPr txBox="1">
            <a:spLocks noChangeArrowheads="1"/>
          </p:cNvSpPr>
          <p:nvPr/>
        </p:nvSpPr>
        <p:spPr bwMode="auto">
          <a:xfrm>
            <a:off x="2349500" y="2997200"/>
            <a:ext cx="452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b="1">
                <a:solidFill>
                  <a:srgbClr val="000066"/>
                </a:solidFill>
                <a:latin typeface="標楷體" pitchFamily="65" charset="-120"/>
              </a:rPr>
              <a:t>其他情況，則換成</a:t>
            </a:r>
            <a:r>
              <a:rPr kumimoji="1" lang="zh-TW" altLang="en-US" b="1" u="sng">
                <a:solidFill>
                  <a:srgbClr val="000066"/>
                </a:solidFill>
                <a:latin typeface="標楷體" pitchFamily="65" charset="-120"/>
              </a:rPr>
              <a:t>此二字元對角的兩字元</a:t>
            </a:r>
            <a:r>
              <a:rPr lang="zh-TW" altLang="en-US" b="1">
                <a:solidFill>
                  <a:srgbClr val="000066"/>
                </a:solidFill>
                <a:ea typeface="新細明體" pitchFamily="18" charset="-120"/>
              </a:rPr>
              <a:t>。</a:t>
            </a:r>
          </a:p>
        </p:txBody>
      </p:sp>
      <p:sp>
        <p:nvSpPr>
          <p:cNvPr id="165976" name="Text Box 88"/>
          <p:cNvSpPr txBox="1">
            <a:spLocks noChangeArrowheads="1"/>
          </p:cNvSpPr>
          <p:nvPr/>
        </p:nvSpPr>
        <p:spPr bwMode="auto">
          <a:xfrm>
            <a:off x="2195513" y="1844675"/>
            <a:ext cx="460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b="1" dirty="0">
                <a:solidFill>
                  <a:srgbClr val="000066"/>
                </a:solidFill>
                <a:ea typeface="新細明體" pitchFamily="18" charset="-120"/>
              </a:rPr>
              <a:t>2.</a:t>
            </a:r>
            <a:r>
              <a:rPr kumimoji="1" lang="zh-TW" altLang="en-US" b="1" dirty="0">
                <a:solidFill>
                  <a:srgbClr val="000066"/>
                </a:solidFill>
                <a:latin typeface="標楷體" pitchFamily="65" charset="-120"/>
              </a:rPr>
              <a:t>依接下來的方式將字母一一填入</a:t>
            </a:r>
            <a:r>
              <a:rPr kumimoji="1" lang="en-US" altLang="zh-TW" b="1" dirty="0">
                <a:solidFill>
                  <a:srgbClr val="000066"/>
                </a:solidFill>
                <a:latin typeface="標楷體" pitchFamily="65" charset="-120"/>
              </a:rPr>
              <a:t>5×5</a:t>
            </a:r>
            <a:r>
              <a:rPr kumimoji="1" lang="zh-TW" altLang="en-US" b="1" dirty="0">
                <a:solidFill>
                  <a:srgbClr val="000066"/>
                </a:solidFill>
                <a:latin typeface="標楷體" pitchFamily="65" charset="-120"/>
              </a:rPr>
              <a:t>的矩陣</a:t>
            </a:r>
            <a:endParaRPr lang="zh-TW" altLang="en-US" b="1" dirty="0">
              <a:solidFill>
                <a:srgbClr val="000066"/>
              </a:solidFill>
              <a:ea typeface="新細明體" pitchFamily="18" charset="-120"/>
            </a:endParaRPr>
          </a:p>
        </p:txBody>
      </p:sp>
      <p:sp>
        <p:nvSpPr>
          <p:cNvPr id="165977" name="Text Box 89"/>
          <p:cNvSpPr txBox="1">
            <a:spLocks noChangeArrowheads="1"/>
          </p:cNvSpPr>
          <p:nvPr/>
        </p:nvSpPr>
        <p:spPr bwMode="auto">
          <a:xfrm>
            <a:off x="7235825" y="36925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AU" altLang="zh-TW" sz="2400" b="1">
                <a:solidFill>
                  <a:srgbClr val="0066FF"/>
                </a:solidFill>
                <a:latin typeface="Times New Roman" pitchFamily="18" charset="0"/>
              </a:rPr>
              <a:t>ki</a:t>
            </a:r>
            <a:endParaRPr lang="en-US" altLang="zh-TW" sz="2400" b="1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65978" name="Text Box 90"/>
          <p:cNvSpPr txBox="1">
            <a:spLocks noChangeArrowheads="1"/>
          </p:cNvSpPr>
          <p:nvPr/>
        </p:nvSpPr>
        <p:spPr bwMode="auto">
          <a:xfrm>
            <a:off x="7596188" y="37163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AU" altLang="zh-TW" sz="2400" b="1">
                <a:solidFill>
                  <a:srgbClr val="0066FF"/>
                </a:solidFill>
                <a:latin typeface="Times New Roman" pitchFamily="18" charset="0"/>
              </a:rPr>
              <a:t>l</a:t>
            </a:r>
            <a:r>
              <a:rPr lang="en-AU" altLang="zh-TW" sz="2400" b="1">
                <a:solidFill>
                  <a:srgbClr val="FF0000"/>
                </a:solidFill>
                <a:latin typeface="Times New Roman" pitchFamily="18" charset="0"/>
              </a:rPr>
              <a:t>x</a:t>
            </a:r>
            <a:endParaRPr lang="en-US" altLang="zh-TW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5979" name="Text Box 91"/>
          <p:cNvSpPr txBox="1">
            <a:spLocks noChangeArrowheads="1"/>
          </p:cNvSpPr>
          <p:nvPr/>
        </p:nvSpPr>
        <p:spPr bwMode="auto">
          <a:xfrm>
            <a:off x="7951788" y="373538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AU" altLang="zh-TW" sz="2400" b="1">
                <a:solidFill>
                  <a:srgbClr val="0066FF"/>
                </a:solidFill>
                <a:latin typeface="Times New Roman" pitchFamily="18" charset="0"/>
              </a:rPr>
              <a:t>le</a:t>
            </a:r>
            <a:endParaRPr lang="en-US" altLang="zh-TW" sz="2400" b="1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65980" name="Text Box 92"/>
          <p:cNvSpPr txBox="1">
            <a:spLocks noChangeArrowheads="1"/>
          </p:cNvSpPr>
          <p:nvPr/>
        </p:nvSpPr>
        <p:spPr bwMode="auto">
          <a:xfrm>
            <a:off x="8286750" y="376396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AU" altLang="zh-TW" sz="2400" b="1">
                <a:solidFill>
                  <a:srgbClr val="0066FF"/>
                </a:solidFill>
                <a:latin typeface="Times New Roman" pitchFamily="18" charset="0"/>
              </a:rPr>
              <a:t>rs</a:t>
            </a:r>
            <a:endParaRPr lang="en-US" altLang="zh-TW" sz="2400" b="1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65981" name="Text Box 93"/>
          <p:cNvSpPr txBox="1">
            <a:spLocks noChangeArrowheads="1"/>
          </p:cNvSpPr>
          <p:nvPr/>
        </p:nvSpPr>
        <p:spPr bwMode="auto">
          <a:xfrm>
            <a:off x="8639175" y="37544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AU" altLang="zh-TW" sz="2400" b="1">
                <a:solidFill>
                  <a:srgbClr val="0066FF"/>
                </a:solidFill>
                <a:latin typeface="Times New Roman" pitchFamily="18" charset="0"/>
              </a:rPr>
              <a:t>…</a:t>
            </a:r>
            <a:endParaRPr lang="en-US" altLang="zh-TW" sz="2400" b="1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65982" name="Text Box 94"/>
          <p:cNvSpPr txBox="1">
            <a:spLocks noChangeArrowheads="1"/>
          </p:cNvSpPr>
          <p:nvPr/>
        </p:nvSpPr>
        <p:spPr bwMode="auto">
          <a:xfrm>
            <a:off x="3563938" y="426878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AU" altLang="zh-TW" sz="2400" b="1">
                <a:solidFill>
                  <a:srgbClr val="008000"/>
                </a:solidFill>
                <a:latin typeface="Times New Roman" pitchFamily="18" charset="0"/>
              </a:rPr>
              <a:t>ek</a:t>
            </a:r>
            <a:endParaRPr lang="en-US" altLang="zh-TW" sz="2400" b="1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165983" name="Text Box 95"/>
          <p:cNvSpPr txBox="1">
            <a:spLocks noChangeArrowheads="1"/>
          </p:cNvSpPr>
          <p:nvPr/>
        </p:nvSpPr>
        <p:spPr bwMode="auto">
          <a:xfrm>
            <a:off x="3924300" y="42926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AU" altLang="zh-TW" sz="2400" b="1">
                <a:solidFill>
                  <a:srgbClr val="008000"/>
                </a:solidFill>
                <a:latin typeface="Times New Roman" pitchFamily="18" charset="0"/>
              </a:rPr>
              <a:t>su</a:t>
            </a:r>
            <a:endParaRPr lang="en-US" altLang="zh-TW" sz="2400" b="1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165984" name="Text Box 96"/>
          <p:cNvSpPr txBox="1">
            <a:spLocks noChangeArrowheads="1"/>
          </p:cNvSpPr>
          <p:nvPr/>
        </p:nvSpPr>
        <p:spPr bwMode="auto">
          <a:xfrm>
            <a:off x="4279900" y="4311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AU" altLang="zh-TW" sz="2400" b="1">
                <a:solidFill>
                  <a:srgbClr val="008000"/>
                </a:solidFill>
                <a:latin typeface="Times New Roman" pitchFamily="18" charset="0"/>
              </a:rPr>
              <a:t>ul</a:t>
            </a:r>
            <a:endParaRPr lang="en-US" altLang="zh-TW" sz="2400" b="1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165985" name="Text Box 97"/>
          <p:cNvSpPr txBox="1">
            <a:spLocks noChangeArrowheads="1"/>
          </p:cNvSpPr>
          <p:nvPr/>
        </p:nvSpPr>
        <p:spPr bwMode="auto">
          <a:xfrm>
            <a:off x="4614863" y="43402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AU" altLang="zh-TW" sz="2400" b="1">
                <a:solidFill>
                  <a:srgbClr val="008000"/>
                </a:solidFill>
                <a:latin typeface="Times New Roman" pitchFamily="18" charset="0"/>
              </a:rPr>
              <a:t>at</a:t>
            </a:r>
            <a:endParaRPr lang="en-US" altLang="zh-TW" sz="2400" b="1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165986" name="Text Box 98"/>
          <p:cNvSpPr txBox="1">
            <a:spLocks noChangeArrowheads="1"/>
          </p:cNvSpPr>
          <p:nvPr/>
        </p:nvSpPr>
        <p:spPr bwMode="auto">
          <a:xfrm>
            <a:off x="4967288" y="43307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AU" altLang="zh-TW" sz="2400" b="1">
                <a:solidFill>
                  <a:srgbClr val="008000"/>
                </a:solidFill>
                <a:latin typeface="Times New Roman" pitchFamily="18" charset="0"/>
              </a:rPr>
              <a:t>…</a:t>
            </a:r>
            <a:endParaRPr lang="en-US" altLang="zh-TW" sz="2400" b="1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165987" name="Text Box 99"/>
          <p:cNvSpPr txBox="1">
            <a:spLocks noChangeArrowheads="1"/>
          </p:cNvSpPr>
          <p:nvPr/>
        </p:nvSpPr>
        <p:spPr bwMode="auto">
          <a:xfrm>
            <a:off x="34925" y="36925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AU" altLang="zh-TW" sz="2400" b="1">
                <a:solidFill>
                  <a:srgbClr val="0066FF"/>
                </a:solidFill>
                <a:latin typeface="Times New Roman" pitchFamily="18" charset="0"/>
              </a:rPr>
              <a:t>ki</a:t>
            </a:r>
            <a:endParaRPr lang="en-US" altLang="zh-TW" sz="2400" b="1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65988" name="Text Box 100"/>
          <p:cNvSpPr txBox="1">
            <a:spLocks noChangeArrowheads="1"/>
          </p:cNvSpPr>
          <p:nvPr/>
        </p:nvSpPr>
        <p:spPr bwMode="auto">
          <a:xfrm>
            <a:off x="395288" y="37163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AU" altLang="zh-TW" sz="2400" b="1">
                <a:solidFill>
                  <a:srgbClr val="0066FF"/>
                </a:solidFill>
                <a:latin typeface="Times New Roman" pitchFamily="18" charset="0"/>
              </a:rPr>
              <a:t>l</a:t>
            </a:r>
            <a:r>
              <a:rPr lang="en-AU" altLang="zh-TW" sz="2400" b="1">
                <a:solidFill>
                  <a:srgbClr val="FF0000"/>
                </a:solidFill>
                <a:latin typeface="Times New Roman" pitchFamily="18" charset="0"/>
              </a:rPr>
              <a:t>x</a:t>
            </a:r>
            <a:endParaRPr lang="en-US" altLang="zh-TW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5989" name="Text Box 101"/>
          <p:cNvSpPr txBox="1">
            <a:spLocks noChangeArrowheads="1"/>
          </p:cNvSpPr>
          <p:nvPr/>
        </p:nvSpPr>
        <p:spPr bwMode="auto">
          <a:xfrm>
            <a:off x="750888" y="373538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AU" altLang="zh-TW" sz="2400" b="1">
                <a:solidFill>
                  <a:srgbClr val="0066FF"/>
                </a:solidFill>
                <a:latin typeface="Times New Roman" pitchFamily="18" charset="0"/>
              </a:rPr>
              <a:t>le</a:t>
            </a:r>
            <a:endParaRPr lang="en-US" altLang="zh-TW" sz="2400" b="1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65990" name="Text Box 102"/>
          <p:cNvSpPr txBox="1">
            <a:spLocks noChangeArrowheads="1"/>
          </p:cNvSpPr>
          <p:nvPr/>
        </p:nvSpPr>
        <p:spPr bwMode="auto">
          <a:xfrm>
            <a:off x="1085850" y="376396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AU" altLang="zh-TW" sz="2400" b="1">
                <a:solidFill>
                  <a:srgbClr val="0066FF"/>
                </a:solidFill>
                <a:latin typeface="Times New Roman" pitchFamily="18" charset="0"/>
              </a:rPr>
              <a:t>rs</a:t>
            </a:r>
            <a:endParaRPr lang="en-US" altLang="zh-TW" sz="2400" b="1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65991" name="Text Box 103"/>
          <p:cNvSpPr txBox="1">
            <a:spLocks noChangeArrowheads="1"/>
          </p:cNvSpPr>
          <p:nvPr/>
        </p:nvSpPr>
        <p:spPr bwMode="auto">
          <a:xfrm>
            <a:off x="1438275" y="37544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AU" altLang="zh-TW" sz="2400" b="1">
                <a:solidFill>
                  <a:srgbClr val="0066FF"/>
                </a:solidFill>
                <a:latin typeface="Times New Roman" pitchFamily="18" charset="0"/>
              </a:rPr>
              <a:t>…</a:t>
            </a:r>
            <a:endParaRPr lang="en-US" altLang="zh-TW" sz="2400" b="1">
              <a:solidFill>
                <a:srgbClr val="0066FF"/>
              </a:solidFill>
              <a:latin typeface="Times New Roman" pitchFamily="18" charset="0"/>
            </a:endParaRPr>
          </a:p>
        </p:txBody>
      </p:sp>
      <p:grpSp>
        <p:nvGrpSpPr>
          <p:cNvPr id="165992" name="Group 104"/>
          <p:cNvGrpSpPr>
            <a:grpSpLocks/>
          </p:cNvGrpSpPr>
          <p:nvPr/>
        </p:nvGrpSpPr>
        <p:grpSpPr bwMode="auto">
          <a:xfrm>
            <a:off x="2843213" y="5637213"/>
            <a:ext cx="4537075" cy="600075"/>
            <a:chOff x="1746" y="3521"/>
            <a:chExt cx="2858" cy="378"/>
          </a:xfrm>
        </p:grpSpPr>
        <p:sp>
          <p:nvSpPr>
            <p:cNvPr id="165993" name="Text Box 105"/>
            <p:cNvSpPr txBox="1">
              <a:spLocks noChangeArrowheads="1"/>
            </p:cNvSpPr>
            <p:nvPr/>
          </p:nvSpPr>
          <p:spPr bwMode="auto">
            <a:xfrm>
              <a:off x="1746" y="3521"/>
              <a:ext cx="27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TW" altLang="en-US" sz="1600" b="1">
                  <a:solidFill>
                    <a:srgbClr val="0066FF"/>
                  </a:solidFill>
                </a:rPr>
                <a:t>明文：</a:t>
              </a:r>
              <a:r>
                <a:rPr kumimoji="1" lang="en-US" altLang="zh-TW" sz="1600" b="1">
                  <a:solidFill>
                    <a:srgbClr val="0066FF"/>
                  </a:solidFill>
                  <a:latin typeface="Courier New" pitchFamily="49" charset="0"/>
                  <a:ea typeface="新細明體" pitchFamily="18" charset="-120"/>
                </a:rPr>
                <a:t>killersarerunningaway</a:t>
              </a:r>
            </a:p>
          </p:txBody>
        </p:sp>
        <p:sp>
          <p:nvSpPr>
            <p:cNvPr id="165994" name="Text Box 106"/>
            <p:cNvSpPr txBox="1">
              <a:spLocks noChangeArrowheads="1"/>
            </p:cNvSpPr>
            <p:nvPr/>
          </p:nvSpPr>
          <p:spPr bwMode="auto">
            <a:xfrm>
              <a:off x="1746" y="3687"/>
              <a:ext cx="28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TW" altLang="en-US" sz="1600" b="1">
                  <a:solidFill>
                    <a:srgbClr val="008000"/>
                  </a:solidFill>
                </a:rPr>
                <a:t>密文：</a:t>
              </a:r>
              <a:r>
                <a:rPr kumimoji="1" lang="en-US" altLang="zh-TW" sz="1600" b="1">
                  <a:solidFill>
                    <a:srgbClr val="008000"/>
                  </a:solidFill>
                  <a:latin typeface="Courier New" pitchFamily="49" charset="0"/>
                  <a:ea typeface="新細明體" pitchFamily="18" charset="-120"/>
                </a:rPr>
                <a:t>eksuulatrmkmwmagyqnxnb</a:t>
              </a:r>
            </a:p>
          </p:txBody>
        </p:sp>
      </p:grpSp>
      <p:sp>
        <p:nvSpPr>
          <p:cNvPr id="165995" name="Freeform 107"/>
          <p:cNvSpPr>
            <a:spLocks/>
          </p:cNvSpPr>
          <p:nvPr/>
        </p:nvSpPr>
        <p:spPr bwMode="auto">
          <a:xfrm>
            <a:off x="2825750" y="5797550"/>
            <a:ext cx="107950" cy="298450"/>
          </a:xfrm>
          <a:custGeom>
            <a:avLst/>
            <a:gdLst>
              <a:gd name="T0" fmla="*/ 88900 w 68"/>
              <a:gd name="T1" fmla="*/ 0 h 188"/>
              <a:gd name="T2" fmla="*/ 0 w 68"/>
              <a:gd name="T3" fmla="*/ 146050 h 188"/>
              <a:gd name="T4" fmla="*/ 107950 w 68"/>
              <a:gd name="T5" fmla="*/ 298450 h 1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" h="188">
                <a:moveTo>
                  <a:pt x="56" y="0"/>
                </a:moveTo>
                <a:cubicBezTo>
                  <a:pt x="47" y="15"/>
                  <a:pt x="0" y="24"/>
                  <a:pt x="0" y="92"/>
                </a:cubicBezTo>
                <a:cubicBezTo>
                  <a:pt x="0" y="160"/>
                  <a:pt x="54" y="168"/>
                  <a:pt x="68" y="188"/>
                </a:cubicBezTo>
              </a:path>
            </a:pathLst>
          </a:custGeom>
          <a:noFill/>
          <a:ln w="2857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5996" name="Freeform 108"/>
          <p:cNvSpPr>
            <a:spLocks/>
          </p:cNvSpPr>
          <p:nvPr/>
        </p:nvSpPr>
        <p:spPr bwMode="auto">
          <a:xfrm>
            <a:off x="2771775" y="5805488"/>
            <a:ext cx="107950" cy="298450"/>
          </a:xfrm>
          <a:custGeom>
            <a:avLst/>
            <a:gdLst>
              <a:gd name="T0" fmla="*/ 88900 w 68"/>
              <a:gd name="T1" fmla="*/ 0 h 188"/>
              <a:gd name="T2" fmla="*/ 0 w 68"/>
              <a:gd name="T3" fmla="*/ 146050 h 188"/>
              <a:gd name="T4" fmla="*/ 107950 w 68"/>
              <a:gd name="T5" fmla="*/ 298450 h 1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" h="188">
                <a:moveTo>
                  <a:pt x="56" y="0"/>
                </a:moveTo>
                <a:cubicBezTo>
                  <a:pt x="47" y="15"/>
                  <a:pt x="0" y="24"/>
                  <a:pt x="0" y="92"/>
                </a:cubicBezTo>
                <a:cubicBezTo>
                  <a:pt x="0" y="160"/>
                  <a:pt x="54" y="168"/>
                  <a:pt x="68" y="188"/>
                </a:cubicBezTo>
              </a:path>
            </a:pathLst>
          </a:custGeom>
          <a:noFill/>
          <a:ln w="28575" cap="flat" cmpd="sng">
            <a:solidFill>
              <a:srgbClr val="80008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5997" name="Text Box 109"/>
          <p:cNvSpPr txBox="1">
            <a:spLocks noChangeArrowheads="1"/>
          </p:cNvSpPr>
          <p:nvPr/>
        </p:nvSpPr>
        <p:spPr bwMode="auto">
          <a:xfrm>
            <a:off x="2190750" y="1844675"/>
            <a:ext cx="151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b="1">
                <a:solidFill>
                  <a:srgbClr val="000066"/>
                </a:solidFill>
                <a:ea typeface="新細明體" pitchFamily="18" charset="-120"/>
              </a:rPr>
              <a:t>4.</a:t>
            </a:r>
            <a:r>
              <a:rPr lang="zh-TW" altLang="en-US" b="1">
                <a:solidFill>
                  <a:srgbClr val="000066"/>
                </a:solidFill>
                <a:latin typeface="Times New Roman" pitchFamily="18" charset="0"/>
              </a:rPr>
              <a:t>加密規則：</a:t>
            </a:r>
          </a:p>
        </p:txBody>
      </p:sp>
      <p:sp>
        <p:nvSpPr>
          <p:cNvPr id="165998" name="Rectangle 110"/>
          <p:cNvSpPr>
            <a:spLocks noChangeAspect="1" noChangeArrowheads="1"/>
          </p:cNvSpPr>
          <p:nvPr/>
        </p:nvSpPr>
        <p:spPr bwMode="auto">
          <a:xfrm flipV="1">
            <a:off x="6827838" y="4357688"/>
            <a:ext cx="252412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5999" name="Rectangle 111"/>
          <p:cNvSpPr>
            <a:spLocks noChangeAspect="1" noChangeArrowheads="1"/>
          </p:cNvSpPr>
          <p:nvPr/>
        </p:nvSpPr>
        <p:spPr bwMode="auto">
          <a:xfrm flipV="1">
            <a:off x="6497638" y="4351338"/>
            <a:ext cx="252412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000" name="Rectangle 112"/>
          <p:cNvSpPr>
            <a:spLocks noChangeAspect="1" noChangeArrowheads="1"/>
          </p:cNvSpPr>
          <p:nvPr/>
        </p:nvSpPr>
        <p:spPr bwMode="auto">
          <a:xfrm flipV="1">
            <a:off x="5529263" y="4678363"/>
            <a:ext cx="252412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001" name="Rectangle 113"/>
          <p:cNvSpPr>
            <a:spLocks noChangeAspect="1" noChangeArrowheads="1"/>
          </p:cNvSpPr>
          <p:nvPr/>
        </p:nvSpPr>
        <p:spPr bwMode="auto">
          <a:xfrm flipV="1">
            <a:off x="6494463" y="5014913"/>
            <a:ext cx="252412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002" name="Rectangle 114"/>
          <p:cNvSpPr>
            <a:spLocks noChangeAspect="1" noChangeArrowheads="1"/>
          </p:cNvSpPr>
          <p:nvPr/>
        </p:nvSpPr>
        <p:spPr bwMode="auto">
          <a:xfrm flipV="1">
            <a:off x="5530850" y="4351338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003" name="Rectangle 115"/>
          <p:cNvSpPr>
            <a:spLocks noChangeAspect="1" noChangeArrowheads="1"/>
          </p:cNvSpPr>
          <p:nvPr/>
        </p:nvSpPr>
        <p:spPr bwMode="auto">
          <a:xfrm flipV="1">
            <a:off x="5526088" y="4681538"/>
            <a:ext cx="252412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004" name="Rectangle 116"/>
          <p:cNvSpPr>
            <a:spLocks noChangeAspect="1" noChangeArrowheads="1"/>
          </p:cNvSpPr>
          <p:nvPr/>
        </p:nvSpPr>
        <p:spPr bwMode="auto">
          <a:xfrm flipV="1">
            <a:off x="6500813" y="4672013"/>
            <a:ext cx="252412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005" name="Rectangle 117"/>
          <p:cNvSpPr>
            <a:spLocks noChangeAspect="1" noChangeArrowheads="1"/>
          </p:cNvSpPr>
          <p:nvPr/>
        </p:nvSpPr>
        <p:spPr bwMode="auto">
          <a:xfrm flipV="1">
            <a:off x="6818313" y="3703638"/>
            <a:ext cx="252412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006" name="Rectangle 118"/>
          <p:cNvSpPr>
            <a:spLocks noChangeAspect="1" noChangeArrowheads="1"/>
          </p:cNvSpPr>
          <p:nvPr/>
        </p:nvSpPr>
        <p:spPr bwMode="auto">
          <a:xfrm flipV="1">
            <a:off x="3149600" y="4348163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007" name="Rectangle 119"/>
          <p:cNvSpPr>
            <a:spLocks noChangeAspect="1" noChangeArrowheads="1"/>
          </p:cNvSpPr>
          <p:nvPr/>
        </p:nvSpPr>
        <p:spPr bwMode="auto">
          <a:xfrm flipV="1">
            <a:off x="1847850" y="4360863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008" name="Rectangle 120"/>
          <p:cNvSpPr>
            <a:spLocks noChangeAspect="1" noChangeArrowheads="1"/>
          </p:cNvSpPr>
          <p:nvPr/>
        </p:nvSpPr>
        <p:spPr bwMode="auto">
          <a:xfrm flipV="1">
            <a:off x="2813050" y="4678363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009" name="Rectangle 121"/>
          <p:cNvSpPr>
            <a:spLocks noChangeAspect="1" noChangeArrowheads="1"/>
          </p:cNvSpPr>
          <p:nvPr/>
        </p:nvSpPr>
        <p:spPr bwMode="auto">
          <a:xfrm flipV="1">
            <a:off x="1844675" y="5005388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010" name="Rectangle 122"/>
          <p:cNvSpPr>
            <a:spLocks noChangeAspect="1" noChangeArrowheads="1"/>
          </p:cNvSpPr>
          <p:nvPr/>
        </p:nvSpPr>
        <p:spPr bwMode="auto">
          <a:xfrm flipV="1">
            <a:off x="1841500" y="4678363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011" name="Rectangle 123"/>
          <p:cNvSpPr>
            <a:spLocks noChangeAspect="1" noChangeArrowheads="1"/>
          </p:cNvSpPr>
          <p:nvPr/>
        </p:nvSpPr>
        <p:spPr bwMode="auto">
          <a:xfrm flipV="1">
            <a:off x="1844675" y="4994275"/>
            <a:ext cx="252413" cy="252413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012" name="Rectangle 124"/>
          <p:cNvSpPr>
            <a:spLocks noChangeAspect="1" noChangeArrowheads="1"/>
          </p:cNvSpPr>
          <p:nvPr/>
        </p:nvSpPr>
        <p:spPr bwMode="auto">
          <a:xfrm flipV="1">
            <a:off x="2832100" y="3697288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013" name="Rectangle 125"/>
          <p:cNvSpPr>
            <a:spLocks noChangeAspect="1" noChangeArrowheads="1"/>
          </p:cNvSpPr>
          <p:nvPr/>
        </p:nvSpPr>
        <p:spPr bwMode="auto">
          <a:xfrm flipV="1">
            <a:off x="3149600" y="4681538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014" name="Text Box 126"/>
          <p:cNvSpPr txBox="1">
            <a:spLocks noChangeArrowheads="1"/>
          </p:cNvSpPr>
          <p:nvPr/>
        </p:nvSpPr>
        <p:spPr bwMode="auto">
          <a:xfrm>
            <a:off x="2349500" y="2198688"/>
            <a:ext cx="452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b="1" dirty="0">
                <a:solidFill>
                  <a:srgbClr val="000066"/>
                </a:solidFill>
                <a:latin typeface="標楷體" pitchFamily="65" charset="-120"/>
              </a:rPr>
              <a:t>若兩字元在</a:t>
            </a:r>
            <a:r>
              <a:rPr kumimoji="1" lang="zh-TW" altLang="en-US" b="1" u="sng" dirty="0">
                <a:solidFill>
                  <a:srgbClr val="000066"/>
                </a:solidFill>
                <a:latin typeface="標楷體" pitchFamily="65" charset="-120"/>
              </a:rPr>
              <a:t>同一行</a:t>
            </a:r>
            <a:r>
              <a:rPr kumimoji="1" lang="zh-TW" altLang="en-US" b="1" dirty="0">
                <a:solidFill>
                  <a:srgbClr val="000066"/>
                </a:solidFill>
                <a:latin typeface="標楷體" pitchFamily="65" charset="-120"/>
              </a:rPr>
              <a:t>，則</a:t>
            </a:r>
            <a:r>
              <a:rPr kumimoji="1" lang="zh-TW" altLang="en-US" b="1" u="sng" dirty="0">
                <a:solidFill>
                  <a:srgbClr val="000066"/>
                </a:solidFill>
                <a:latin typeface="標楷體" pitchFamily="65" charset="-120"/>
              </a:rPr>
              <a:t>各以上方字元取代</a:t>
            </a:r>
            <a:r>
              <a:rPr lang="zh-TW" altLang="en-US" b="1" dirty="0">
                <a:solidFill>
                  <a:srgbClr val="000066"/>
                </a:solidFill>
                <a:ea typeface="新細明體" pitchFamily="18" charset="-120"/>
              </a:rPr>
              <a:t>。</a:t>
            </a:r>
          </a:p>
        </p:txBody>
      </p:sp>
      <p:sp>
        <p:nvSpPr>
          <p:cNvPr id="166015" name="Text Box 127"/>
          <p:cNvSpPr txBox="1">
            <a:spLocks noChangeArrowheads="1"/>
          </p:cNvSpPr>
          <p:nvPr/>
        </p:nvSpPr>
        <p:spPr bwMode="auto">
          <a:xfrm>
            <a:off x="2349500" y="2582863"/>
            <a:ext cx="452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b="1">
                <a:solidFill>
                  <a:srgbClr val="000066"/>
                </a:solidFill>
                <a:latin typeface="標楷體" pitchFamily="65" charset="-120"/>
              </a:rPr>
              <a:t>若兩字元在</a:t>
            </a:r>
            <a:r>
              <a:rPr kumimoji="1" lang="zh-TW" altLang="en-US" b="1" u="sng">
                <a:solidFill>
                  <a:srgbClr val="000066"/>
                </a:solidFill>
                <a:latin typeface="標楷體" pitchFamily="65" charset="-120"/>
              </a:rPr>
              <a:t>同一列</a:t>
            </a:r>
            <a:r>
              <a:rPr kumimoji="1" lang="zh-TW" altLang="en-US" b="1">
                <a:solidFill>
                  <a:srgbClr val="000066"/>
                </a:solidFill>
                <a:latin typeface="標楷體" pitchFamily="65" charset="-120"/>
              </a:rPr>
              <a:t>，則</a:t>
            </a:r>
            <a:r>
              <a:rPr kumimoji="1" lang="zh-TW" altLang="en-US" b="1" u="sng">
                <a:solidFill>
                  <a:srgbClr val="000066"/>
                </a:solidFill>
                <a:latin typeface="標楷體" pitchFamily="65" charset="-120"/>
              </a:rPr>
              <a:t>各以左邊字元取代</a:t>
            </a:r>
            <a:r>
              <a:rPr lang="zh-TW" altLang="en-US" b="1">
                <a:solidFill>
                  <a:srgbClr val="000066"/>
                </a:solidFill>
                <a:ea typeface="新細明體" pitchFamily="18" charset="-120"/>
              </a:rPr>
              <a:t>。</a:t>
            </a:r>
          </a:p>
        </p:txBody>
      </p:sp>
      <p:sp>
        <p:nvSpPr>
          <p:cNvPr id="166016" name="Text Box 128"/>
          <p:cNvSpPr txBox="1">
            <a:spLocks noChangeArrowheads="1"/>
          </p:cNvSpPr>
          <p:nvPr/>
        </p:nvSpPr>
        <p:spPr bwMode="auto">
          <a:xfrm>
            <a:off x="2349500" y="2990850"/>
            <a:ext cx="452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b="1">
                <a:solidFill>
                  <a:srgbClr val="000066"/>
                </a:solidFill>
                <a:latin typeface="標楷體" pitchFamily="65" charset="-120"/>
              </a:rPr>
              <a:t>其他情況，則換成</a:t>
            </a:r>
            <a:r>
              <a:rPr kumimoji="1" lang="zh-TW" altLang="en-US" b="1" u="sng">
                <a:solidFill>
                  <a:srgbClr val="000066"/>
                </a:solidFill>
                <a:latin typeface="標楷體" pitchFamily="65" charset="-120"/>
              </a:rPr>
              <a:t>此二字元對角的兩字元</a:t>
            </a:r>
            <a:r>
              <a:rPr lang="zh-TW" altLang="en-US" b="1">
                <a:solidFill>
                  <a:srgbClr val="000066"/>
                </a:solidFill>
                <a:ea typeface="新細明體" pitchFamily="18" charset="-120"/>
              </a:rPr>
              <a:t>。</a:t>
            </a:r>
          </a:p>
        </p:txBody>
      </p:sp>
      <p:sp>
        <p:nvSpPr>
          <p:cNvPr id="166017" name="Text Box 129"/>
          <p:cNvSpPr txBox="1">
            <a:spLocks noChangeArrowheads="1"/>
          </p:cNvSpPr>
          <p:nvPr/>
        </p:nvSpPr>
        <p:spPr bwMode="auto">
          <a:xfrm>
            <a:off x="2195513" y="1838325"/>
            <a:ext cx="151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b="1">
                <a:solidFill>
                  <a:srgbClr val="000066"/>
                </a:solidFill>
                <a:ea typeface="新細明體" pitchFamily="18" charset="-120"/>
              </a:rPr>
              <a:t>5.</a:t>
            </a:r>
            <a:r>
              <a:rPr lang="zh-TW" altLang="en-US" b="1">
                <a:solidFill>
                  <a:srgbClr val="000066"/>
                </a:solidFill>
                <a:latin typeface="Times New Roman" pitchFamily="18" charset="0"/>
              </a:rPr>
              <a:t>解密規則：</a:t>
            </a:r>
          </a:p>
        </p:txBody>
      </p:sp>
    </p:spTree>
    <p:extLst>
      <p:ext uri="{BB962C8B-B14F-4D97-AF65-F5344CB8AC3E}">
        <p14:creationId xmlns:p14="http://schemas.microsoft.com/office/powerpoint/2010/main" val="242122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0.20087 -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20052 -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65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0"/>
                                            </p:cond>
                                          </p:stCondLst>
                                        </p:cTn>
                                        <p:tgtEl>
                                          <p:spTgt spid="1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5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65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1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65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0"/>
                                            </p:cond>
                                          </p:stCondLst>
                                        </p:cTn>
                                        <p:tgtEl>
                                          <p:spTgt spid="1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6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165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0"/>
                                            </p:cond>
                                          </p:stCondLst>
                                        </p:cTn>
                                        <p:tgtEl>
                                          <p:spTgt spid="1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65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165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1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6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165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0"/>
                                            </p:cond>
                                          </p:stCondLst>
                                        </p:cTn>
                                        <p:tgtEl>
                                          <p:spTgt spid="1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165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0"/>
                                            </p:cond>
                                          </p:stCondLst>
                                        </p:cTn>
                                        <p:tgtEl>
                                          <p:spTgt spid="1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5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165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1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6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2000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0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6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6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6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6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6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6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0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2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65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6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6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6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6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6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6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6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6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165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6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6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6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6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 tmFilter="0, 0; .2, .5; .8, .5; 1, 0"/>
                                        <p:tgtEl>
                                          <p:spTgt spid="1659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2" dur="250" autoRev="1" fill="hold"/>
                                        <p:tgtEl>
                                          <p:spTgt spid="1659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27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9" dur="500" autoRev="1" fill="hold"/>
                                        <p:tgtEl>
                                          <p:spTgt spid="1659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0" dur="500" autoRev="1" fill="hold"/>
                                        <p:tgtEl>
                                          <p:spTgt spid="1659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1" dur="500" autoRev="1" fill="hold"/>
                                        <p:tgtEl>
                                          <p:spTgt spid="1659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500" autoRev="1" fill="hold"/>
                                        <p:tgtEl>
                                          <p:spTgt spid="1659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6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 tmFilter="0, 0; .2, .5; .8, .5; 1, 0"/>
                                        <p:tgtEl>
                                          <p:spTgt spid="1659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6" dur="250" autoRev="1" fill="hold"/>
                                        <p:tgtEl>
                                          <p:spTgt spid="1659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27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500" autoRev="1" fill="hold"/>
                                        <p:tgtEl>
                                          <p:spTgt spid="1659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4" dur="500" autoRev="1" fill="hold"/>
                                        <p:tgtEl>
                                          <p:spTgt spid="1659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5" dur="500" autoRev="1" fill="hold"/>
                                        <p:tgtEl>
                                          <p:spTgt spid="1659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500" autoRev="1" fill="hold"/>
                                        <p:tgtEl>
                                          <p:spTgt spid="1659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6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 tmFilter="0, 0; .2, .5; .8, .5; 1, 0"/>
                                        <p:tgtEl>
                                          <p:spTgt spid="1659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0" dur="250" autoRev="1" fill="hold"/>
                                        <p:tgtEl>
                                          <p:spTgt spid="1659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27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7" dur="500" autoRev="1" fill="hold"/>
                                        <p:tgtEl>
                                          <p:spTgt spid="1659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8" dur="500" autoRev="1" fill="hold"/>
                                        <p:tgtEl>
                                          <p:spTgt spid="1659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9" dur="500" autoRev="1" fill="hold"/>
                                        <p:tgtEl>
                                          <p:spTgt spid="1659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500" autoRev="1" fill="hold"/>
                                        <p:tgtEl>
                                          <p:spTgt spid="1659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6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 tmFilter="0, 0; .2, .5; .8, .5; 1, 0"/>
                                        <p:tgtEl>
                                          <p:spTgt spid="165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4" dur="250" autoRev="1" fill="hold"/>
                                        <p:tgtEl>
                                          <p:spTgt spid="165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27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1" dur="500" autoRev="1" fill="hold"/>
                                        <p:tgtEl>
                                          <p:spTgt spid="1659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2" dur="500" autoRev="1" fill="hold"/>
                                        <p:tgtEl>
                                          <p:spTgt spid="1659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3" dur="500" autoRev="1" fill="hold"/>
                                        <p:tgtEl>
                                          <p:spTgt spid="1659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4" dur="500" autoRev="1" fill="hold"/>
                                        <p:tgtEl>
                                          <p:spTgt spid="1659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6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6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0" dur="500"/>
                                        <p:tgtEl>
                                          <p:spTgt spid="165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 nodeType="clickPar">
                      <p:stCondLst>
                        <p:cond delay="indefinite"/>
                      </p:stCondLst>
                      <p:childTnLst>
                        <p:par>
                          <p:cTn id="3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16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65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65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65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65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6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6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6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6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 tmFilter="0, 0; .2, .5; .8, .5; 1, 0"/>
                                        <p:tgtEl>
                                          <p:spTgt spid="1659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0" dur="250" autoRev="1" fill="hold"/>
                                        <p:tgtEl>
                                          <p:spTgt spid="1659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27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7" dur="500" autoRev="1" fill="hold"/>
                                        <p:tgtEl>
                                          <p:spTgt spid="1660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8" dur="500" autoRev="1" fill="hold"/>
                                        <p:tgtEl>
                                          <p:spTgt spid="166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9" dur="500" autoRev="1" fill="hold"/>
                                        <p:tgtEl>
                                          <p:spTgt spid="166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0" dur="500" autoRev="1" fill="hold"/>
                                        <p:tgtEl>
                                          <p:spTgt spid="166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6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 nodeType="clickPar">
                      <p:stCondLst>
                        <p:cond delay="indefinite"/>
                      </p:stCondLst>
                      <p:childTnLst>
                        <p:par>
                          <p:cTn id="4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2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 tmFilter="0, 0; .2, .5; .8, .5; 1, 0"/>
                                        <p:tgtEl>
                                          <p:spTgt spid="1659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4" dur="250" autoRev="1" fill="hold"/>
                                        <p:tgtEl>
                                          <p:spTgt spid="1659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27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1" dur="500" autoRev="1" fill="hold"/>
                                        <p:tgtEl>
                                          <p:spTgt spid="1660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2" dur="500" autoRev="1" fill="hold"/>
                                        <p:tgtEl>
                                          <p:spTgt spid="166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3" dur="500" autoRev="1" fill="hold"/>
                                        <p:tgtEl>
                                          <p:spTgt spid="166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4" dur="500" autoRev="1" fill="hold"/>
                                        <p:tgtEl>
                                          <p:spTgt spid="166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6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 tmFilter="0, 0; .2, .5; .8, .5; 1, 0"/>
                                        <p:tgtEl>
                                          <p:spTgt spid="1659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8" dur="250" autoRev="1" fill="hold"/>
                                        <p:tgtEl>
                                          <p:spTgt spid="1659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27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5" dur="500" autoRev="1" fill="hold"/>
                                        <p:tgtEl>
                                          <p:spTgt spid="1660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6" dur="500" autoRev="1" fill="hold"/>
                                        <p:tgtEl>
                                          <p:spTgt spid="166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7" dur="500" autoRev="1" fill="hold"/>
                                        <p:tgtEl>
                                          <p:spTgt spid="166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8" dur="500" autoRev="1" fill="hold"/>
                                        <p:tgtEl>
                                          <p:spTgt spid="166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16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 nodeType="clickPar">
                      <p:stCondLst>
                        <p:cond delay="indefinite"/>
                      </p:stCondLst>
                      <p:childTnLst>
                        <p:par>
                          <p:cTn id="4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0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 tmFilter="0, 0; .2, .5; .8, .5; 1, 0"/>
                                        <p:tgtEl>
                                          <p:spTgt spid="1659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2" dur="250" autoRev="1" fill="hold"/>
                                        <p:tgtEl>
                                          <p:spTgt spid="1659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27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9" dur="500" autoRev="1" fill="hold"/>
                                        <p:tgtEl>
                                          <p:spTgt spid="1660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0" dur="500" autoRev="1" fill="hold"/>
                                        <p:tgtEl>
                                          <p:spTgt spid="166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1" dur="500" autoRev="1" fill="hold"/>
                                        <p:tgtEl>
                                          <p:spTgt spid="166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500" autoRev="1" fill="hold"/>
                                        <p:tgtEl>
                                          <p:spTgt spid="166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16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16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1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8" dur="500"/>
                                        <p:tgtEl>
                                          <p:spTgt spid="165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/>
      <p:bldP spid="165925" grpId="0" animBg="1"/>
      <p:bldP spid="165925" grpId="1" animBg="1"/>
      <p:bldP spid="165926" grpId="0"/>
      <p:bldP spid="165926" grpId="1"/>
      <p:bldP spid="165927" grpId="0"/>
      <p:bldP spid="165928" grpId="0"/>
      <p:bldP spid="165928" grpId="1"/>
      <p:bldP spid="165929" grpId="0"/>
      <p:bldP spid="165930" grpId="0"/>
      <p:bldP spid="165931" grpId="0"/>
      <p:bldP spid="165932" grpId="0"/>
      <p:bldP spid="165933" grpId="0"/>
      <p:bldP spid="165934" grpId="0"/>
      <p:bldP spid="165935" grpId="0"/>
      <p:bldP spid="165936" grpId="0"/>
      <p:bldP spid="165937" grpId="0"/>
      <p:bldP spid="165938" grpId="0" animBg="1"/>
      <p:bldP spid="165939" grpId="0" animBg="1"/>
      <p:bldP spid="165940" grpId="0" animBg="1"/>
      <p:bldP spid="165941" grpId="0" animBg="1"/>
      <p:bldP spid="165942" grpId="0" animBg="1"/>
      <p:bldP spid="165943" grpId="0" animBg="1"/>
      <p:bldP spid="165944" grpId="0" animBg="1"/>
      <p:bldP spid="165945" grpId="0" animBg="1"/>
      <p:bldP spid="165946" grpId="0"/>
      <p:bldP spid="165947" grpId="0"/>
      <p:bldP spid="165948" grpId="0"/>
      <p:bldP spid="165949" grpId="0"/>
      <p:bldP spid="165950" grpId="0"/>
      <p:bldP spid="165951" grpId="0"/>
      <p:bldP spid="165952" grpId="0"/>
      <p:bldP spid="165953" grpId="0"/>
      <p:bldP spid="165954" grpId="0"/>
      <p:bldP spid="165955" grpId="0"/>
      <p:bldP spid="165956" grpId="0"/>
      <p:bldP spid="165957" grpId="0"/>
      <p:bldP spid="165958" grpId="0"/>
      <p:bldP spid="165959" grpId="0"/>
      <p:bldP spid="165960" grpId="0"/>
      <p:bldP spid="165961" grpId="0"/>
      <p:bldP spid="165962" grpId="0"/>
      <p:bldP spid="165963" grpId="0"/>
      <p:bldP spid="165964" grpId="0"/>
      <p:bldP spid="165965" grpId="0"/>
      <p:bldP spid="165966" grpId="0"/>
      <p:bldP spid="165967" grpId="0"/>
      <p:bldP spid="165968" grpId="0"/>
      <p:bldP spid="165969" grpId="0"/>
      <p:bldP spid="165970" grpId="0"/>
      <p:bldP spid="165971" grpId="0"/>
      <p:bldP spid="165972" grpId="0"/>
      <p:bldP spid="165972" grpId="1"/>
      <p:bldP spid="165973" grpId="0"/>
      <p:bldP spid="165973" grpId="1"/>
      <p:bldP spid="165973" grpId="2"/>
      <p:bldP spid="165974" grpId="0"/>
      <p:bldP spid="165974" grpId="1"/>
      <p:bldP spid="165974" grpId="2"/>
      <p:bldP spid="165975" grpId="0"/>
      <p:bldP spid="165975" grpId="1"/>
      <p:bldP spid="165975" grpId="2"/>
      <p:bldP spid="165975" grpId="3"/>
      <p:bldP spid="165976" grpId="0"/>
      <p:bldP spid="165976" grpId="1"/>
      <p:bldP spid="165977" grpId="0"/>
      <p:bldP spid="165977" grpId="1"/>
      <p:bldP spid="165978" grpId="0"/>
      <p:bldP spid="165978" grpId="1"/>
      <p:bldP spid="165979" grpId="0"/>
      <p:bldP spid="165979" grpId="1"/>
      <p:bldP spid="165980" grpId="0"/>
      <p:bldP spid="165980" grpId="1"/>
      <p:bldP spid="165981" grpId="0"/>
      <p:bldP spid="165982" grpId="0"/>
      <p:bldP spid="165982" grpId="1"/>
      <p:bldP spid="165983" grpId="0"/>
      <p:bldP spid="165983" grpId="1"/>
      <p:bldP spid="165984" grpId="0"/>
      <p:bldP spid="165984" grpId="1"/>
      <p:bldP spid="165985" grpId="0"/>
      <p:bldP spid="165985" grpId="1"/>
      <p:bldP spid="165986" grpId="0"/>
      <p:bldP spid="165987" grpId="0"/>
      <p:bldP spid="165988" grpId="0"/>
      <p:bldP spid="165989" grpId="0"/>
      <p:bldP spid="165990" grpId="0"/>
      <p:bldP spid="165991" grpId="0"/>
      <p:bldP spid="165995" grpId="0" animBg="1"/>
      <p:bldP spid="165995" grpId="1" animBg="1"/>
      <p:bldP spid="165996" grpId="0" animBg="1"/>
      <p:bldP spid="165996" grpId="1" animBg="1"/>
      <p:bldP spid="165997" grpId="0"/>
      <p:bldP spid="165997" grpId="1"/>
      <p:bldP spid="165998" grpId="0" animBg="1"/>
      <p:bldP spid="165998" grpId="1" animBg="1"/>
      <p:bldP spid="165999" grpId="0" animBg="1"/>
      <p:bldP spid="165999" grpId="1" animBg="1"/>
      <p:bldP spid="166000" grpId="0" animBg="1"/>
      <p:bldP spid="166000" grpId="1" animBg="1"/>
      <p:bldP spid="166001" grpId="0" animBg="1"/>
      <p:bldP spid="166001" grpId="1" animBg="1"/>
      <p:bldP spid="166002" grpId="0" animBg="1"/>
      <p:bldP spid="166002" grpId="1" animBg="1"/>
      <p:bldP spid="166003" grpId="0" animBg="1"/>
      <p:bldP spid="166003" grpId="1" animBg="1"/>
      <p:bldP spid="166004" grpId="0" animBg="1"/>
      <p:bldP spid="166004" grpId="1" animBg="1"/>
      <p:bldP spid="166005" grpId="0" animBg="1"/>
      <p:bldP spid="166005" grpId="1" animBg="1"/>
      <p:bldP spid="166006" grpId="0" animBg="1"/>
      <p:bldP spid="166006" grpId="1" animBg="1"/>
      <p:bldP spid="166007" grpId="0" animBg="1"/>
      <p:bldP spid="166007" grpId="1" animBg="1"/>
      <p:bldP spid="166008" grpId="0" animBg="1"/>
      <p:bldP spid="166008" grpId="1" animBg="1"/>
      <p:bldP spid="166009" grpId="0" animBg="1"/>
      <p:bldP spid="166009" grpId="1" animBg="1"/>
      <p:bldP spid="166010" grpId="0" animBg="1"/>
      <p:bldP spid="166010" grpId="1" animBg="1"/>
      <p:bldP spid="166011" grpId="0" animBg="1"/>
      <p:bldP spid="166011" grpId="1" animBg="1"/>
      <p:bldP spid="166012" grpId="0" animBg="1"/>
      <p:bldP spid="166012" grpId="1" animBg="1"/>
      <p:bldP spid="166013" grpId="0" animBg="1"/>
      <p:bldP spid="166013" grpId="1" animBg="1"/>
      <p:bldP spid="166014" grpId="0"/>
      <p:bldP spid="166014" grpId="1"/>
      <p:bldP spid="166015" grpId="0"/>
      <p:bldP spid="166015" grpId="1"/>
      <p:bldP spid="166016" grpId="0"/>
      <p:bldP spid="166016" grpId="1"/>
      <p:bldP spid="166016" grpId="2"/>
      <p:bldP spid="1660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2-</a:t>
            </a:r>
            <a:fld id="{9BE75C6C-30E7-4013-94F0-9D56390C3B93}" type="slidenum">
              <a:rPr lang="en-US" altLang="zh-TW">
                <a:solidFill>
                  <a:srgbClr val="000000"/>
                </a:solidFill>
              </a:rPr>
              <a:pPr eaLnBrk="1" hangingPunct="1"/>
              <a:t>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7107" name="AutoShape 2"/>
          <p:cNvSpPr>
            <a:spLocks noChangeArrowheads="1"/>
          </p:cNvSpPr>
          <p:nvPr/>
        </p:nvSpPr>
        <p:spPr bwMode="auto">
          <a:xfrm>
            <a:off x="3348038" y="4510088"/>
            <a:ext cx="2232025" cy="287337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zh-TW" b="1">
              <a:solidFill>
                <a:srgbClr val="FFFF00"/>
              </a:solidFill>
              <a:ea typeface="新細明體" pitchFamily="18" charset="-120"/>
            </a:endParaRPr>
          </a:p>
        </p:txBody>
      </p:sp>
      <p:sp>
        <p:nvSpPr>
          <p:cNvPr id="47108" name="Freeform 3"/>
          <p:cNvSpPr>
            <a:spLocks/>
          </p:cNvSpPr>
          <p:nvPr/>
        </p:nvSpPr>
        <p:spPr bwMode="auto">
          <a:xfrm>
            <a:off x="6732588" y="1989138"/>
            <a:ext cx="1295400" cy="3311525"/>
          </a:xfrm>
          <a:custGeom>
            <a:avLst/>
            <a:gdLst>
              <a:gd name="T0" fmla="*/ 307521 w 952"/>
              <a:gd name="T1" fmla="*/ 595724 h 2268"/>
              <a:gd name="T2" fmla="*/ 616404 w 952"/>
              <a:gd name="T3" fmla="*/ 464314 h 2268"/>
              <a:gd name="T4" fmla="*/ 616404 w 952"/>
              <a:gd name="T5" fmla="*/ 397149 h 2268"/>
              <a:gd name="T6" fmla="*/ 616404 w 952"/>
              <a:gd name="T7" fmla="*/ 264280 h 2268"/>
              <a:gd name="T8" fmla="*/ 616404 w 952"/>
              <a:gd name="T9" fmla="*/ 132870 h 2268"/>
              <a:gd name="T10" fmla="*/ 740229 w 952"/>
              <a:gd name="T11" fmla="*/ 0 h 2268"/>
              <a:gd name="T12" fmla="*/ 864054 w 952"/>
              <a:gd name="T13" fmla="*/ 0 h 2268"/>
              <a:gd name="T14" fmla="*/ 925286 w 952"/>
              <a:gd name="T15" fmla="*/ 0 h 2268"/>
              <a:gd name="T16" fmla="*/ 986518 w 952"/>
              <a:gd name="T17" fmla="*/ 65705 h 2268"/>
              <a:gd name="T18" fmla="*/ 986518 w 952"/>
              <a:gd name="T19" fmla="*/ 198575 h 2268"/>
              <a:gd name="T20" fmla="*/ 986518 w 952"/>
              <a:gd name="T21" fmla="*/ 264280 h 2268"/>
              <a:gd name="T22" fmla="*/ 1049111 w 952"/>
              <a:gd name="T23" fmla="*/ 331445 h 2268"/>
              <a:gd name="T24" fmla="*/ 986518 w 952"/>
              <a:gd name="T25" fmla="*/ 397149 h 2268"/>
              <a:gd name="T26" fmla="*/ 925286 w 952"/>
              <a:gd name="T27" fmla="*/ 530019 h 2268"/>
              <a:gd name="T28" fmla="*/ 1110343 w 952"/>
              <a:gd name="T29" fmla="*/ 662889 h 2268"/>
              <a:gd name="T30" fmla="*/ 1295400 w 952"/>
              <a:gd name="T31" fmla="*/ 794299 h 2268"/>
              <a:gd name="T32" fmla="*/ 1295400 w 952"/>
              <a:gd name="T33" fmla="*/ 1060038 h 2268"/>
              <a:gd name="T34" fmla="*/ 1295400 w 952"/>
              <a:gd name="T35" fmla="*/ 1324318 h 2268"/>
              <a:gd name="T36" fmla="*/ 1234168 w 952"/>
              <a:gd name="T37" fmla="*/ 1655763 h 2268"/>
              <a:gd name="T38" fmla="*/ 1110343 w 952"/>
              <a:gd name="T39" fmla="*/ 1854337 h 2268"/>
              <a:gd name="T40" fmla="*/ 986518 w 952"/>
              <a:gd name="T41" fmla="*/ 1987207 h 2268"/>
              <a:gd name="T42" fmla="*/ 986518 w 952"/>
              <a:gd name="T43" fmla="*/ 2052912 h 2268"/>
              <a:gd name="T44" fmla="*/ 925286 w 952"/>
              <a:gd name="T45" fmla="*/ 2517226 h 2268"/>
              <a:gd name="T46" fmla="*/ 925286 w 952"/>
              <a:gd name="T47" fmla="*/ 2781506 h 2268"/>
              <a:gd name="T48" fmla="*/ 864054 w 952"/>
              <a:gd name="T49" fmla="*/ 2980080 h 2268"/>
              <a:gd name="T50" fmla="*/ 864054 w 952"/>
              <a:gd name="T51" fmla="*/ 3047245 h 2268"/>
              <a:gd name="T52" fmla="*/ 864054 w 952"/>
              <a:gd name="T53" fmla="*/ 3245820 h 2268"/>
              <a:gd name="T54" fmla="*/ 801461 w 952"/>
              <a:gd name="T55" fmla="*/ 3311525 h 2268"/>
              <a:gd name="T56" fmla="*/ 677636 w 952"/>
              <a:gd name="T57" fmla="*/ 3245820 h 2268"/>
              <a:gd name="T58" fmla="*/ 677636 w 952"/>
              <a:gd name="T59" fmla="*/ 3112950 h 2268"/>
              <a:gd name="T60" fmla="*/ 740229 w 952"/>
              <a:gd name="T61" fmla="*/ 2980080 h 2268"/>
              <a:gd name="T62" fmla="*/ 677636 w 952"/>
              <a:gd name="T63" fmla="*/ 2914376 h 2268"/>
              <a:gd name="T64" fmla="*/ 677636 w 952"/>
              <a:gd name="T65" fmla="*/ 2715801 h 2268"/>
              <a:gd name="T66" fmla="*/ 677636 w 952"/>
              <a:gd name="T67" fmla="*/ 2517226 h 2268"/>
              <a:gd name="T68" fmla="*/ 555171 w 952"/>
              <a:gd name="T69" fmla="*/ 2120077 h 2268"/>
              <a:gd name="T70" fmla="*/ 370114 w 952"/>
              <a:gd name="T71" fmla="*/ 2648636 h 2268"/>
              <a:gd name="T72" fmla="*/ 370114 w 952"/>
              <a:gd name="T73" fmla="*/ 2715801 h 2268"/>
              <a:gd name="T74" fmla="*/ 370114 w 952"/>
              <a:gd name="T75" fmla="*/ 2781506 h 2268"/>
              <a:gd name="T76" fmla="*/ 122464 w 952"/>
              <a:gd name="T77" fmla="*/ 2914376 h 2268"/>
              <a:gd name="T78" fmla="*/ 0 w 952"/>
              <a:gd name="T79" fmla="*/ 2914376 h 2268"/>
              <a:gd name="T80" fmla="*/ 0 w 952"/>
              <a:gd name="T81" fmla="*/ 2847211 h 2268"/>
              <a:gd name="T82" fmla="*/ 0 w 952"/>
              <a:gd name="T83" fmla="*/ 2781506 h 2268"/>
              <a:gd name="T84" fmla="*/ 122464 w 952"/>
              <a:gd name="T85" fmla="*/ 2715801 h 2268"/>
              <a:gd name="T86" fmla="*/ 185057 w 952"/>
              <a:gd name="T87" fmla="*/ 2648636 h 2268"/>
              <a:gd name="T88" fmla="*/ 185057 w 952"/>
              <a:gd name="T89" fmla="*/ 2251487 h 2268"/>
              <a:gd name="T90" fmla="*/ 185057 w 952"/>
              <a:gd name="T91" fmla="*/ 1590058 h 2268"/>
              <a:gd name="T92" fmla="*/ 185057 w 952"/>
              <a:gd name="T93" fmla="*/ 1457188 h 2268"/>
              <a:gd name="T94" fmla="*/ 122464 w 952"/>
              <a:gd name="T95" fmla="*/ 1391483 h 2268"/>
              <a:gd name="T96" fmla="*/ 122464 w 952"/>
              <a:gd name="T97" fmla="*/ 1125743 h 2268"/>
              <a:gd name="T98" fmla="*/ 307521 w 952"/>
              <a:gd name="T99" fmla="*/ 728594 h 2268"/>
              <a:gd name="T100" fmla="*/ 307521 w 952"/>
              <a:gd name="T101" fmla="*/ 595724 h 226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952" h="2268">
                <a:moveTo>
                  <a:pt x="226" y="408"/>
                </a:moveTo>
                <a:lnTo>
                  <a:pt x="453" y="318"/>
                </a:lnTo>
                <a:lnTo>
                  <a:pt x="453" y="272"/>
                </a:lnTo>
                <a:lnTo>
                  <a:pt x="453" y="181"/>
                </a:lnTo>
                <a:lnTo>
                  <a:pt x="453" y="91"/>
                </a:lnTo>
                <a:lnTo>
                  <a:pt x="544" y="0"/>
                </a:lnTo>
                <a:lnTo>
                  <a:pt x="635" y="0"/>
                </a:lnTo>
                <a:lnTo>
                  <a:pt x="680" y="0"/>
                </a:lnTo>
                <a:lnTo>
                  <a:pt x="725" y="45"/>
                </a:lnTo>
                <a:lnTo>
                  <a:pt x="725" y="136"/>
                </a:lnTo>
                <a:lnTo>
                  <a:pt x="725" y="181"/>
                </a:lnTo>
                <a:lnTo>
                  <a:pt x="771" y="227"/>
                </a:lnTo>
                <a:lnTo>
                  <a:pt x="725" y="272"/>
                </a:lnTo>
                <a:lnTo>
                  <a:pt x="680" y="363"/>
                </a:lnTo>
                <a:lnTo>
                  <a:pt x="816" y="454"/>
                </a:lnTo>
                <a:lnTo>
                  <a:pt x="952" y="544"/>
                </a:lnTo>
                <a:lnTo>
                  <a:pt x="952" y="726"/>
                </a:lnTo>
                <a:lnTo>
                  <a:pt x="952" y="907"/>
                </a:lnTo>
                <a:lnTo>
                  <a:pt x="907" y="1134"/>
                </a:lnTo>
                <a:lnTo>
                  <a:pt x="816" y="1270"/>
                </a:lnTo>
                <a:lnTo>
                  <a:pt x="725" y="1361"/>
                </a:lnTo>
                <a:lnTo>
                  <a:pt x="725" y="1406"/>
                </a:lnTo>
                <a:lnTo>
                  <a:pt x="680" y="1724"/>
                </a:lnTo>
                <a:lnTo>
                  <a:pt x="680" y="1905"/>
                </a:lnTo>
                <a:lnTo>
                  <a:pt x="635" y="2041"/>
                </a:lnTo>
                <a:lnTo>
                  <a:pt x="635" y="2087"/>
                </a:lnTo>
                <a:lnTo>
                  <a:pt x="635" y="2223"/>
                </a:lnTo>
                <a:lnTo>
                  <a:pt x="589" y="2268"/>
                </a:lnTo>
                <a:lnTo>
                  <a:pt x="498" y="2223"/>
                </a:lnTo>
                <a:lnTo>
                  <a:pt x="498" y="2132"/>
                </a:lnTo>
                <a:lnTo>
                  <a:pt x="544" y="2041"/>
                </a:lnTo>
                <a:lnTo>
                  <a:pt x="498" y="1996"/>
                </a:lnTo>
                <a:lnTo>
                  <a:pt x="498" y="1860"/>
                </a:lnTo>
                <a:lnTo>
                  <a:pt x="498" y="1724"/>
                </a:lnTo>
                <a:lnTo>
                  <a:pt x="408" y="1452"/>
                </a:lnTo>
                <a:lnTo>
                  <a:pt x="272" y="1814"/>
                </a:lnTo>
                <a:lnTo>
                  <a:pt x="272" y="1860"/>
                </a:lnTo>
                <a:lnTo>
                  <a:pt x="272" y="1905"/>
                </a:lnTo>
                <a:lnTo>
                  <a:pt x="90" y="1996"/>
                </a:lnTo>
                <a:lnTo>
                  <a:pt x="0" y="1996"/>
                </a:lnTo>
                <a:lnTo>
                  <a:pt x="0" y="1950"/>
                </a:lnTo>
                <a:lnTo>
                  <a:pt x="0" y="1905"/>
                </a:lnTo>
                <a:lnTo>
                  <a:pt x="90" y="1860"/>
                </a:lnTo>
                <a:lnTo>
                  <a:pt x="136" y="1814"/>
                </a:lnTo>
                <a:lnTo>
                  <a:pt x="136" y="1542"/>
                </a:lnTo>
                <a:lnTo>
                  <a:pt x="136" y="1089"/>
                </a:lnTo>
                <a:lnTo>
                  <a:pt x="136" y="998"/>
                </a:lnTo>
                <a:lnTo>
                  <a:pt x="90" y="953"/>
                </a:lnTo>
                <a:lnTo>
                  <a:pt x="90" y="771"/>
                </a:lnTo>
                <a:lnTo>
                  <a:pt x="226" y="499"/>
                </a:lnTo>
                <a:lnTo>
                  <a:pt x="226" y="408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33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7109" name="Freeform 4"/>
          <p:cNvSpPr>
            <a:spLocks/>
          </p:cNvSpPr>
          <p:nvPr/>
        </p:nvSpPr>
        <p:spPr bwMode="auto">
          <a:xfrm>
            <a:off x="1042988" y="1989138"/>
            <a:ext cx="1081087" cy="3313112"/>
          </a:xfrm>
          <a:custGeom>
            <a:avLst/>
            <a:gdLst>
              <a:gd name="T0" fmla="*/ 67010 w 726"/>
              <a:gd name="T1" fmla="*/ 647700 h 2087"/>
              <a:gd name="T2" fmla="*/ 202518 w 726"/>
              <a:gd name="T3" fmla="*/ 504825 h 2087"/>
              <a:gd name="T4" fmla="*/ 269527 w 726"/>
              <a:gd name="T5" fmla="*/ 360362 h 2087"/>
              <a:gd name="T6" fmla="*/ 338026 w 726"/>
              <a:gd name="T7" fmla="*/ 71437 h 2087"/>
              <a:gd name="T8" fmla="*/ 405035 w 726"/>
              <a:gd name="T9" fmla="*/ 0 h 2087"/>
              <a:gd name="T10" fmla="*/ 540544 w 726"/>
              <a:gd name="T11" fmla="*/ 0 h 2087"/>
              <a:gd name="T12" fmla="*/ 674563 w 726"/>
              <a:gd name="T13" fmla="*/ 0 h 2087"/>
              <a:gd name="T14" fmla="*/ 743061 w 726"/>
              <a:gd name="T15" fmla="*/ 71437 h 2087"/>
              <a:gd name="T16" fmla="*/ 810071 w 726"/>
              <a:gd name="T17" fmla="*/ 360362 h 2087"/>
              <a:gd name="T18" fmla="*/ 810071 w 726"/>
              <a:gd name="T19" fmla="*/ 504825 h 2087"/>
              <a:gd name="T20" fmla="*/ 878569 w 726"/>
              <a:gd name="T21" fmla="*/ 504825 h 2087"/>
              <a:gd name="T22" fmla="*/ 1012588 w 726"/>
              <a:gd name="T23" fmla="*/ 792162 h 2087"/>
              <a:gd name="T24" fmla="*/ 1012588 w 726"/>
              <a:gd name="T25" fmla="*/ 936625 h 2087"/>
              <a:gd name="T26" fmla="*/ 1012588 w 726"/>
              <a:gd name="T27" fmla="*/ 1368425 h 2087"/>
              <a:gd name="T28" fmla="*/ 1081087 w 726"/>
              <a:gd name="T29" fmla="*/ 1655762 h 2087"/>
              <a:gd name="T30" fmla="*/ 945579 w 726"/>
              <a:gd name="T31" fmla="*/ 1871662 h 2087"/>
              <a:gd name="T32" fmla="*/ 810071 w 726"/>
              <a:gd name="T33" fmla="*/ 1871662 h 2087"/>
              <a:gd name="T34" fmla="*/ 810071 w 726"/>
              <a:gd name="T35" fmla="*/ 2232025 h 2087"/>
              <a:gd name="T36" fmla="*/ 674563 w 726"/>
              <a:gd name="T37" fmla="*/ 2376487 h 2087"/>
              <a:gd name="T38" fmla="*/ 607553 w 726"/>
              <a:gd name="T39" fmla="*/ 2663825 h 2087"/>
              <a:gd name="T40" fmla="*/ 607553 w 726"/>
              <a:gd name="T41" fmla="*/ 2879725 h 2087"/>
              <a:gd name="T42" fmla="*/ 743061 w 726"/>
              <a:gd name="T43" fmla="*/ 3168650 h 2087"/>
              <a:gd name="T44" fmla="*/ 674563 w 726"/>
              <a:gd name="T45" fmla="*/ 3168650 h 2087"/>
              <a:gd name="T46" fmla="*/ 607553 w 726"/>
              <a:gd name="T47" fmla="*/ 3095625 h 2087"/>
              <a:gd name="T48" fmla="*/ 540544 w 726"/>
              <a:gd name="T49" fmla="*/ 3024187 h 2087"/>
              <a:gd name="T50" fmla="*/ 472045 w 726"/>
              <a:gd name="T51" fmla="*/ 2879725 h 2087"/>
              <a:gd name="T52" fmla="*/ 540544 w 726"/>
              <a:gd name="T53" fmla="*/ 2808287 h 2087"/>
              <a:gd name="T54" fmla="*/ 472045 w 726"/>
              <a:gd name="T55" fmla="*/ 2520950 h 2087"/>
              <a:gd name="T56" fmla="*/ 405035 w 726"/>
              <a:gd name="T57" fmla="*/ 2520950 h 2087"/>
              <a:gd name="T58" fmla="*/ 405035 w 726"/>
              <a:gd name="T59" fmla="*/ 2736850 h 2087"/>
              <a:gd name="T60" fmla="*/ 405035 w 726"/>
              <a:gd name="T61" fmla="*/ 2879725 h 2087"/>
              <a:gd name="T62" fmla="*/ 472045 w 726"/>
              <a:gd name="T63" fmla="*/ 3095625 h 2087"/>
              <a:gd name="T64" fmla="*/ 540544 w 726"/>
              <a:gd name="T65" fmla="*/ 3240087 h 2087"/>
              <a:gd name="T66" fmla="*/ 540544 w 726"/>
              <a:gd name="T67" fmla="*/ 3313112 h 2087"/>
              <a:gd name="T68" fmla="*/ 405035 w 726"/>
              <a:gd name="T69" fmla="*/ 3240087 h 2087"/>
              <a:gd name="T70" fmla="*/ 338026 w 726"/>
              <a:gd name="T71" fmla="*/ 3095625 h 2087"/>
              <a:gd name="T72" fmla="*/ 338026 w 726"/>
              <a:gd name="T73" fmla="*/ 2952750 h 2087"/>
              <a:gd name="T74" fmla="*/ 269527 w 726"/>
              <a:gd name="T75" fmla="*/ 2736850 h 2087"/>
              <a:gd name="T76" fmla="*/ 202518 w 726"/>
              <a:gd name="T77" fmla="*/ 2520950 h 2087"/>
              <a:gd name="T78" fmla="*/ 67010 w 726"/>
              <a:gd name="T79" fmla="*/ 2447925 h 2087"/>
              <a:gd name="T80" fmla="*/ 67010 w 726"/>
              <a:gd name="T81" fmla="*/ 2016125 h 2087"/>
              <a:gd name="T82" fmla="*/ 67010 w 726"/>
              <a:gd name="T83" fmla="*/ 1871662 h 2087"/>
              <a:gd name="T84" fmla="*/ 0 w 726"/>
              <a:gd name="T85" fmla="*/ 1871662 h 2087"/>
              <a:gd name="T86" fmla="*/ 0 w 726"/>
              <a:gd name="T87" fmla="*/ 1223962 h 2087"/>
              <a:gd name="T88" fmla="*/ 67010 w 726"/>
              <a:gd name="T89" fmla="*/ 647700 h 208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26" h="2087">
                <a:moveTo>
                  <a:pt x="45" y="408"/>
                </a:moveTo>
                <a:lnTo>
                  <a:pt x="136" y="318"/>
                </a:lnTo>
                <a:lnTo>
                  <a:pt x="181" y="227"/>
                </a:lnTo>
                <a:lnTo>
                  <a:pt x="227" y="45"/>
                </a:lnTo>
                <a:lnTo>
                  <a:pt x="272" y="0"/>
                </a:lnTo>
                <a:lnTo>
                  <a:pt x="363" y="0"/>
                </a:lnTo>
                <a:lnTo>
                  <a:pt x="453" y="0"/>
                </a:lnTo>
                <a:lnTo>
                  <a:pt x="499" y="45"/>
                </a:lnTo>
                <a:lnTo>
                  <a:pt x="544" y="227"/>
                </a:lnTo>
                <a:lnTo>
                  <a:pt x="544" y="318"/>
                </a:lnTo>
                <a:lnTo>
                  <a:pt x="590" y="318"/>
                </a:lnTo>
                <a:lnTo>
                  <a:pt x="680" y="499"/>
                </a:lnTo>
                <a:lnTo>
                  <a:pt x="680" y="590"/>
                </a:lnTo>
                <a:lnTo>
                  <a:pt x="680" y="862"/>
                </a:lnTo>
                <a:lnTo>
                  <a:pt x="726" y="1043"/>
                </a:lnTo>
                <a:lnTo>
                  <a:pt x="635" y="1179"/>
                </a:lnTo>
                <a:lnTo>
                  <a:pt x="544" y="1179"/>
                </a:lnTo>
                <a:lnTo>
                  <a:pt x="544" y="1406"/>
                </a:lnTo>
                <a:lnTo>
                  <a:pt x="453" y="1497"/>
                </a:lnTo>
                <a:lnTo>
                  <a:pt x="408" y="1678"/>
                </a:lnTo>
                <a:lnTo>
                  <a:pt x="408" y="1814"/>
                </a:lnTo>
                <a:lnTo>
                  <a:pt x="499" y="1996"/>
                </a:lnTo>
                <a:lnTo>
                  <a:pt x="453" y="1996"/>
                </a:lnTo>
                <a:lnTo>
                  <a:pt x="408" y="1950"/>
                </a:lnTo>
                <a:lnTo>
                  <a:pt x="363" y="1905"/>
                </a:lnTo>
                <a:lnTo>
                  <a:pt x="317" y="1814"/>
                </a:lnTo>
                <a:lnTo>
                  <a:pt x="363" y="1769"/>
                </a:lnTo>
                <a:lnTo>
                  <a:pt x="317" y="1588"/>
                </a:lnTo>
                <a:lnTo>
                  <a:pt x="272" y="1588"/>
                </a:lnTo>
                <a:lnTo>
                  <a:pt x="272" y="1724"/>
                </a:lnTo>
                <a:lnTo>
                  <a:pt x="272" y="1814"/>
                </a:lnTo>
                <a:lnTo>
                  <a:pt x="317" y="1950"/>
                </a:lnTo>
                <a:lnTo>
                  <a:pt x="363" y="2041"/>
                </a:lnTo>
                <a:lnTo>
                  <a:pt x="363" y="2087"/>
                </a:lnTo>
                <a:lnTo>
                  <a:pt x="272" y="2041"/>
                </a:lnTo>
                <a:lnTo>
                  <a:pt x="227" y="1950"/>
                </a:lnTo>
                <a:lnTo>
                  <a:pt x="227" y="1860"/>
                </a:lnTo>
                <a:lnTo>
                  <a:pt x="181" y="1724"/>
                </a:lnTo>
                <a:lnTo>
                  <a:pt x="136" y="1588"/>
                </a:lnTo>
                <a:lnTo>
                  <a:pt x="45" y="1542"/>
                </a:lnTo>
                <a:lnTo>
                  <a:pt x="45" y="1270"/>
                </a:lnTo>
                <a:lnTo>
                  <a:pt x="45" y="1179"/>
                </a:lnTo>
                <a:lnTo>
                  <a:pt x="0" y="1179"/>
                </a:lnTo>
                <a:lnTo>
                  <a:pt x="0" y="771"/>
                </a:lnTo>
                <a:lnTo>
                  <a:pt x="45" y="408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alpha val="84000"/>
                </a:srgbClr>
              </a:gs>
              <a:gs pos="100000">
                <a:srgbClr val="FF00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>
            <a:off x="7092950" y="3933825"/>
            <a:ext cx="1943100" cy="287338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zh-TW" b="1">
              <a:solidFill>
                <a:srgbClr val="FFFF00"/>
              </a:solidFill>
              <a:ea typeface="新細明體" pitchFamily="18" charset="-120"/>
            </a:endParaRPr>
          </a:p>
        </p:txBody>
      </p:sp>
      <p:sp>
        <p:nvSpPr>
          <p:cNvPr id="47111" name="AutoShape 6"/>
          <p:cNvSpPr>
            <a:spLocks noChangeArrowheads="1"/>
          </p:cNvSpPr>
          <p:nvPr/>
        </p:nvSpPr>
        <p:spPr bwMode="auto">
          <a:xfrm>
            <a:off x="107950" y="3933825"/>
            <a:ext cx="1943100" cy="287338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zh-TW" b="1">
              <a:solidFill>
                <a:srgbClr val="FFFF00"/>
              </a:solidFill>
              <a:ea typeface="新細明體" pitchFamily="18" charset="-120"/>
            </a:endParaRPr>
          </a:p>
        </p:txBody>
      </p:sp>
      <p:pic>
        <p:nvPicPr>
          <p:cNvPr id="166919" name="Picture 7" descr="XP全套图标 - Woaf文件夹ICON图标18 - 4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429000"/>
            <a:ext cx="858837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20" name="Picture 8" descr="XP全套图标 - Woaf文件夹ICON图标7 - 1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005263"/>
            <a:ext cx="858838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21" name="Picture 9" descr="XP全套图标 - Woaf文件夹ICON图标18 - 4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00438"/>
            <a:ext cx="8588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7885113" y="422116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sz="1200" b="1">
                <a:solidFill>
                  <a:srgbClr val="000066"/>
                </a:solidFill>
              </a:rPr>
              <a:t>明文</a:t>
            </a:r>
            <a:br>
              <a:rPr kumimoji="1" lang="zh-TW" altLang="en-US" sz="1200" b="1">
                <a:solidFill>
                  <a:srgbClr val="000066"/>
                </a:solidFill>
              </a:rPr>
            </a:b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Plaintext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468313" y="42926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sz="1200" b="1">
                <a:solidFill>
                  <a:srgbClr val="000066"/>
                </a:solidFill>
              </a:rPr>
              <a:t>明文</a:t>
            </a:r>
            <a:br>
              <a:rPr kumimoji="1" lang="zh-TW" altLang="en-US" sz="1200" b="1">
                <a:solidFill>
                  <a:srgbClr val="000066"/>
                </a:solidFill>
              </a:rPr>
            </a:b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Plaintext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3995738" y="4843463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sz="1200" b="1">
                <a:solidFill>
                  <a:srgbClr val="000066"/>
                </a:solidFill>
              </a:rPr>
              <a:t>密文</a:t>
            </a:r>
            <a:br>
              <a:rPr kumimoji="1" lang="zh-TW" altLang="en-US" sz="1200" b="1">
                <a:solidFill>
                  <a:srgbClr val="000066"/>
                </a:solidFill>
              </a:rPr>
            </a:br>
            <a:r>
              <a:rPr kumimoji="1" lang="en-US" altLang="zh-TW" sz="1200" b="1">
                <a:solidFill>
                  <a:srgbClr val="000066"/>
                </a:solidFill>
              </a:rPr>
              <a:t>Cipher</a:t>
            </a: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text</a:t>
            </a: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5508625" y="55165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sz="1200" b="1">
                <a:solidFill>
                  <a:srgbClr val="000066"/>
                </a:solidFill>
              </a:rPr>
              <a:t>加密演算法</a:t>
            </a:r>
            <a:br>
              <a:rPr kumimoji="1" lang="zh-TW" altLang="en-US" sz="1200" b="1">
                <a:solidFill>
                  <a:srgbClr val="000066"/>
                </a:solidFill>
              </a:rPr>
            </a:b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Encryption Algorithm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1619250" y="541972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sz="1200" b="1">
                <a:solidFill>
                  <a:srgbClr val="000066"/>
                </a:solidFill>
              </a:rPr>
              <a:t>解密演算法</a:t>
            </a:r>
            <a:br>
              <a:rPr kumimoji="1" lang="zh-TW" altLang="en-US" sz="1200" b="1">
                <a:solidFill>
                  <a:srgbClr val="000066"/>
                </a:solidFill>
              </a:rPr>
            </a:br>
            <a:r>
              <a:rPr kumimoji="1" lang="en-US" altLang="zh-TW" sz="1200" b="1">
                <a:solidFill>
                  <a:srgbClr val="000066"/>
                </a:solidFill>
                <a:ea typeface="新細明體" pitchFamily="18" charset="-120"/>
              </a:rPr>
              <a:t>Decryption Algorithm</a:t>
            </a:r>
          </a:p>
        </p:txBody>
      </p:sp>
      <p:grpSp>
        <p:nvGrpSpPr>
          <p:cNvPr id="166927" name="Group 15"/>
          <p:cNvGrpSpPr>
            <a:grpSpLocks/>
          </p:cNvGrpSpPr>
          <p:nvPr/>
        </p:nvGrpSpPr>
        <p:grpSpPr bwMode="auto">
          <a:xfrm>
            <a:off x="3844925" y="1989138"/>
            <a:ext cx="1208088" cy="2224087"/>
            <a:chOff x="2422" y="1253"/>
            <a:chExt cx="761" cy="1401"/>
          </a:xfrm>
        </p:grpSpPr>
        <p:pic>
          <p:nvPicPr>
            <p:cNvPr id="47193" name="Picture 16" descr="pers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26" y="1483"/>
              <a:ext cx="757" cy="1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94" name="Picture 17" descr="XP全套图标 - 常用软件游戏ICON图标46 - Gamespy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2" y="1253"/>
              <a:ext cx="730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6930" name="Picture 18" descr="detection tool magnifie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4278837">
            <a:off x="3806032" y="4293393"/>
            <a:ext cx="6223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54118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5411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22" name="Rectangle 19"/>
          <p:cNvSpPr>
            <a:spLocks noChangeArrowheads="1"/>
          </p:cNvSpPr>
          <p:nvPr/>
        </p:nvSpPr>
        <p:spPr bwMode="auto">
          <a:xfrm>
            <a:off x="755650" y="404813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3600" b="1">
                <a:solidFill>
                  <a:srgbClr val="000000"/>
                </a:solidFill>
                <a:latin typeface="Times New Roman" pitchFamily="18" charset="0"/>
              </a:rPr>
              <a:t>Playfair</a:t>
            </a:r>
            <a:r>
              <a:rPr kumimoji="1" lang="zh-TW" altLang="en-US" sz="3600" b="1">
                <a:solidFill>
                  <a:srgbClr val="000000"/>
                </a:solidFill>
                <a:latin typeface="Times New Roman" pitchFamily="18" charset="0"/>
              </a:rPr>
              <a:t>加密法的安全性 </a:t>
            </a:r>
          </a:p>
        </p:txBody>
      </p:sp>
      <p:grpSp>
        <p:nvGrpSpPr>
          <p:cNvPr id="47123" name="Group 20"/>
          <p:cNvGrpSpPr>
            <a:grpSpLocks/>
          </p:cNvGrpSpPr>
          <p:nvPr/>
        </p:nvGrpSpPr>
        <p:grpSpPr bwMode="auto">
          <a:xfrm>
            <a:off x="1763713" y="3573463"/>
            <a:ext cx="1800225" cy="1825625"/>
            <a:chOff x="1111" y="2251"/>
            <a:chExt cx="1134" cy="1150"/>
          </a:xfrm>
        </p:grpSpPr>
        <p:pic>
          <p:nvPicPr>
            <p:cNvPr id="47167" name="Picture 21" descr="2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251"/>
              <a:ext cx="1134" cy="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934" name="Text Box 22"/>
            <p:cNvSpPr txBox="1">
              <a:spLocks noChangeArrowheads="1"/>
            </p:cNvSpPr>
            <p:nvPr/>
          </p:nvSpPr>
          <p:spPr bwMode="auto">
            <a:xfrm>
              <a:off x="1779" y="2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6600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47169" name="Text Box 23"/>
            <p:cNvSpPr txBox="1">
              <a:spLocks noChangeArrowheads="1"/>
            </p:cNvSpPr>
            <p:nvPr/>
          </p:nvSpPr>
          <p:spPr bwMode="auto">
            <a:xfrm>
              <a:off x="1160" y="25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6600"/>
                  </a:solidFill>
                </a:rPr>
                <a:t>c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572" y="229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6600"/>
                  </a:solidFill>
                  <a:ea typeface="新細明體" pitchFamily="18" charset="-120"/>
                </a:rPr>
                <a:t>n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3" y="229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6600"/>
                  </a:solidFill>
                  <a:ea typeface="新細明體" pitchFamily="18" charset="-120"/>
                </a:rPr>
                <a:t>o</a:t>
              </a:r>
            </a:p>
          </p:txBody>
        </p:sp>
        <p:sp>
          <p:nvSpPr>
            <p:cNvPr id="47172" name="Text Box 26"/>
            <p:cNvSpPr txBox="1">
              <a:spLocks noChangeArrowheads="1"/>
            </p:cNvSpPr>
            <p:nvPr/>
          </p:nvSpPr>
          <p:spPr bwMode="auto">
            <a:xfrm>
              <a:off x="1145" y="2296"/>
              <a:ext cx="1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6600"/>
                  </a:solidFill>
                </a:rPr>
                <a:t>m</a:t>
              </a:r>
            </a:p>
          </p:txBody>
        </p:sp>
        <p:sp>
          <p:nvSpPr>
            <p:cNvPr id="47173" name="Text Box 27"/>
            <p:cNvSpPr txBox="1">
              <a:spLocks noChangeArrowheads="1"/>
            </p:cNvSpPr>
            <p:nvPr/>
          </p:nvSpPr>
          <p:spPr bwMode="auto">
            <a:xfrm>
              <a:off x="1993" y="2296"/>
              <a:ext cx="1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6600"/>
                  </a:solidFill>
                </a:rPr>
                <a:t>r</a:t>
              </a:r>
            </a:p>
          </p:txBody>
        </p:sp>
        <p:sp>
          <p:nvSpPr>
            <p:cNvPr id="47174" name="Text Box 28"/>
            <p:cNvSpPr txBox="1">
              <a:spLocks noChangeArrowheads="1"/>
            </p:cNvSpPr>
            <p:nvPr/>
          </p:nvSpPr>
          <p:spPr bwMode="auto">
            <a:xfrm>
              <a:off x="1366" y="250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6600"/>
                  </a:solidFill>
                </a:rPr>
                <a:t>h</a:t>
              </a:r>
            </a:p>
          </p:txBody>
        </p:sp>
        <p:sp>
          <p:nvSpPr>
            <p:cNvPr id="47175" name="Text Box 29"/>
            <p:cNvSpPr txBox="1">
              <a:spLocks noChangeArrowheads="1"/>
            </p:cNvSpPr>
            <p:nvPr/>
          </p:nvSpPr>
          <p:spPr bwMode="auto">
            <a:xfrm>
              <a:off x="1575" y="25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6600"/>
                  </a:solidFill>
                </a:rPr>
                <a:t>y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1774" y="250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b</a:t>
              </a:r>
            </a:p>
          </p:txBody>
        </p:sp>
        <p:sp>
          <p:nvSpPr>
            <p:cNvPr id="47177" name="Text Box 31"/>
            <p:cNvSpPr txBox="1">
              <a:spLocks noChangeArrowheads="1"/>
            </p:cNvSpPr>
            <p:nvPr/>
          </p:nvSpPr>
          <p:spPr bwMode="auto">
            <a:xfrm>
              <a:off x="1979" y="250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66944" name="Text Box 32"/>
            <p:cNvSpPr txBox="1">
              <a:spLocks noChangeArrowheads="1"/>
            </p:cNvSpPr>
            <p:nvPr/>
          </p:nvSpPr>
          <p:spPr bwMode="auto">
            <a:xfrm>
              <a:off x="1162" y="27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e</a:t>
              </a:r>
            </a:p>
          </p:txBody>
        </p:sp>
        <p:sp>
          <p:nvSpPr>
            <p:cNvPr id="166945" name="Text Box 33"/>
            <p:cNvSpPr txBox="1">
              <a:spLocks noChangeArrowheads="1"/>
            </p:cNvSpPr>
            <p:nvPr/>
          </p:nvSpPr>
          <p:spPr bwMode="auto">
            <a:xfrm>
              <a:off x="1384" y="2704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f</a:t>
              </a:r>
            </a:p>
          </p:txBody>
        </p:sp>
        <p:sp>
          <p:nvSpPr>
            <p:cNvPr id="166946" name="Text Box 34"/>
            <p:cNvSpPr txBox="1">
              <a:spLocks noChangeArrowheads="1"/>
            </p:cNvSpPr>
            <p:nvPr/>
          </p:nvSpPr>
          <p:spPr bwMode="auto">
            <a:xfrm>
              <a:off x="1763" y="270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i</a:t>
              </a:r>
              <a:r>
                <a:rPr lang="en-US" altLang="zh-TW" sz="1600">
                  <a:solidFill>
                    <a:srgbClr val="FFFFFF"/>
                  </a:solidFill>
                  <a:ea typeface="新細明體" pitchFamily="18" charset="-120"/>
                </a:rPr>
                <a:t>/j</a:t>
              </a:r>
              <a:endParaRPr kumimoji="1" lang="en-US" altLang="zh-TW" sz="1600" b="1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47181" name="Text Box 35"/>
            <p:cNvSpPr txBox="1">
              <a:spLocks noChangeArrowheads="1"/>
            </p:cNvSpPr>
            <p:nvPr/>
          </p:nvSpPr>
          <p:spPr bwMode="auto">
            <a:xfrm>
              <a:off x="1982" y="27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166948" name="Text Box 36"/>
            <p:cNvSpPr txBox="1">
              <a:spLocks noChangeArrowheads="1"/>
            </p:cNvSpPr>
            <p:nvPr/>
          </p:nvSpPr>
          <p:spPr bwMode="auto">
            <a:xfrm>
              <a:off x="1177" y="2913"/>
              <a:ext cx="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l</a:t>
              </a:r>
            </a:p>
          </p:txBody>
        </p:sp>
        <p:sp>
          <p:nvSpPr>
            <p:cNvPr id="166949" name="Text Box 37"/>
            <p:cNvSpPr txBox="1">
              <a:spLocks noChangeArrowheads="1"/>
            </p:cNvSpPr>
            <p:nvPr/>
          </p:nvSpPr>
          <p:spPr bwMode="auto">
            <a:xfrm>
              <a:off x="1362" y="2913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p</a:t>
              </a:r>
            </a:p>
          </p:txBody>
        </p:sp>
        <p:sp>
          <p:nvSpPr>
            <p:cNvPr id="166950" name="Text Box 38"/>
            <p:cNvSpPr txBox="1">
              <a:spLocks noChangeArrowheads="1"/>
            </p:cNvSpPr>
            <p:nvPr/>
          </p:nvSpPr>
          <p:spPr bwMode="auto">
            <a:xfrm>
              <a:off x="1571" y="2913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q</a:t>
              </a:r>
            </a:p>
          </p:txBody>
        </p:sp>
        <p:sp>
          <p:nvSpPr>
            <p:cNvPr id="166951" name="Text Box 39"/>
            <p:cNvSpPr txBox="1">
              <a:spLocks noChangeArrowheads="1"/>
            </p:cNvSpPr>
            <p:nvPr/>
          </p:nvSpPr>
          <p:spPr bwMode="auto">
            <a:xfrm>
              <a:off x="1781" y="291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s</a:t>
              </a:r>
            </a:p>
          </p:txBody>
        </p:sp>
        <p:sp>
          <p:nvSpPr>
            <p:cNvPr id="47186" name="Text Box 40"/>
            <p:cNvSpPr txBox="1">
              <a:spLocks noChangeArrowheads="1"/>
            </p:cNvSpPr>
            <p:nvPr/>
          </p:nvSpPr>
          <p:spPr bwMode="auto">
            <a:xfrm>
              <a:off x="1989" y="2913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47187" name="Text Box 41"/>
            <p:cNvSpPr txBox="1">
              <a:spLocks noChangeArrowheads="1"/>
            </p:cNvSpPr>
            <p:nvPr/>
          </p:nvSpPr>
          <p:spPr bwMode="auto">
            <a:xfrm>
              <a:off x="1163" y="3117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u</a:t>
              </a:r>
            </a:p>
          </p:txBody>
        </p:sp>
        <p:sp>
          <p:nvSpPr>
            <p:cNvPr id="47188" name="Text Box 42"/>
            <p:cNvSpPr txBox="1">
              <a:spLocks noChangeArrowheads="1"/>
            </p:cNvSpPr>
            <p:nvPr/>
          </p:nvSpPr>
          <p:spPr bwMode="auto">
            <a:xfrm>
              <a:off x="1365" y="311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v</a:t>
              </a:r>
            </a:p>
          </p:txBody>
        </p:sp>
        <p:sp>
          <p:nvSpPr>
            <p:cNvPr id="47189" name="Text Box 43"/>
            <p:cNvSpPr txBox="1">
              <a:spLocks noChangeArrowheads="1"/>
            </p:cNvSpPr>
            <p:nvPr/>
          </p:nvSpPr>
          <p:spPr bwMode="auto">
            <a:xfrm>
              <a:off x="1559" y="3117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w</a:t>
              </a:r>
            </a:p>
          </p:txBody>
        </p:sp>
        <p:sp>
          <p:nvSpPr>
            <p:cNvPr id="47190" name="Text Box 44"/>
            <p:cNvSpPr txBox="1">
              <a:spLocks noChangeArrowheads="1"/>
            </p:cNvSpPr>
            <p:nvPr/>
          </p:nvSpPr>
          <p:spPr bwMode="auto">
            <a:xfrm>
              <a:off x="1777" y="311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x</a:t>
              </a:r>
            </a:p>
          </p:txBody>
        </p:sp>
        <p:sp>
          <p:nvSpPr>
            <p:cNvPr id="47191" name="Text Box 45"/>
            <p:cNvSpPr txBox="1">
              <a:spLocks noChangeArrowheads="1"/>
            </p:cNvSpPr>
            <p:nvPr/>
          </p:nvSpPr>
          <p:spPr bwMode="auto">
            <a:xfrm>
              <a:off x="1982" y="311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z</a:t>
              </a:r>
            </a:p>
          </p:txBody>
        </p:sp>
        <p:sp>
          <p:nvSpPr>
            <p:cNvPr id="166958" name="Text Box 46"/>
            <p:cNvSpPr txBox="1">
              <a:spLocks noChangeArrowheads="1"/>
            </p:cNvSpPr>
            <p:nvPr/>
          </p:nvSpPr>
          <p:spPr bwMode="auto">
            <a:xfrm>
              <a:off x="1578" y="270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g</a:t>
              </a:r>
            </a:p>
          </p:txBody>
        </p:sp>
      </p:grpSp>
      <p:grpSp>
        <p:nvGrpSpPr>
          <p:cNvPr id="47124" name="Group 47"/>
          <p:cNvGrpSpPr>
            <a:grpSpLocks/>
          </p:cNvGrpSpPr>
          <p:nvPr/>
        </p:nvGrpSpPr>
        <p:grpSpPr bwMode="auto">
          <a:xfrm>
            <a:off x="5435600" y="3573463"/>
            <a:ext cx="1800225" cy="1825625"/>
            <a:chOff x="3424" y="2251"/>
            <a:chExt cx="1134" cy="1150"/>
          </a:xfrm>
        </p:grpSpPr>
        <p:pic>
          <p:nvPicPr>
            <p:cNvPr id="47141" name="Picture 48" descr="2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2251"/>
              <a:ext cx="1134" cy="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961" name="Text Box 49"/>
            <p:cNvSpPr txBox="1">
              <a:spLocks noChangeArrowheads="1"/>
            </p:cNvSpPr>
            <p:nvPr/>
          </p:nvSpPr>
          <p:spPr bwMode="auto">
            <a:xfrm>
              <a:off x="4092" y="230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6600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47143" name="Text Box 50"/>
            <p:cNvSpPr txBox="1">
              <a:spLocks noChangeArrowheads="1"/>
            </p:cNvSpPr>
            <p:nvPr/>
          </p:nvSpPr>
          <p:spPr bwMode="auto">
            <a:xfrm>
              <a:off x="3473" y="251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6600"/>
                  </a:solidFill>
                </a:rPr>
                <a:t>c</a:t>
              </a:r>
            </a:p>
          </p:txBody>
        </p:sp>
        <p:sp>
          <p:nvSpPr>
            <p:cNvPr id="166963" name="Text Box 51"/>
            <p:cNvSpPr txBox="1">
              <a:spLocks noChangeArrowheads="1"/>
            </p:cNvSpPr>
            <p:nvPr/>
          </p:nvSpPr>
          <p:spPr bwMode="auto">
            <a:xfrm>
              <a:off x="3885" y="230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6600"/>
                  </a:solidFill>
                  <a:ea typeface="新細明體" pitchFamily="18" charset="-120"/>
                </a:rPr>
                <a:t>n</a:t>
              </a:r>
            </a:p>
          </p:txBody>
        </p:sp>
        <p:sp>
          <p:nvSpPr>
            <p:cNvPr id="166964" name="Text Box 52"/>
            <p:cNvSpPr txBox="1">
              <a:spLocks noChangeArrowheads="1"/>
            </p:cNvSpPr>
            <p:nvPr/>
          </p:nvSpPr>
          <p:spPr bwMode="auto">
            <a:xfrm>
              <a:off x="3676" y="230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6600"/>
                  </a:solidFill>
                  <a:ea typeface="新細明體" pitchFamily="18" charset="-120"/>
                </a:rPr>
                <a:t>o</a:t>
              </a:r>
            </a:p>
          </p:txBody>
        </p:sp>
        <p:sp>
          <p:nvSpPr>
            <p:cNvPr id="47146" name="Text Box 53"/>
            <p:cNvSpPr txBox="1">
              <a:spLocks noChangeArrowheads="1"/>
            </p:cNvSpPr>
            <p:nvPr/>
          </p:nvSpPr>
          <p:spPr bwMode="auto">
            <a:xfrm>
              <a:off x="3458" y="2308"/>
              <a:ext cx="1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6600"/>
                  </a:solidFill>
                </a:rPr>
                <a:t>m</a:t>
              </a:r>
            </a:p>
          </p:txBody>
        </p:sp>
        <p:sp>
          <p:nvSpPr>
            <p:cNvPr id="47147" name="Text Box 54"/>
            <p:cNvSpPr txBox="1">
              <a:spLocks noChangeArrowheads="1"/>
            </p:cNvSpPr>
            <p:nvPr/>
          </p:nvSpPr>
          <p:spPr bwMode="auto">
            <a:xfrm>
              <a:off x="4306" y="2308"/>
              <a:ext cx="1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6600"/>
                  </a:solidFill>
                </a:rPr>
                <a:t>r</a:t>
              </a:r>
            </a:p>
          </p:txBody>
        </p:sp>
        <p:sp>
          <p:nvSpPr>
            <p:cNvPr id="47148" name="Text Box 55"/>
            <p:cNvSpPr txBox="1">
              <a:spLocks noChangeArrowheads="1"/>
            </p:cNvSpPr>
            <p:nvPr/>
          </p:nvSpPr>
          <p:spPr bwMode="auto">
            <a:xfrm>
              <a:off x="3679" y="251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6600"/>
                  </a:solidFill>
                </a:rPr>
                <a:t>h</a:t>
              </a:r>
            </a:p>
          </p:txBody>
        </p:sp>
        <p:sp>
          <p:nvSpPr>
            <p:cNvPr id="47149" name="Text Box 56"/>
            <p:cNvSpPr txBox="1">
              <a:spLocks noChangeArrowheads="1"/>
            </p:cNvSpPr>
            <p:nvPr/>
          </p:nvSpPr>
          <p:spPr bwMode="auto">
            <a:xfrm>
              <a:off x="3888" y="251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6600"/>
                  </a:solidFill>
                </a:rPr>
                <a:t>y</a:t>
              </a:r>
            </a:p>
          </p:txBody>
        </p:sp>
        <p:sp>
          <p:nvSpPr>
            <p:cNvPr id="166969" name="Text Box 57"/>
            <p:cNvSpPr txBox="1">
              <a:spLocks noChangeArrowheads="1"/>
            </p:cNvSpPr>
            <p:nvPr/>
          </p:nvSpPr>
          <p:spPr bwMode="auto">
            <a:xfrm>
              <a:off x="4087" y="251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b</a:t>
              </a:r>
            </a:p>
          </p:txBody>
        </p:sp>
        <p:sp>
          <p:nvSpPr>
            <p:cNvPr id="47151" name="Text Box 58"/>
            <p:cNvSpPr txBox="1">
              <a:spLocks noChangeArrowheads="1"/>
            </p:cNvSpPr>
            <p:nvPr/>
          </p:nvSpPr>
          <p:spPr bwMode="auto">
            <a:xfrm>
              <a:off x="4292" y="251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66971" name="Text Box 59"/>
            <p:cNvSpPr txBox="1">
              <a:spLocks noChangeArrowheads="1"/>
            </p:cNvSpPr>
            <p:nvPr/>
          </p:nvSpPr>
          <p:spPr bwMode="auto">
            <a:xfrm>
              <a:off x="3475" y="27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e</a:t>
              </a:r>
            </a:p>
          </p:txBody>
        </p:sp>
        <p:sp>
          <p:nvSpPr>
            <p:cNvPr id="166972" name="Text Box 60"/>
            <p:cNvSpPr txBox="1">
              <a:spLocks noChangeArrowheads="1"/>
            </p:cNvSpPr>
            <p:nvPr/>
          </p:nvSpPr>
          <p:spPr bwMode="auto">
            <a:xfrm>
              <a:off x="3697" y="2716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f</a:t>
              </a:r>
            </a:p>
          </p:txBody>
        </p:sp>
        <p:sp>
          <p:nvSpPr>
            <p:cNvPr id="166973" name="Text Box 61"/>
            <p:cNvSpPr txBox="1">
              <a:spLocks noChangeArrowheads="1"/>
            </p:cNvSpPr>
            <p:nvPr/>
          </p:nvSpPr>
          <p:spPr bwMode="auto">
            <a:xfrm>
              <a:off x="4076" y="2716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i</a:t>
              </a:r>
              <a:r>
                <a:rPr lang="en-US" altLang="zh-TW" sz="1600">
                  <a:solidFill>
                    <a:srgbClr val="FFFFFF"/>
                  </a:solidFill>
                  <a:ea typeface="新細明體" pitchFamily="18" charset="-120"/>
                </a:rPr>
                <a:t>/j</a:t>
              </a:r>
              <a:endParaRPr kumimoji="1" lang="en-US" altLang="zh-TW" sz="1600" b="1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47155" name="Text Box 62"/>
            <p:cNvSpPr txBox="1">
              <a:spLocks noChangeArrowheads="1"/>
            </p:cNvSpPr>
            <p:nvPr/>
          </p:nvSpPr>
          <p:spPr bwMode="auto">
            <a:xfrm>
              <a:off x="4296" y="27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166975" name="Text Box 63"/>
            <p:cNvSpPr txBox="1">
              <a:spLocks noChangeArrowheads="1"/>
            </p:cNvSpPr>
            <p:nvPr/>
          </p:nvSpPr>
          <p:spPr bwMode="auto">
            <a:xfrm>
              <a:off x="3490" y="2925"/>
              <a:ext cx="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l</a:t>
              </a:r>
            </a:p>
          </p:txBody>
        </p:sp>
        <p:sp>
          <p:nvSpPr>
            <p:cNvPr id="166976" name="Text Box 64"/>
            <p:cNvSpPr txBox="1">
              <a:spLocks noChangeArrowheads="1"/>
            </p:cNvSpPr>
            <p:nvPr/>
          </p:nvSpPr>
          <p:spPr bwMode="auto">
            <a:xfrm>
              <a:off x="3675" y="2925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p</a:t>
              </a:r>
            </a:p>
          </p:txBody>
        </p:sp>
        <p:sp>
          <p:nvSpPr>
            <p:cNvPr id="166977" name="Text Box 65"/>
            <p:cNvSpPr txBox="1">
              <a:spLocks noChangeArrowheads="1"/>
            </p:cNvSpPr>
            <p:nvPr/>
          </p:nvSpPr>
          <p:spPr bwMode="auto">
            <a:xfrm>
              <a:off x="3884" y="2925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q</a:t>
              </a:r>
            </a:p>
          </p:txBody>
        </p:sp>
        <p:sp>
          <p:nvSpPr>
            <p:cNvPr id="166978" name="Text Box 66"/>
            <p:cNvSpPr txBox="1">
              <a:spLocks noChangeArrowheads="1"/>
            </p:cNvSpPr>
            <p:nvPr/>
          </p:nvSpPr>
          <p:spPr bwMode="auto">
            <a:xfrm>
              <a:off x="4094" y="292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s</a:t>
              </a:r>
            </a:p>
          </p:txBody>
        </p:sp>
        <p:sp>
          <p:nvSpPr>
            <p:cNvPr id="47160" name="Text Box 67"/>
            <p:cNvSpPr txBox="1">
              <a:spLocks noChangeArrowheads="1"/>
            </p:cNvSpPr>
            <p:nvPr/>
          </p:nvSpPr>
          <p:spPr bwMode="auto">
            <a:xfrm>
              <a:off x="4302" y="2925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47161" name="Text Box 68"/>
            <p:cNvSpPr txBox="1">
              <a:spLocks noChangeArrowheads="1"/>
            </p:cNvSpPr>
            <p:nvPr/>
          </p:nvSpPr>
          <p:spPr bwMode="auto">
            <a:xfrm>
              <a:off x="3476" y="3129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u</a:t>
              </a:r>
            </a:p>
          </p:txBody>
        </p:sp>
        <p:sp>
          <p:nvSpPr>
            <p:cNvPr id="47162" name="Text Box 69"/>
            <p:cNvSpPr txBox="1">
              <a:spLocks noChangeArrowheads="1"/>
            </p:cNvSpPr>
            <p:nvPr/>
          </p:nvSpPr>
          <p:spPr bwMode="auto">
            <a:xfrm>
              <a:off x="3678" y="31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v</a:t>
              </a:r>
            </a:p>
          </p:txBody>
        </p:sp>
        <p:sp>
          <p:nvSpPr>
            <p:cNvPr id="47163" name="Text Box 70"/>
            <p:cNvSpPr txBox="1">
              <a:spLocks noChangeArrowheads="1"/>
            </p:cNvSpPr>
            <p:nvPr/>
          </p:nvSpPr>
          <p:spPr bwMode="auto">
            <a:xfrm>
              <a:off x="3872" y="3129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w</a:t>
              </a:r>
            </a:p>
          </p:txBody>
        </p:sp>
        <p:sp>
          <p:nvSpPr>
            <p:cNvPr id="47164" name="Text Box 71"/>
            <p:cNvSpPr txBox="1">
              <a:spLocks noChangeArrowheads="1"/>
            </p:cNvSpPr>
            <p:nvPr/>
          </p:nvSpPr>
          <p:spPr bwMode="auto">
            <a:xfrm>
              <a:off x="4090" y="31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x</a:t>
              </a:r>
            </a:p>
          </p:txBody>
        </p:sp>
        <p:sp>
          <p:nvSpPr>
            <p:cNvPr id="47165" name="Text Box 72"/>
            <p:cNvSpPr txBox="1">
              <a:spLocks noChangeArrowheads="1"/>
            </p:cNvSpPr>
            <p:nvPr/>
          </p:nvSpPr>
          <p:spPr bwMode="auto">
            <a:xfrm>
              <a:off x="4295" y="312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>
                  <a:solidFill>
                    <a:srgbClr val="FFFFFF"/>
                  </a:solidFill>
                </a:rPr>
                <a:t>z</a:t>
              </a:r>
            </a:p>
          </p:txBody>
        </p:sp>
        <p:sp>
          <p:nvSpPr>
            <p:cNvPr id="166985" name="Text Box 73"/>
            <p:cNvSpPr txBox="1">
              <a:spLocks noChangeArrowheads="1"/>
            </p:cNvSpPr>
            <p:nvPr/>
          </p:nvSpPr>
          <p:spPr bwMode="auto">
            <a:xfrm>
              <a:off x="3891" y="271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TW" sz="1600" b="1">
                  <a:solidFill>
                    <a:srgbClr val="FFFFFF"/>
                  </a:solidFill>
                  <a:ea typeface="新細明體" pitchFamily="18" charset="-120"/>
                </a:rPr>
                <a:t>g</a:t>
              </a:r>
            </a:p>
          </p:txBody>
        </p:sp>
      </p:grpSp>
      <p:sp>
        <p:nvSpPr>
          <p:cNvPr id="166986" name="Rectangle 74"/>
          <p:cNvSpPr>
            <a:spLocks noChangeAspect="1" noChangeArrowheads="1"/>
          </p:cNvSpPr>
          <p:nvPr/>
        </p:nvSpPr>
        <p:spPr bwMode="auto">
          <a:xfrm flipV="1">
            <a:off x="6827838" y="4357688"/>
            <a:ext cx="252412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987" name="Rectangle 75"/>
          <p:cNvSpPr>
            <a:spLocks noChangeAspect="1" noChangeArrowheads="1"/>
          </p:cNvSpPr>
          <p:nvPr/>
        </p:nvSpPr>
        <p:spPr bwMode="auto">
          <a:xfrm flipV="1">
            <a:off x="6497638" y="4351338"/>
            <a:ext cx="252412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988" name="Rectangle 76"/>
          <p:cNvSpPr>
            <a:spLocks noChangeAspect="1" noChangeArrowheads="1"/>
          </p:cNvSpPr>
          <p:nvPr/>
        </p:nvSpPr>
        <p:spPr bwMode="auto">
          <a:xfrm flipV="1">
            <a:off x="5529263" y="4678363"/>
            <a:ext cx="252412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989" name="Rectangle 77"/>
          <p:cNvSpPr>
            <a:spLocks noChangeAspect="1" noChangeArrowheads="1"/>
          </p:cNvSpPr>
          <p:nvPr/>
        </p:nvSpPr>
        <p:spPr bwMode="auto">
          <a:xfrm flipV="1">
            <a:off x="6494463" y="5014913"/>
            <a:ext cx="252412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990" name="Rectangle 78"/>
          <p:cNvSpPr>
            <a:spLocks noChangeAspect="1" noChangeArrowheads="1"/>
          </p:cNvSpPr>
          <p:nvPr/>
        </p:nvSpPr>
        <p:spPr bwMode="auto">
          <a:xfrm flipV="1">
            <a:off x="5530850" y="4351338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991" name="Rectangle 79"/>
          <p:cNvSpPr>
            <a:spLocks noChangeAspect="1" noChangeArrowheads="1"/>
          </p:cNvSpPr>
          <p:nvPr/>
        </p:nvSpPr>
        <p:spPr bwMode="auto">
          <a:xfrm flipV="1">
            <a:off x="5526088" y="4681538"/>
            <a:ext cx="252412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992" name="Rectangle 80"/>
          <p:cNvSpPr>
            <a:spLocks noChangeAspect="1" noChangeArrowheads="1"/>
          </p:cNvSpPr>
          <p:nvPr/>
        </p:nvSpPr>
        <p:spPr bwMode="auto">
          <a:xfrm flipV="1">
            <a:off x="6500813" y="4672013"/>
            <a:ext cx="252412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993" name="Rectangle 81"/>
          <p:cNvSpPr>
            <a:spLocks noChangeAspect="1" noChangeArrowheads="1"/>
          </p:cNvSpPr>
          <p:nvPr/>
        </p:nvSpPr>
        <p:spPr bwMode="auto">
          <a:xfrm flipV="1">
            <a:off x="6818313" y="3703638"/>
            <a:ext cx="252412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994" name="Rectangle 82"/>
          <p:cNvSpPr>
            <a:spLocks noChangeAspect="1" noChangeArrowheads="1"/>
          </p:cNvSpPr>
          <p:nvPr/>
        </p:nvSpPr>
        <p:spPr bwMode="auto">
          <a:xfrm flipV="1">
            <a:off x="3149600" y="4348163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995" name="Rectangle 83"/>
          <p:cNvSpPr>
            <a:spLocks noChangeAspect="1" noChangeArrowheads="1"/>
          </p:cNvSpPr>
          <p:nvPr/>
        </p:nvSpPr>
        <p:spPr bwMode="auto">
          <a:xfrm flipV="1">
            <a:off x="1847850" y="4360863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996" name="Rectangle 84"/>
          <p:cNvSpPr>
            <a:spLocks noChangeAspect="1" noChangeArrowheads="1"/>
          </p:cNvSpPr>
          <p:nvPr/>
        </p:nvSpPr>
        <p:spPr bwMode="auto">
          <a:xfrm flipV="1">
            <a:off x="2813050" y="4678363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997" name="Rectangle 85"/>
          <p:cNvSpPr>
            <a:spLocks noChangeAspect="1" noChangeArrowheads="1"/>
          </p:cNvSpPr>
          <p:nvPr/>
        </p:nvSpPr>
        <p:spPr bwMode="auto">
          <a:xfrm flipV="1">
            <a:off x="1844675" y="5005388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998" name="Rectangle 86"/>
          <p:cNvSpPr>
            <a:spLocks noChangeAspect="1" noChangeArrowheads="1"/>
          </p:cNvSpPr>
          <p:nvPr/>
        </p:nvSpPr>
        <p:spPr bwMode="auto">
          <a:xfrm flipV="1">
            <a:off x="1841500" y="4678363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6999" name="Rectangle 87"/>
          <p:cNvSpPr>
            <a:spLocks noChangeAspect="1" noChangeArrowheads="1"/>
          </p:cNvSpPr>
          <p:nvPr/>
        </p:nvSpPr>
        <p:spPr bwMode="auto">
          <a:xfrm flipV="1">
            <a:off x="1844675" y="5013325"/>
            <a:ext cx="252413" cy="252413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7000" name="Rectangle 88"/>
          <p:cNvSpPr>
            <a:spLocks noChangeAspect="1" noChangeArrowheads="1"/>
          </p:cNvSpPr>
          <p:nvPr/>
        </p:nvSpPr>
        <p:spPr bwMode="auto">
          <a:xfrm flipV="1">
            <a:off x="2832100" y="3697288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7001" name="Rectangle 89"/>
          <p:cNvSpPr>
            <a:spLocks noChangeAspect="1" noChangeArrowheads="1"/>
          </p:cNvSpPr>
          <p:nvPr/>
        </p:nvSpPr>
        <p:spPr bwMode="auto">
          <a:xfrm flipV="1">
            <a:off x="3149600" y="4681538"/>
            <a:ext cx="252413" cy="252412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05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69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4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669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93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669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8200"/>
                            </p:stCondLst>
                            <p:childTnLst>
                              <p:par>
                                <p:cTn id="104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503 -0.01019 C 0.00538 -0.01366 0.00347 -0.02477 0.00764 -0.03102 C 0.0118 -0.03727 0.01823 -0.04792 0.0243 -0.03449 C 0.03038 -0.02107 0.02795 -0.00116 0.01701 0.00301 C 0.00608 0.00717 -0.00347 -0.00278 -0.00642 -0.01088 C -0.00851 -0.01829 -0.00642 -0.03797 0.00451 -0.04144 C 0.01545 -0.04491 0.01476 -0.02176 0.01753 -0.01644 " pathEditMode="relative" rAng="0" ptsTypes="asssasa">
                                      <p:cBhvr>
                                        <p:cTn id="105" dur="20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86" grpId="0" animBg="1"/>
      <p:bldP spid="166986" grpId="1" animBg="1"/>
      <p:bldP spid="166987" grpId="0" animBg="1"/>
      <p:bldP spid="166987" grpId="1" animBg="1"/>
      <p:bldP spid="166988" grpId="0" animBg="1"/>
      <p:bldP spid="166988" grpId="1" animBg="1"/>
      <p:bldP spid="166989" grpId="0" animBg="1"/>
      <p:bldP spid="166989" grpId="1" animBg="1"/>
      <p:bldP spid="166990" grpId="0" animBg="1"/>
      <p:bldP spid="166990" grpId="1" animBg="1"/>
      <p:bldP spid="166991" grpId="0" animBg="1"/>
      <p:bldP spid="166991" grpId="1" animBg="1"/>
      <p:bldP spid="166992" grpId="0" animBg="1"/>
      <p:bldP spid="166992" grpId="1" animBg="1"/>
      <p:bldP spid="166993" grpId="0" animBg="1"/>
      <p:bldP spid="166993" grpId="1" animBg="1"/>
      <p:bldP spid="166994" grpId="0" animBg="1"/>
      <p:bldP spid="166994" grpId="1" animBg="1"/>
      <p:bldP spid="166995" grpId="0" animBg="1"/>
      <p:bldP spid="166995" grpId="1" animBg="1"/>
      <p:bldP spid="166996" grpId="0" animBg="1"/>
      <p:bldP spid="166996" grpId="1" animBg="1"/>
      <p:bldP spid="166997" grpId="0" animBg="1"/>
      <p:bldP spid="166997" grpId="1" animBg="1"/>
      <p:bldP spid="166998" grpId="0" animBg="1"/>
      <p:bldP spid="166998" grpId="1" animBg="1"/>
      <p:bldP spid="166999" grpId="0" animBg="1"/>
      <p:bldP spid="166999" grpId="1" animBg="1"/>
      <p:bldP spid="167000" grpId="0" animBg="1"/>
      <p:bldP spid="167000" grpId="1" animBg="1"/>
      <p:bldP spid="167001" grpId="0" animBg="1"/>
      <p:bldP spid="16700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2-</a:t>
            </a:r>
            <a:fld id="{EB33FE94-9A7E-48CE-8ABA-FF71BF5B90ED}" type="slidenum">
              <a:rPr lang="en-US" altLang="zh-TW">
                <a:solidFill>
                  <a:srgbClr val="000000"/>
                </a:solidFill>
              </a:rPr>
              <a:pPr eaLnBrk="1" hangingPunct="1"/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167938" name="Picture 2" descr="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484313"/>
            <a:ext cx="5429250" cy="3533775"/>
          </a:xfrm>
          <a:prstGeom prst="rect">
            <a:avLst/>
          </a:prstGeom>
          <a:noFill/>
          <a:ln>
            <a:noFill/>
          </a:ln>
          <a:effectLst>
            <a:outerShdw dist="45791" dir="742140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9" name="Picture 3" descr="yel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565400"/>
            <a:ext cx="5448300" cy="2466975"/>
          </a:xfrm>
          <a:prstGeom prst="rect">
            <a:avLst/>
          </a:prstGeom>
          <a:noFill/>
          <a:ln>
            <a:noFill/>
          </a:ln>
          <a:effectLst>
            <a:outerShdw dist="45791" dir="7421404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0" name="Picture 4" descr="gre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068638"/>
            <a:ext cx="5457825" cy="1562100"/>
          </a:xfrm>
          <a:prstGeom prst="rect">
            <a:avLst/>
          </a:prstGeom>
          <a:noFill/>
          <a:ln>
            <a:noFill/>
          </a:ln>
          <a:effectLst>
            <a:outerShdw dist="45791" dir="7421404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1" name="Picture 5" descr="bl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8"/>
          <a:stretch>
            <a:fillRect/>
          </a:stretch>
        </p:blipFill>
        <p:spPr bwMode="auto">
          <a:xfrm>
            <a:off x="1358900" y="3860800"/>
            <a:ext cx="5407025" cy="47625"/>
          </a:xfrm>
          <a:prstGeom prst="rect">
            <a:avLst/>
          </a:prstGeom>
          <a:noFill/>
          <a:ln>
            <a:noFill/>
          </a:ln>
          <a:effectLst>
            <a:outerShdw dist="40161" dir="6506097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647825" y="5157788"/>
            <a:ext cx="5221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2</a:t>
            </a:r>
            <a:r>
              <a:rPr kumimoji="1" lang="zh-TW" altLang="en-US" sz="1400" b="1">
                <a:solidFill>
                  <a:srgbClr val="000000"/>
                </a:solidFill>
                <a:ea typeface="新細明體" pitchFamily="18" charset="-120"/>
              </a:rPr>
              <a:t>　  </a:t>
            </a: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4</a:t>
            </a:r>
            <a:r>
              <a:rPr kumimoji="1" lang="zh-TW" altLang="en-US" sz="1400" b="1">
                <a:solidFill>
                  <a:srgbClr val="000000"/>
                </a:solidFill>
                <a:ea typeface="新細明體" pitchFamily="18" charset="-120"/>
              </a:rPr>
              <a:t>　  </a:t>
            </a: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6</a:t>
            </a:r>
            <a:r>
              <a:rPr kumimoji="1" lang="zh-TW" altLang="en-US" sz="1400" b="1">
                <a:solidFill>
                  <a:srgbClr val="000000"/>
                </a:solidFill>
                <a:ea typeface="新細明體" pitchFamily="18" charset="-120"/>
              </a:rPr>
              <a:t>　  </a:t>
            </a: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8</a:t>
            </a:r>
            <a:r>
              <a:rPr kumimoji="1" lang="zh-TW" altLang="en-US" sz="1400" b="1">
                <a:solidFill>
                  <a:srgbClr val="000000"/>
                </a:solidFill>
                <a:ea typeface="新細明體" pitchFamily="18" charset="-120"/>
              </a:rPr>
              <a:t>　 </a:t>
            </a: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10</a:t>
            </a:r>
            <a:r>
              <a:rPr kumimoji="1" lang="zh-TW" altLang="en-US" sz="1400" b="1">
                <a:solidFill>
                  <a:srgbClr val="000000"/>
                </a:solidFill>
                <a:ea typeface="新細明體" pitchFamily="18" charset="-120"/>
              </a:rPr>
              <a:t>　 </a:t>
            </a: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12</a:t>
            </a:r>
            <a:r>
              <a:rPr kumimoji="1" lang="zh-TW" altLang="en-US" sz="1400" b="1">
                <a:solidFill>
                  <a:srgbClr val="000000"/>
                </a:solidFill>
                <a:ea typeface="新細明體" pitchFamily="18" charset="-120"/>
              </a:rPr>
              <a:t>　 </a:t>
            </a: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14</a:t>
            </a:r>
            <a:r>
              <a:rPr kumimoji="1" lang="zh-TW" altLang="en-US" sz="1400" b="1">
                <a:solidFill>
                  <a:srgbClr val="000000"/>
                </a:solidFill>
                <a:ea typeface="新細明體" pitchFamily="18" charset="-120"/>
              </a:rPr>
              <a:t>　 </a:t>
            </a: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16</a:t>
            </a:r>
            <a:r>
              <a:rPr kumimoji="1" lang="zh-TW" altLang="en-US" sz="1400" b="1">
                <a:solidFill>
                  <a:srgbClr val="000000"/>
                </a:solidFill>
                <a:ea typeface="新細明體" pitchFamily="18" charset="-120"/>
              </a:rPr>
              <a:t>　 </a:t>
            </a: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18</a:t>
            </a:r>
            <a:r>
              <a:rPr kumimoji="1" lang="zh-TW" altLang="en-US" sz="1400" b="1">
                <a:solidFill>
                  <a:srgbClr val="000000"/>
                </a:solidFill>
                <a:ea typeface="新細明體" pitchFamily="18" charset="-120"/>
              </a:rPr>
              <a:t>　 </a:t>
            </a: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20</a:t>
            </a:r>
            <a:r>
              <a:rPr kumimoji="1" lang="zh-TW" altLang="en-US" sz="1400" b="1">
                <a:solidFill>
                  <a:srgbClr val="000000"/>
                </a:solidFill>
                <a:ea typeface="新細明體" pitchFamily="18" charset="-120"/>
              </a:rPr>
              <a:t>　 </a:t>
            </a: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22</a:t>
            </a:r>
            <a:r>
              <a:rPr kumimoji="1" lang="zh-TW" altLang="en-US" sz="1400" b="1">
                <a:solidFill>
                  <a:srgbClr val="000000"/>
                </a:solidFill>
                <a:ea typeface="新細明體" pitchFamily="18" charset="-120"/>
              </a:rPr>
              <a:t>　 </a:t>
            </a: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24</a:t>
            </a:r>
            <a:r>
              <a:rPr kumimoji="1" lang="zh-TW" altLang="en-US" sz="1400" b="1">
                <a:solidFill>
                  <a:srgbClr val="000000"/>
                </a:solidFill>
                <a:ea typeface="新細明體" pitchFamily="18" charset="-120"/>
              </a:rPr>
              <a:t>　 </a:t>
            </a: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26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1908175" y="1787525"/>
            <a:ext cx="819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200" b="1">
                <a:solidFill>
                  <a:srgbClr val="FF0000"/>
                </a:solidFill>
                <a:ea typeface="新細明體" pitchFamily="18" charset="-120"/>
              </a:rPr>
              <a:t>Plaintext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1798638" y="2219325"/>
            <a:ext cx="1301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AU" altLang="zh-TW" sz="1200" b="1">
                <a:solidFill>
                  <a:srgbClr val="FF6600"/>
                </a:solidFill>
                <a:ea typeface="新細明體" pitchFamily="18" charset="-120"/>
              </a:rPr>
              <a:t>Playfair  Cipher</a:t>
            </a:r>
            <a:endParaRPr kumimoji="1" lang="en-US" altLang="zh-TW" sz="1200" b="1">
              <a:solidFill>
                <a:srgbClr val="FF6600"/>
              </a:solidFill>
              <a:ea typeface="新細明體" pitchFamily="18" charset="-120"/>
            </a:endParaRPr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1346200" y="4005263"/>
            <a:ext cx="13954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AU" altLang="zh-TW" sz="1200" b="1">
                <a:solidFill>
                  <a:srgbClr val="008000"/>
                </a:solidFill>
                <a:ea typeface="新細明體" pitchFamily="18" charset="-120"/>
              </a:rPr>
              <a:t>Vigen</a:t>
            </a:r>
            <a:r>
              <a:rPr kumimoji="1" lang="en-AU" altLang="en-US" sz="1200" b="1">
                <a:solidFill>
                  <a:srgbClr val="008000"/>
                </a:solidFill>
                <a:ea typeface="新細明體" pitchFamily="18" charset="-120"/>
              </a:rPr>
              <a:t>è</a:t>
            </a:r>
            <a:r>
              <a:rPr kumimoji="1" lang="en-AU" altLang="zh-TW" sz="1200" b="1">
                <a:solidFill>
                  <a:srgbClr val="008000"/>
                </a:solidFill>
                <a:ea typeface="新細明體" pitchFamily="18" charset="-120"/>
              </a:rPr>
              <a:t>re  Cipher</a:t>
            </a:r>
            <a:endParaRPr kumimoji="1" lang="en-US" altLang="zh-TW" sz="1200" b="1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1774825" y="4510088"/>
            <a:ext cx="25241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AU" altLang="zh-TW" sz="1200" b="1">
                <a:solidFill>
                  <a:srgbClr val="3333CC"/>
                </a:solidFill>
                <a:ea typeface="新細明體" pitchFamily="18" charset="-120"/>
              </a:rPr>
              <a:t>Random  Polyalphabetic  Cipher</a:t>
            </a:r>
            <a:endParaRPr kumimoji="1" lang="en-US" altLang="zh-TW" sz="1200" b="1">
              <a:solidFill>
                <a:srgbClr val="3333CC"/>
              </a:solidFill>
              <a:ea typeface="新細明體" pitchFamily="18" charset="-120"/>
            </a:endParaRPr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782638" y="1341438"/>
            <a:ext cx="479425" cy="381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65000"/>
              </a:spcBef>
              <a:spcAft>
                <a:spcPct val="0"/>
              </a:spcAft>
              <a:defRPr/>
            </a:pP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100</a:t>
            </a:r>
          </a:p>
          <a:p>
            <a:pPr algn="ctr" fontAlgn="base">
              <a:spcBef>
                <a:spcPct val="65000"/>
              </a:spcBef>
              <a:spcAft>
                <a:spcPct val="0"/>
              </a:spcAft>
              <a:defRPr/>
            </a:pP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90</a:t>
            </a:r>
          </a:p>
          <a:p>
            <a:pPr algn="ctr" fontAlgn="base">
              <a:spcBef>
                <a:spcPct val="65000"/>
              </a:spcBef>
              <a:spcAft>
                <a:spcPct val="0"/>
              </a:spcAft>
              <a:defRPr/>
            </a:pP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80</a:t>
            </a:r>
          </a:p>
          <a:p>
            <a:pPr algn="ctr" fontAlgn="base">
              <a:spcBef>
                <a:spcPct val="65000"/>
              </a:spcBef>
              <a:spcAft>
                <a:spcPct val="0"/>
              </a:spcAft>
              <a:defRPr/>
            </a:pP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70</a:t>
            </a:r>
          </a:p>
          <a:p>
            <a:pPr algn="ctr" fontAlgn="base">
              <a:spcBef>
                <a:spcPct val="65000"/>
              </a:spcBef>
              <a:spcAft>
                <a:spcPct val="0"/>
              </a:spcAft>
              <a:defRPr/>
            </a:pP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60</a:t>
            </a:r>
          </a:p>
          <a:p>
            <a:pPr algn="ctr" fontAlgn="base">
              <a:spcBef>
                <a:spcPct val="65000"/>
              </a:spcBef>
              <a:spcAft>
                <a:spcPct val="0"/>
              </a:spcAft>
              <a:defRPr/>
            </a:pP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50</a:t>
            </a:r>
          </a:p>
          <a:p>
            <a:pPr algn="ctr" fontAlgn="base">
              <a:spcBef>
                <a:spcPct val="65000"/>
              </a:spcBef>
              <a:spcAft>
                <a:spcPct val="0"/>
              </a:spcAft>
              <a:defRPr/>
            </a:pP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40</a:t>
            </a:r>
          </a:p>
          <a:p>
            <a:pPr algn="ctr" fontAlgn="base">
              <a:spcBef>
                <a:spcPct val="65000"/>
              </a:spcBef>
              <a:spcAft>
                <a:spcPct val="0"/>
              </a:spcAft>
              <a:defRPr/>
            </a:pP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30</a:t>
            </a:r>
          </a:p>
          <a:p>
            <a:pPr algn="ctr" fontAlgn="base">
              <a:spcBef>
                <a:spcPct val="65000"/>
              </a:spcBef>
              <a:spcAft>
                <a:spcPct val="0"/>
              </a:spcAft>
              <a:defRPr/>
            </a:pP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20</a:t>
            </a:r>
          </a:p>
          <a:p>
            <a:pPr algn="ctr" fontAlgn="base">
              <a:spcBef>
                <a:spcPct val="65000"/>
              </a:spcBef>
              <a:spcAft>
                <a:spcPct val="0"/>
              </a:spcAft>
              <a:defRPr/>
            </a:pP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10</a:t>
            </a:r>
          </a:p>
          <a:p>
            <a:pPr algn="ctr" fontAlgn="base">
              <a:spcBef>
                <a:spcPct val="65000"/>
              </a:spcBef>
              <a:spcAft>
                <a:spcPct val="0"/>
              </a:spcAft>
              <a:defRPr/>
            </a:pP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0</a:t>
            </a:r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1358900" y="5013325"/>
            <a:ext cx="54006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2627313" y="5429250"/>
            <a:ext cx="2506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Frequency  Ranked  Letters</a:t>
            </a:r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 flipH="1">
            <a:off x="1574800" y="1962150"/>
            <a:ext cx="331788" cy="1000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 flipH="1">
            <a:off x="1503363" y="2349500"/>
            <a:ext cx="317500" cy="28257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 flipV="1">
            <a:off x="2006600" y="3502025"/>
            <a:ext cx="73025" cy="503238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7953" name="Line 17"/>
          <p:cNvSpPr>
            <a:spLocks noChangeShapeType="1"/>
          </p:cNvSpPr>
          <p:nvPr/>
        </p:nvSpPr>
        <p:spPr bwMode="auto">
          <a:xfrm flipH="1" flipV="1">
            <a:off x="2943225" y="4005263"/>
            <a:ext cx="0" cy="50482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8147" name="Rectangle 18"/>
          <p:cNvSpPr>
            <a:spLocks noChangeArrowheads="1"/>
          </p:cNvSpPr>
          <p:nvPr/>
        </p:nvSpPr>
        <p:spPr bwMode="auto">
          <a:xfrm>
            <a:off x="755650" y="404813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3600" b="1">
                <a:solidFill>
                  <a:srgbClr val="000000"/>
                </a:solidFill>
                <a:latin typeface="Times New Roman" pitchFamily="18" charset="0"/>
              </a:rPr>
              <a:t>Playfair</a:t>
            </a:r>
            <a:r>
              <a:rPr kumimoji="1" lang="zh-TW" altLang="en-US" sz="3600" b="1">
                <a:solidFill>
                  <a:srgbClr val="000000"/>
                </a:solidFill>
                <a:latin typeface="Times New Roman" pitchFamily="18" charset="0"/>
              </a:rPr>
              <a:t>加密法的安全性 </a:t>
            </a:r>
          </a:p>
        </p:txBody>
      </p:sp>
      <p:grpSp>
        <p:nvGrpSpPr>
          <p:cNvPr id="167955" name="Group 19"/>
          <p:cNvGrpSpPr>
            <a:grpSpLocks/>
          </p:cNvGrpSpPr>
          <p:nvPr/>
        </p:nvGrpSpPr>
        <p:grpSpPr bwMode="auto">
          <a:xfrm>
            <a:off x="3779838" y="1052513"/>
            <a:ext cx="5545137" cy="2881312"/>
            <a:chOff x="2381" y="663"/>
            <a:chExt cx="3493" cy="1815"/>
          </a:xfrm>
        </p:grpSpPr>
        <p:pic>
          <p:nvPicPr>
            <p:cNvPr id="48158" name="Picture 20" descr="blue bevel rectangle"/>
            <p:cNvPicPr>
              <a:picLocks noChangeAspect="1" noChangeArrowheads="1"/>
            </p:cNvPicPr>
            <p:nvPr/>
          </p:nvPicPr>
          <p:blipFill>
            <a:blip r:embed="rId7">
              <a:lum bright="70000" contrast="-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663"/>
              <a:ext cx="3493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59" name="Text Box 21"/>
            <p:cNvSpPr txBox="1">
              <a:spLocks noChangeArrowheads="1"/>
            </p:cNvSpPr>
            <p:nvPr/>
          </p:nvSpPr>
          <p:spPr bwMode="auto">
            <a:xfrm>
              <a:off x="2653" y="845"/>
              <a:ext cx="2994" cy="1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01638" indent="-401638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Blip>
                  <a:blip r:embed="rId8"/>
                </a:buBlip>
              </a:pPr>
              <a:r>
                <a:rPr kumimoji="0" lang="zh-TW" altLang="en-US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雙字元有 </a:t>
              </a:r>
              <a:r>
                <a:rPr kumimoji="0" lang="en-US" altLang="zh-TW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26×26=676 </a:t>
              </a:r>
              <a:r>
                <a:rPr kumimoji="0" lang="zh-TW" altLang="en-US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組的可能，也就是說至少要有這麼多字元的密文才足以分析。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Blip>
                  <a:blip r:embed="rId8"/>
                </a:buBlip>
              </a:pPr>
              <a:r>
                <a:rPr kumimoji="0" lang="zh-TW" altLang="en-US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較</a:t>
              </a:r>
              <a:r>
                <a:rPr kumimoji="0" lang="en-US" altLang="zh-TW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Monoalphabetic</a:t>
              </a:r>
              <a:r>
                <a:rPr kumimoji="0" lang="zh-TW" altLang="en-US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加密更為安全，第一次世界大戰中被採用。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Blip>
                  <a:blip r:embed="rId8"/>
                </a:buBlip>
              </a:pPr>
              <a:r>
                <a:rPr kumimoji="0" lang="zh-TW" altLang="en-US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不過密文中仍存在明文的結構，只要蒐集到字元數超過可分析的密文，仍有可能以統計方法進行分析，進而破解密文。</a:t>
              </a:r>
            </a:p>
          </p:txBody>
        </p:sp>
      </p:grpSp>
      <p:sp>
        <p:nvSpPr>
          <p:cNvPr id="167958" name="Line 22"/>
          <p:cNvSpPr>
            <a:spLocks noChangeShapeType="1"/>
          </p:cNvSpPr>
          <p:nvPr/>
        </p:nvSpPr>
        <p:spPr bwMode="auto">
          <a:xfrm flipV="1">
            <a:off x="1358900" y="1484313"/>
            <a:ext cx="0" cy="3529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grpSp>
        <p:nvGrpSpPr>
          <p:cNvPr id="167959" name="Group 23"/>
          <p:cNvGrpSpPr>
            <a:grpSpLocks/>
          </p:cNvGrpSpPr>
          <p:nvPr/>
        </p:nvGrpSpPr>
        <p:grpSpPr bwMode="auto">
          <a:xfrm>
            <a:off x="3844925" y="1989138"/>
            <a:ext cx="1208088" cy="2224087"/>
            <a:chOff x="2422" y="1253"/>
            <a:chExt cx="761" cy="1401"/>
          </a:xfrm>
        </p:grpSpPr>
        <p:pic>
          <p:nvPicPr>
            <p:cNvPr id="48156" name="Picture 24" descr="pers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26" y="1483"/>
              <a:ext cx="757" cy="1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57" name="Picture 25" descr="XP全套图标 - 常用软件游戏ICON图标46 - Gamespy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2" y="1253"/>
              <a:ext cx="730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7962" name="Text Box 26"/>
          <p:cNvSpPr txBox="1">
            <a:spLocks noChangeArrowheads="1"/>
          </p:cNvSpPr>
          <p:nvPr/>
        </p:nvSpPr>
        <p:spPr bwMode="auto">
          <a:xfrm rot="5400000">
            <a:off x="-1361281" y="3171032"/>
            <a:ext cx="3963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alpha val="0"/>
                      </a:schemeClr>
                    </a:gs>
                    <a:gs pos="50000">
                      <a:schemeClr val="bg2">
                        <a:gamma/>
                        <a:tint val="0"/>
                        <a:invGamma/>
                        <a:alpha val="8400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>
                <a:solidFill>
                  <a:srgbClr val="000000"/>
                </a:solidFill>
                <a:ea typeface="新細明體" pitchFamily="18" charset="-120"/>
              </a:rPr>
              <a:t>Reletive Frequency  of Occurrence of Letters</a:t>
            </a:r>
          </a:p>
        </p:txBody>
      </p:sp>
      <p:grpSp>
        <p:nvGrpSpPr>
          <p:cNvPr id="167963" name="Group 27"/>
          <p:cNvGrpSpPr>
            <a:grpSpLocks/>
          </p:cNvGrpSpPr>
          <p:nvPr/>
        </p:nvGrpSpPr>
        <p:grpSpPr bwMode="auto">
          <a:xfrm>
            <a:off x="971550" y="5516563"/>
            <a:ext cx="6049963" cy="858837"/>
            <a:chOff x="612" y="3475"/>
            <a:chExt cx="3811" cy="541"/>
          </a:xfrm>
        </p:grpSpPr>
        <p:pic>
          <p:nvPicPr>
            <p:cNvPr id="48153" name="Picture 28" descr="silver edge - gray soft-edge bar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White">
            <a:xfrm>
              <a:off x="793" y="3612"/>
              <a:ext cx="363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965" name="Text Box 29"/>
            <p:cNvSpPr txBox="1">
              <a:spLocks noChangeArrowheads="1"/>
            </p:cNvSpPr>
            <p:nvPr/>
          </p:nvSpPr>
          <p:spPr bwMode="auto">
            <a:xfrm>
              <a:off x="1100" y="3659"/>
              <a:ext cx="31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gamma/>
                          <a:tint val="0"/>
                          <a:invGamma/>
                          <a:alpha val="8400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b="1">
                  <a:solidFill>
                    <a:srgbClr val="FFFFFF"/>
                  </a:solidFill>
                </a:rPr>
                <a:t>密文的字母頻率越一致，越難以統計分析破解。</a:t>
              </a:r>
              <a:endParaRPr kumimoji="1" lang="zh-TW" altLang="en-US" b="1">
                <a:solidFill>
                  <a:srgbClr val="FFFFFF"/>
                </a:solidFill>
              </a:endParaRPr>
            </a:p>
          </p:txBody>
        </p:sp>
        <p:pic>
          <p:nvPicPr>
            <p:cNvPr id="48155" name="Picture 30" descr="XP全套图标 - Woaf文件夹ICON图标7 - 151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3475"/>
              <a:ext cx="541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5763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6.93642E-7 L 0.36007 0.299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3" y="149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10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7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/>
      <p:bldP spid="167943" grpId="0"/>
      <p:bldP spid="167944" grpId="0"/>
      <p:bldP spid="167945" grpId="0"/>
      <p:bldP spid="167946" grpId="0"/>
      <p:bldP spid="167947" grpId="0"/>
      <p:bldP spid="167948" grpId="0" animBg="1"/>
      <p:bldP spid="167949" grpId="0"/>
      <p:bldP spid="167950" grpId="0" animBg="1"/>
      <p:bldP spid="167951" grpId="0" animBg="1"/>
      <p:bldP spid="167952" grpId="0" animBg="1"/>
      <p:bldP spid="167953" grpId="0" animBg="1"/>
      <p:bldP spid="167958" grpId="0" animBg="1"/>
      <p:bldP spid="16796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預設簡報設計">
  <a:themeElements>
    <a:clrScheme name="預設簡報設計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66FF"/>
      </a:hlink>
      <a:folHlink>
        <a:srgbClr val="99CC00"/>
      </a:folHlink>
    </a:clrScheme>
    <a:fontScheme name="預設簡報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560</Words>
  <Application>Microsoft Office PowerPoint</Application>
  <PresentationFormat>如螢幕大小 (4:3)</PresentationFormat>
  <Paragraphs>207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Office 佈景主題</vt:lpstr>
      <vt:lpstr>預設簡報設計</vt:lpstr>
      <vt:lpstr>Chapter 2 對稱密碼系統簡介(4)古典密碼 Playfair Cipher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對稱密碼系統簡介(4)古典密碼 Playfair Cipher</dc:title>
  <dc:creator>Wing</dc:creator>
  <cp:lastModifiedBy>JW</cp:lastModifiedBy>
  <cp:revision>2</cp:revision>
  <dcterms:created xsi:type="dcterms:W3CDTF">2011-09-14T09:01:52Z</dcterms:created>
  <dcterms:modified xsi:type="dcterms:W3CDTF">2011-09-14T12:53:30Z</dcterms:modified>
</cp:coreProperties>
</file>