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  <p:embeddedFont>
      <p:font typeface="Montserrat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2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D9154F-326E-5B06-D243-D169EEFCFABF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291402F-5332-59A2-0F2C-1FA05E6BEB9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134D773-4C9E-EEAD-C3E6-062371C64C42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A9BA3DB-E1C1-9A93-B084-31B105359548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C9FB65D-B0D3-0F46-ABF4-AF0C38F76D36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CBB41D05-8FB9-935E-8CF0-F07E236B1F8C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8E98C4C9-4E0D-AB94-5D4A-FE3FDDEA512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557B5BD-4C47-3C01-BFAE-48C7134518DC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06C972D8-A19A-DF80-BBF5-42E5C06F1127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1487546-51E6-55D4-9442-4BE769828983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FC4BEA2-9E36-1621-1C6E-116FFC67C9D4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01EB0684-3C2E-5385-87C1-332CE3E71FE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67596710-4516-EC80-749B-A72B5115EC9B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B7DABCC-9B73-2273-02ED-DFB5D5E9C788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406AB07-30C9-A099-C083-F26F4480475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97C6CB7D-815D-471A-3F6D-5A9AC79BD4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1F71007-023D-3713-5FDF-2E1779C0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31C4868-7F5D-EBC2-821B-C58CDDED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9E20FE5-7A43-022A-0179-44D079DBF512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68DAF-8FD3-4350-44AE-12991236A2E0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7E38C-2504-4743-B4AD-37EE108426B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A4E2-CC7F-05AC-478B-68F29AF2DD5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6CBB9-9271-0D6D-1F24-2F5D60B0E847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B9B7AD-B86C-BE56-3CF5-C2A3925D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Chhattisgarh Budget 2025: Focus on Growth Through Deregulation and Infrastructure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FC31577-9DBA-B83E-E258-D86C0BB3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The Chhattisgarh 2025-26 budget prioritizes farmer support, infrastructure development, and business cost reduction.</a:t>
            </a:r>
          </a:p>
          <a:p>
            <a:pPr>
              <a:defRPr sz="2200">
                <a:latin typeface="Arial"/>
              </a:defRPr>
            </a:pPr>
            <a:r>
              <a:t>It aims to achieve this through relaxed regulations and improved governance.</a:t>
            </a:r>
          </a:p>
          <a:p>
            <a:pPr>
              <a:defRPr sz="2200">
                <a:latin typeface="Arial"/>
              </a:defRPr>
            </a:pPr>
            <a:r>
              <a:t>The budget includes schemes for farmers and investments in infrastructure projects.</a:t>
            </a:r>
          </a:p>
          <a:p>
            <a:pPr>
              <a:defRPr sz="2200">
                <a:latin typeface="Arial"/>
              </a:defRPr>
            </a:pPr>
            <a:r>
              <a:t>These initiatives are expected to boost economic growth and improve the business environment in the state.</a:t>
            </a:r>
          </a:p>
          <a:p>
            <a:pPr>
              <a:defRPr sz="2200">
                <a:latin typeface="Arial"/>
              </a:defRPr>
            </a:pPr>
            <a:r>
              <a:t>The government emphasizes good governance as a key driver for these improvements.</a:t>
            </a:r>
          </a:p>
        </p:txBody>
      </p:sp>
      <p:pic>
        <p:nvPicPr>
          <p:cNvPr id="35" name="Picture 34" descr="image_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86DA-75EE-0EF3-02B3-64DA3FA0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C923289-C0AC-2A67-8474-DB725D73FEE8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03132C6-747B-6ACC-09A0-869CDCC3868E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A9F1D34C-3D18-EA11-B6DA-CBCC66C2CF64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8FEA611C-DFC5-2F1B-A558-B5E10ED2C1D9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EADE10-D2E2-9219-AC2B-EF0C61C51ABA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04C900F5-C54F-5CB6-FD02-8CEA2D113E3E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2854EAB-99FB-CD7A-A9A2-895BD7104D2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20E6C535-FDA9-4812-73AF-848AE9C11E67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67EC8D6-5392-0E54-A360-B3CB2188F534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457C53-D500-475E-0E79-0040B98A6811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EDB1222E-B488-281F-0973-55BBCC5A558E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28323B20-2DB0-EB60-00A4-7FDC8081D736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10B80251-8F9A-7887-4683-78DE729874EA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C780C80A-EF8E-8CDB-F5AA-13C97DC012DC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476436E-B4DC-5BB5-6461-2A3CA4DB419D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3517E807-EF43-F6B6-946E-CCB7993C241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AEF146A7-0794-A070-C77C-FC4581C9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8A69BC0-E11E-2373-E4FF-59B07ABF9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5BC5F45-CB89-3B56-6662-04EEE692ADD9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2839CF6-C5AE-FCDF-45DE-CEA36E786D4E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12996-5673-DBFA-2AD1-DCAC3ECD28C7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B87DD-B998-5433-637F-586C81A86CE8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542FD-8110-8EF4-77D7-71326FDC0C09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816467-BFB7-597B-AC99-6ABD5BA8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Fear Mongering for Profit: How Cybersecurity Marketing Exploits Consumer Anxiety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E86D0EF-D4FD-1A9F-4DCD-F990093E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Cybersecurity marketing often exploits consumer anxieties about online threats to drive sales.</a:t>
            </a:r>
          </a:p>
          <a:p>
            <a:pPr>
              <a:defRPr sz="2200">
                <a:latin typeface="Arial"/>
              </a:defRPr>
            </a:pPr>
            <a:r>
              <a:t>Companies employ fear-mongering tactics to exaggerate risks and promote their products as essential protection.</a:t>
            </a:r>
          </a:p>
          <a:p>
            <a:pPr>
              <a:defRPr sz="2200">
                <a:latin typeface="Arial"/>
              </a:defRPr>
            </a:pPr>
            <a:r>
              <a:t>This approach can lead consumers to purchase unnecessary or ineffective security solutions.</a:t>
            </a:r>
          </a:p>
          <a:p>
            <a:pPr>
              <a:defRPr sz="2200">
                <a:latin typeface="Arial"/>
              </a:defRPr>
            </a:pPr>
            <a:r>
              <a:t>Focusing on genuine user education and transparent communication about risks is a more effective strategy.</a:t>
            </a:r>
          </a:p>
          <a:p>
            <a:pPr>
              <a:defRPr sz="2200">
                <a:latin typeface="Arial"/>
              </a:defRPr>
            </a:pPr>
            <a:r>
              <a:t>Ultimately, responsible cybersecurity marketing should empower users instead of preying on their fears.</a:t>
            </a:r>
          </a:p>
        </p:txBody>
      </p:sp>
      <p:pic>
        <p:nvPicPr>
          <p:cNvPr id="35" name="Picture 34" descr="image_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77DF-261D-BDAD-A26D-D121682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DFFAA2-0267-0808-CE72-2D0051C3A2D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06CD5B3-0FED-B186-24F0-6C0D3354730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99732BDD-6EF5-4D0D-7B86-C529683A69C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F311F42-4494-BC55-07EE-CDCA7C25FDF4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ED2745A-CA99-7D20-5C5F-6174AD4913DD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E6D3A00-B4C6-4198-4FC9-D36B48113E43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6B033DB-70C0-EE61-4A9A-BCBF5D13444F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3413931-CF24-0017-3093-60A97500B8A5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1D233-D7FD-B384-7C69-1249E7632390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070FB1F-EB49-7138-BE8B-F342571F0034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CD42874-353D-CC9E-A552-F10278493D53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DED43E95-ACD7-DFA9-4063-2B1D4B0D923A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8F85651-1583-FEB5-E292-DFD904FC35ED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A0E1CF7-8E99-7444-CA0C-7295E637156D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D1BF37B-8182-5061-6C2B-37889C573365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E0896097-DBA9-63F8-5E93-C20AB3B03B5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4A46AEA-BEC0-576B-BC60-D6CFBA25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79496D2-F808-B59E-CF2A-C1393CDB3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EC46DF1-9F0D-FBD7-895D-64A74642425B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F59E66-EDE1-CDC8-31D9-882EE5499B1B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D3CF4-6CE6-681F-E83E-3D61770416FF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A35B5-E32B-2EFE-91B7-0B6BF143D76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1B7EA-900D-6E9D-A8A7-3BBD73938877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558ED2A-1A6C-30D9-FE11-B0FF7685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China's Tech-Driven Growth Strategy: Targeting AI and EV Leadership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07CF4B8-BDD7-487C-79A6-A5CA8B73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China is prioritizing technological advancement to drive economic growth and surpass the West in key sectors like AI and premium electric vehicles.</a:t>
            </a:r>
          </a:p>
          <a:p>
            <a:pPr>
              <a:defRPr sz="2200">
                <a:latin typeface="Arial"/>
              </a:defRPr>
            </a:pPr>
            <a:r>
              <a:t>President Xi Jinping's recent meeting with tech entrepreneurs signals a renewed focus on private sector innovation.</a:t>
            </a:r>
          </a:p>
          <a:p>
            <a:pPr>
              <a:defRPr sz="2200">
                <a:latin typeface="Arial"/>
              </a:defRPr>
            </a:pPr>
            <a:r>
              <a:t>The government aims to foster self-reliance and reduce dependence on foreign technology, particularly in semiconductors.</a:t>
            </a:r>
          </a:p>
          <a:p>
            <a:pPr>
              <a:defRPr sz="2200">
                <a:latin typeface="Arial"/>
              </a:defRPr>
            </a:pPr>
            <a:r>
              <a:t>This push for technological leadership is central to China's broader geopolitical ambitions and its pursuit of economic dominance.</a:t>
            </a:r>
          </a:p>
          <a:p>
            <a:pPr>
              <a:defRPr sz="2200">
                <a:latin typeface="Arial"/>
              </a:defRPr>
            </a:pPr>
            <a:r>
              <a:t>China is attempting to balance state control with private sector dynamism to achieve these goals.</a:t>
            </a:r>
          </a:p>
        </p:txBody>
      </p:sp>
      <p:pic>
        <p:nvPicPr>
          <p:cNvPr id="35" name="Picture 34" descr="image_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0D61F-2B64-CDCD-C2D2-363599976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FC394A7-3680-7867-5CDE-282454B5AC4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AD0AB8D-BD4A-E841-D5E3-1CE1BC3C55DB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4662B7D9-9251-2895-34F8-27DC4C2395B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DA41CF3-AD15-39D1-B485-BFEA9CA7B817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A011812-F556-CF4C-699D-345193722776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19D3A648-3166-2FF6-9367-D0A1AA1483B7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F131600-E51B-E75F-5E42-A34D8943838C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47CA6BD-C995-6C43-66FF-AC76333AD4EE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7D12DD54-51B3-516B-689E-3FE12C7587B4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9943B6D-37BC-FECB-6C7F-422B1C64E7DF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C997001F-CC26-1CC7-9A7A-76F43308A6EF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C36E0D45-18C8-562E-689C-533D7210CCB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8CC2C6C6-2AFA-CA93-23BF-54DFA1A2A49D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61A9D3B-B291-A10F-347E-5A9182725C5A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DBCC749-FE34-FA60-71C0-4464FC818E52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8CCBC70B-D015-3C6E-4620-7C3CB6EADA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E3BAD54-1E42-ABB7-1434-E52BB3D8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9E577BA9-402F-A713-7FA4-6E18AF00E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ACF7152-672F-B5AB-4DB3-6BCD9F5F89CA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32961D2-63F4-E12E-8BA1-564E684E7024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76C14-AF91-AD28-E5E7-BC4A0C24CF6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9F4B1-A2DB-7F25-4477-E153802A5D27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6FFB7-0E0C-2CCD-0F7C-4F03BF3E4411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FD83CF4-1704-D76A-8432-42EAE7A5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Beyond the 11.7% Yield: Why BCE is a Compelling Long-Term Investment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2DBECA1-52AE-9934-0894-A6C95969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BCE offers a high dividend yield (11.</a:t>
            </a:r>
          </a:p>
          <a:p>
            <a:pPr>
              <a:defRPr sz="2200">
                <a:latin typeface="Arial"/>
              </a:defRPr>
            </a:pPr>
            <a:r>
              <a:t>7%) but its long-term potential lies in its strategic growth initiatives.</a:t>
            </a:r>
          </a:p>
          <a:p>
            <a:pPr>
              <a:defRPr sz="2200">
                <a:latin typeface="Arial"/>
              </a:defRPr>
            </a:pPr>
            <a:r>
              <a:t>These include expanding fiber internet and 5G services, growing business technology services, and cost-reduction efforts.</a:t>
            </a:r>
          </a:p>
          <a:p>
            <a:pPr>
              <a:defRPr sz="2200">
                <a:latin typeface="Arial"/>
              </a:defRPr>
            </a:pPr>
            <a:r>
              <a:t>While the high yield is attractive, investors should focus on the company's underlying growth prospects for sustained returns.</a:t>
            </a:r>
          </a:p>
          <a:p>
            <a:pPr>
              <a:defRPr sz="2200">
                <a:latin typeface="Arial"/>
              </a:defRPr>
            </a:pPr>
            <a:r>
              <a:t>The article argues that these factors make BCE a worthwhile long-term investment despite market volatility.</a:t>
            </a:r>
          </a:p>
          <a:p>
            <a:pPr>
              <a:defRPr sz="2200">
                <a:latin typeface="Arial"/>
              </a:defRPr>
            </a:pPr>
            <a:r>
              <a:t>Its diversified business and strong cash flow generation are key to its stability and future growth.</a:t>
            </a:r>
          </a:p>
        </p:txBody>
      </p:sp>
      <p:pic>
        <p:nvPicPr>
          <p:cNvPr id="35" name="Picture 34" descr="image_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1CCE-96F6-3502-749D-28C60648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A7E8064-8AFA-35C1-E279-81B1D582A88C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A2FABDB-5AF3-3573-315C-B3A10F27AF75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B542D77-C84F-D91D-85C8-2C2FDCF611AD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046FA3E-6341-9E5E-A8FC-CD1ED611505A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2BCD40-21D4-B528-F763-731956EE7275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828E23AE-3A8E-6712-E0FF-2D884D82CC88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E025345-3419-184D-C529-EB50E75D6374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5143095-A480-E7ED-56B2-E4AD3E5851DC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BCB189A-4DFF-DE78-1096-AE07D2581693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C3E2B9-A08A-4B4F-541A-00A318C08E66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C5874AA-2479-D7F3-5EA0-EA65BD1E0CF5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87AB1763-F05B-389C-DD2A-E3C03DDF492C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3045645E-C6D1-5A91-F3F6-1C21DBD9CD68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2761804A-A468-CC7C-BE4F-85F9651EE89E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CE610858-DA76-E528-778D-63737A739EDB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765487E6-9F4D-BE26-E00A-4BAE6027DFB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3EEFE95C-5D95-4716-F1D5-5340A0DA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DAB326B-1C3E-1AFA-0087-CD0B9F595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3915BCEB-9CE5-80C9-7B74-328A27374E1B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86F813-6780-19BF-0AE9-1569AF80A0E7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1F3B5-CF2C-9899-AB01-4276CA5B70C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77F554-8167-D9C1-FE1F-2F55A56184A9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7B625-B3AC-12B2-30F8-FD40B78C1EDA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DC38AF4-316B-B804-BD8C-92491408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Dicker Data Shares Jump 7% on Strong Half-Year Results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7A6D7F3-2D77-D0CE-4D75-3D47B0DC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Dicker Data's share price rose 7% following the release of positive half-yearly results.</a:t>
            </a:r>
          </a:p>
          <a:p>
            <a:pPr>
              <a:defRPr sz="2200">
                <a:latin typeface="Arial"/>
              </a:defRPr>
            </a:pPr>
            <a:r>
              <a:t>Demand for AI, cybersecurity, and Windows 10 upgrades are key drivers of growth in FY25.</a:t>
            </a:r>
          </a:p>
          <a:p>
            <a:pPr>
              <a:defRPr sz="2200">
                <a:latin typeface="Arial"/>
              </a:defRPr>
            </a:pPr>
            <a:r>
              <a:t>These factors contributed to the company's strong performance.</a:t>
            </a:r>
          </a:p>
          <a:p>
            <a:pPr>
              <a:defRPr sz="2200">
                <a:latin typeface="Arial"/>
              </a:defRPr>
            </a:pPr>
            <a:r>
              <a:t>Investors reacted favorably to the news, boosting the share price.</a:t>
            </a:r>
          </a:p>
          <a:p>
            <a:pPr>
              <a:defRPr sz="2200">
                <a:latin typeface="Arial"/>
              </a:defRPr>
            </a:pPr>
            <a:r>
              <a:t>The company is well-positioned for continued growth.</a:t>
            </a:r>
          </a:p>
        </p:txBody>
      </p:sp>
      <p:pic>
        <p:nvPicPr>
          <p:cNvPr id="35" name="Picture 34" descr="image_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33527-C066-7681-EFA7-F4B656CEC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DB044D6-C09B-D001-8F9F-C6EB0055AF91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1B15BFA-A217-5041-5FB0-B2E571B38DBD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75DA99C2-6653-4656-F92E-DF652A78685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A6BA24E4-3088-59E1-00BF-AD511D4B5ABD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8D523B2-0F6A-6E8B-3359-BF04C648ED19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D131E08-51B7-56D6-4B81-587E3EC48725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FC80A8C0-7FEF-F4F5-FAC6-97B1FCECA136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21743C0-F691-25DF-C785-F579D43AD19B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A7D7E04-22F4-52DD-9747-0CD530B0F852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A8B7EC-835E-70BF-E8AD-1D4BF376882D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F5801B47-B229-3FA1-F708-946DFAEAB4B9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185992AD-33FB-72EA-CDDD-4AF041C8228B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EC8B4D04-FE10-C00E-B45D-7D2DD70882E4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AC94B055-AD6F-25EC-7277-D64AA6CFEE8D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EEFAE99-1374-4C96-0B2D-2AC8EBC9F418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C435BAC1-2F2B-57C8-5984-91AC1A8D37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761F8219-228D-61DB-5D7C-A8D1ECC64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DE01124-8379-B6A9-CFA0-CE61A286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9DB98190-8BA6-5264-5D46-610CC64725DE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102C3C-2B2B-9767-1580-004C3DC8FA78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DFDE9-7348-52DB-D288-38DC780A513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A979F-F36D-2E3C-6BB0-5367D03853BA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34904-C9A2-13B5-D88E-3CE9548DF8D2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7CD138-993A-6374-CE40-93B5601D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Lenovo's Q3 Revenue Soars 20% on PC Market Rebound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CCABCB7-AA9D-1CB8-CA8B-6C3B0A8B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Lenovo's Q3 revenue surged 20%, signaling a rebound in the global PC market.</a:t>
            </a:r>
          </a:p>
          <a:p>
            <a:pPr>
              <a:defRPr sz="2200">
                <a:latin typeface="Arial"/>
              </a:defRPr>
            </a:pPr>
            <a:r>
              <a:t>The company's PC business, its primary revenue driver, benefited from this recovery.</a:t>
            </a:r>
          </a:p>
          <a:p>
            <a:pPr>
              <a:defRPr sz="2200">
                <a:latin typeface="Arial"/>
              </a:defRPr>
            </a:pPr>
            <a:r>
              <a:t>This positive growth contrasts with previous industry slowdowns.</a:t>
            </a:r>
          </a:p>
          <a:p>
            <a:pPr>
              <a:defRPr sz="2200">
                <a:latin typeface="Arial"/>
              </a:defRPr>
            </a:pPr>
            <a:r>
              <a:t>Lenovo's diversified portfolio also contributed to its strong performance.</a:t>
            </a:r>
          </a:p>
          <a:p>
            <a:pPr>
              <a:defRPr sz="2200">
                <a:latin typeface="Arial"/>
              </a:defRPr>
            </a:pPr>
            <a:r>
              <a:t>The company remains optimistic about future growth.</a:t>
            </a:r>
          </a:p>
        </p:txBody>
      </p:sp>
      <p:pic>
        <p:nvPicPr>
          <p:cNvPr id="35" name="Picture 34" descr="image_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2A12F-319C-2BB6-7138-3B2A8150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D26AD06-0116-5240-884A-E7A5B4F0379E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C7ADC4F-D1E5-2B1A-E773-EEC4983652DF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230ADB7-0AB3-42BA-C368-7CF9411D339E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5642F9F9-58CB-2576-340A-BAE62DE10EDB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63320D3-6E69-DC90-6BEE-1E069D65D7FB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BE0C5D9A-692F-0247-D560-13ECA04A4FD9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9782CFD1-F93E-7C61-D09D-FF73DB00DF8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2224B24-21E2-6006-085B-2A1A5BED3681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43DCC99-2206-AE4B-157F-7854092BB859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0E01359-9AB1-B4CA-F371-6CE06697276A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04183CD9-D963-A948-B678-69749ED14AC1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66225337-A7BA-CEE9-115A-3C9918C952A2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33C3E96-7906-46B9-FA66-0E40AEA9B150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06C4164-A6B4-4E9F-3596-BE4AFF2E416E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896657A0-930B-A7A1-C8F5-09ED0C9120A7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C9AF96B5-255E-7E14-80F3-8096DBB9ABB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93EC8231-A780-7450-51BE-EE1911234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7675AC2-B591-2867-6DEF-5EC21CCD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77CCF02-12FA-1871-90E5-4649C24C021A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6370A2-15ED-C2F1-746E-0762FF3E9368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658AE-9609-5F05-21F3-9F3FA7EA7E83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F7DFD-231B-D661-6F3C-46941E038AE8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21883-C1A8-9CA1-92FB-F41F5D030E8A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BD6CEE9-7E01-266E-F2F4-CE3BCF9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Wipro Appoints Amit Kumar to Lead Global Consulting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10BA64-A8B7-2AA2-2C22-66F5ECC6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Wipro has appointed Amit Kumar as the new Global Head of Wipro Consulting</a:t>
            </a:r>
            <a:br/>
            <a:r>
              <a:t>Kumar will lead the consulting division and focus on AI-driven growth</a:t>
            </a:r>
            <a:br/>
            <a:r>
              <a:t>He will also help clients navigate business and technology transformations</a:t>
            </a:r>
            <a:br/>
            <a:r>
              <a:t>Kumar brings extensive experience in consulting and technology to this role</a:t>
            </a:r>
            <a:br/>
            <a:r>
              <a:t>His appointment reinforces Wipro's commitment to expanding its consulting services.</a:t>
            </a:r>
          </a:p>
        </p:txBody>
      </p:sp>
      <p:pic>
        <p:nvPicPr>
          <p:cNvPr id="35" name="Picture 34" descr="image_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2480-F618-1708-4279-140D6E53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326C119-C580-80E2-1F2D-3A2F15FBD32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E5133AC-EE49-4B21-DEA6-1D72AA1E5181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43F78B1-5B1D-CF60-EAD5-1A9FAB19BAA9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BAC2836-1BB9-89BF-C8BE-A480E5C1253A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A46A69C-1C75-C9E7-B5D2-E2AC87649C85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4D22BD3D-70C3-D112-5DF5-4D14B48D79A3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4871BBF1-E0B3-E833-79C2-2184978DEA4F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6A7FD36-D6AA-2BBE-26DD-FB4C2B2945EF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7DCFBFF8-CE32-E46D-636C-17A2D27796AA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BE7FEEB-A3A2-98F6-9EC2-68A88F16C579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986E278-FB00-81C1-58CE-050FE8C03658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C4977900-9A5B-BA09-FDDD-36F876F0008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B74AE82-99B9-03A7-79EC-EC7F496CC701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7C757525-66A2-AC10-1258-5C1605625637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EE3C238E-838C-B791-5F95-A264EA99CCC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27E26CB4-44D1-416C-0F76-27DA8AD6121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7E110C4-DE4E-5F90-4529-021480AE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7E18165-AD7D-D58F-6B60-9C86393C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5372020-04BC-43FE-9F77-EF5088C64383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0647FD-6D2F-ECAC-931B-411416A4AE43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7A067-87BE-113C-FE9D-F6FA9B00858C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DAAAC-8755-3EF0-5360-66B5B16BAD80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6FB0E-CE0C-9947-ED05-2336F52D9EC3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5B1749F-5DDF-FE26-D5F5-F7E56DBF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Telangana Prioritizes Global Value Centers for Tech Innovation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2039275-F05F-2B47-255A-A8E159E3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Telangana is shifting its IT focus from Global Capability Centers (GCCs) to Global Value Centers (GVCs).</a:t>
            </a:r>
          </a:p>
          <a:p>
            <a:pPr>
              <a:defRPr sz="2200">
                <a:latin typeface="Arial"/>
              </a:defRPr>
            </a:pPr>
            <a:r>
              <a:t>This transition emphasizes innovation, research and development, and intellectual property creation.</a:t>
            </a:r>
          </a:p>
          <a:p>
            <a:pPr>
              <a:defRPr sz="2200">
                <a:latin typeface="Arial"/>
              </a:defRPr>
            </a:pPr>
            <a:r>
              <a:t>The state aims to move beyond back-office functions and become a key player in the global technology landscape.</a:t>
            </a:r>
          </a:p>
          <a:p>
            <a:pPr>
              <a:defRPr sz="2200">
                <a:latin typeface="Arial"/>
              </a:defRPr>
            </a:pPr>
            <a:r>
              <a:t>IT Minister K T Rama Rao announced this strategic shift at the HYSEA summit, highlighting the importance of skilled talent and a robust ecosystem.</a:t>
            </a:r>
          </a:p>
          <a:p>
            <a:pPr>
              <a:defRPr sz="2200">
                <a:latin typeface="Arial"/>
              </a:defRPr>
            </a:pPr>
            <a:r>
              <a:t>This move is expected to attract higher-value investments and create more specialized jobs.</a:t>
            </a:r>
          </a:p>
        </p:txBody>
      </p:sp>
      <p:pic>
        <p:nvPicPr>
          <p:cNvPr id="35" name="Picture 34" descr="image_6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202B-DB99-DA5C-363A-F42DE016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64B9CA2-5837-3F19-6DD0-6C0FA457AD24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267D1D5-7BD7-3522-6696-507854973405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FBD8DE7-AE02-BFC6-1DA9-4B72F38372F1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96A6E608-BEA2-26E8-D447-E63C09779FF4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340877B-0C9E-EE28-EEAE-203FF91E29DE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46E0871-BBD6-8291-0BB0-7EA854AA5574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C1BD20B-2219-4E9A-5C51-3B75A1088B57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CB497E4-4BF0-73CD-7794-E42A68746428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FDBDCAC-34DE-497C-2AEA-6529B0903071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75CCE83-EEC7-3CA8-2C9E-487DB20ECEDE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9058A9B-B3A1-4CAF-73A2-508D6883CBF6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DF61CECC-4AFE-CFCB-5A28-309C69C0E18B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666B2CA-ADFE-3338-6896-4086A71087A0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609DB805-9E0C-3A80-B4BE-B28329006CAC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1F45B9C1-1113-163B-EFFA-599A451FDD00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459A2D06-BB32-12B4-4EE0-AD72D38F894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344CB5E-E456-B9C0-98E1-048E230F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6B2A276-F190-7518-E9E7-731D8771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D9488A5-A072-45EF-EA38-00DDE53FBCEF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0EA220-3E75-2B7A-6065-39F96F92E529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884E2-7CB5-C3B0-4B3C-0ADC28498848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971FC-1B24-389F-AED3-D6A6308A1AB9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6C9A2-1C80-1163-4F82-A7A5152713B2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80BD097-30C9-0F9A-5AA2-D039853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MongoDB's Encrypted Queries: Scalable Security for Sensitive Data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D1B1F0A-7C5F-8352-BBFA-280E3DE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MongoDB introduces innovative encrypted queries for enhanced data protection and scalability.</a:t>
            </a:r>
          </a:p>
          <a:p>
            <a:pPr>
              <a:defRPr sz="2200">
                <a:latin typeface="Arial"/>
              </a:defRPr>
            </a:pPr>
            <a:r>
              <a:t>This new technology allows querying of encrypted data without decryption, addressing a major security challenge.</a:t>
            </a:r>
          </a:p>
          <a:p>
            <a:pPr>
              <a:defRPr sz="2200">
                <a:latin typeface="Arial"/>
              </a:defRPr>
            </a:pPr>
            <a:r>
              <a:t>It enables businesses to protect sensitive information while maintaining efficient performance.</a:t>
            </a:r>
          </a:p>
          <a:p>
            <a:pPr>
              <a:defRPr sz="2200">
                <a:latin typeface="Arial"/>
              </a:defRPr>
            </a:pPr>
            <a:r>
              <a:t>This addresses the growing demand for robust security measures without compromising scalability in modern cloud services.</a:t>
            </a:r>
          </a:p>
          <a:p>
            <a:pPr>
              <a:defRPr sz="2200">
                <a:latin typeface="Arial"/>
              </a:defRPr>
            </a:pPr>
            <a:r>
              <a:t>MongoDB aims to set a new standard for data security and usability.</a:t>
            </a:r>
          </a:p>
        </p:txBody>
      </p:sp>
      <p:pic>
        <p:nvPicPr>
          <p:cNvPr id="35" name="Picture 34" descr="image_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F341-6083-8DB6-0373-B5C6DC08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0A92EF-FCF8-D194-E21D-3D02D418140B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E4C1635-4FA4-507A-7074-02BC0B9699DD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44B5C738-422D-2380-2AD0-9C817791E1A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D542B323-82AD-E892-B3AC-41B5BA8476A6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1EA328A-D755-27AA-AB21-8E8D60B6EAEA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12F68A6-9881-19AD-27D4-C43F68F0218E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3B580E8B-D3C4-2241-459F-DB9C51F75123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D8EACA97-F894-BB14-5D19-182FB23A88FE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ACBB8EE-DE91-8C35-4CA0-17DF604A5C9A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0903A6E-2AEE-EB8B-94C0-01F9E5EF66FC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CF8D8E0-1651-899C-A8F1-FFAFDEE3AFE5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5DD02D27-7493-6F0E-9352-13AADEF4486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69DDB2AC-F9FE-34FC-AD77-3BD9E326C927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7B18E033-BE04-4B52-DF1E-37B32E14987B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321F18C5-B488-7ECB-A4F8-4EA067C46379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94F745E9-6DB0-A6DD-FE7B-28DED78F602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9657F59-A94A-16DF-25EE-38AE8BBF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640B115-0442-C0CC-4C2E-87315DF5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114E5B86-DE69-8611-2A42-9ACEE8B8546F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6B0FB-585A-2014-B678-C8E47722500D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97A37-45FD-0B9B-35A4-F1046F478803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90561-A868-1D4B-865E-77BD034758AB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4F44C-C480-7FB4-013B-9428C9171AE4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E2D344-17A9-A2D9-F14A-0DCCB712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pPr>
              <a:defRPr sz="2800" b="1"/>
            </a:pPr>
            <a:r>
              <a:t>Choosing Tetr College for Management &amp; Technology: An International Student's Perspective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3943323-AA4E-4483-2DFD-78E746A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  <a:p>
            <a:pPr>
              <a:defRPr sz="2200">
                <a:latin typeface="Arial"/>
              </a:defRPr>
            </a:pPr>
            <a:r>
              <a:t>Jeet Totla, from The Emerald Heights International School in Indore, chose Tetr College of Business in the US for its Management &amp; Technology program</a:t>
            </a:r>
            <a:br/>
            <a:r>
              <a:t>This program aligned with their interest in combining technology and business studies</a:t>
            </a:r>
            <a:br/>
            <a:r>
              <a:t>The dynamic business ecosystem at Tetr College was a key factor in their decision</a:t>
            </a:r>
            <a:br/>
            <a:r>
              <a:t>The article details their experience transitioning to life at a foreign university</a:t>
            </a:r>
            <a:br/>
            <a:r>
              <a:t>Totla discusses the benefits of this program and its impact on their future career aspirations.</a:t>
            </a:r>
          </a:p>
        </p:txBody>
      </p:sp>
      <p:pic>
        <p:nvPicPr>
          <p:cNvPr id="35" name="Picture 34" descr="image_8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320040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Bold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Daily_News</dc:title>
  <dc:creator>Shlok Sangamnerkar</dc:creator>
  <cp:lastModifiedBy>Shlok Sangamnerkar</cp:lastModifiedBy>
  <cp:revision>9</cp:revision>
  <dcterms:created xsi:type="dcterms:W3CDTF">2006-08-16T00:00:00Z</dcterms:created>
  <dcterms:modified xsi:type="dcterms:W3CDTF">2025-03-04T20:21:47Z</dcterms:modified>
  <dc:identifier>DAGa9wDCovg</dc:identifier>
</cp:coreProperties>
</file>