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6" r:id="rId6"/>
    <p:sldId id="277" r:id="rId7"/>
    <p:sldId id="282" r:id="rId8"/>
    <p:sldId id="278" r:id="rId9"/>
    <p:sldId id="279" r:id="rId10"/>
    <p:sldId id="281" r:id="rId11"/>
    <p:sldId id="268" r:id="rId12"/>
    <p:sldId id="269" r:id="rId13"/>
    <p:sldId id="266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78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C794D1D-DA2F-484A-A6AC-F9B3FB560EDA}" type="datetime1">
              <a:rPr lang="pt-PT" smtClean="0">
                <a:solidFill>
                  <a:schemeClr val="tx2"/>
                </a:solidFill>
              </a:rPr>
              <a:t>19/12/2023</a:t>
            </a:fld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pt-PT" smtClean="0">
                <a:solidFill>
                  <a:schemeClr val="tx2"/>
                </a:solidFill>
              </a:rPr>
              <a:pPr algn="r" rtl="0"/>
              <a:t>‹nº›</a:t>
            </a:fld>
            <a:endParaRPr lang="pt-P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11513B0-28F0-4F39-B2DE-FC00242C3E41}" type="datetime1">
              <a:rPr lang="pt-PT" noProof="0" smtClean="0"/>
              <a:pPr/>
              <a:t>19/12/2023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Clique para editar os estilos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pt-PT" noProof="0" smtClean="0"/>
              <a:pPr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518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5126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5744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2618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28934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0831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3290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3541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4421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pt-PT" noProof="0" smtClean="0"/>
              <a:pPr/>
              <a:t>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353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6DBB97-B662-44DD-B97E-3BFE40EB324A}" type="datetime1">
              <a:rPr lang="pt-PT" noProof="0" smtClean="0"/>
              <a:pPr/>
              <a:t>19/12/2023</a:t>
            </a:fld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0F7F93-7977-442C-8F10-4AA6B5E89D63}" type="datetime1">
              <a:rPr lang="pt-PT" smtClean="0"/>
              <a:pPr/>
              <a:t>19/12/2023</a:t>
            </a:fld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EA5AA6-7AEF-484D-BB59-4331EC8D85DD}" type="datetime1">
              <a:rPr lang="pt-PT" noProof="0" smtClean="0"/>
              <a:pPr/>
              <a:t>19/12/2023</a:t>
            </a:fld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D75C49-A908-455D-9799-48E1566043A1}" type="datetime1">
              <a:rPr lang="pt-PT" noProof="0" smtClean="0"/>
              <a:pPr/>
              <a:t>19/12/2023</a:t>
            </a:fld>
            <a:endParaRPr lang="pt-PT" noProof="0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3FDFFA-B5B5-44BC-BDE7-08924861791B}" type="datetime1">
              <a:rPr lang="pt-PT" noProof="0" smtClean="0"/>
              <a:pPr/>
              <a:t>19/12/2023</a:t>
            </a:fld>
            <a:endParaRPr lang="pt-PT" noProof="0" dirty="0"/>
          </a:p>
        </p:txBody>
      </p:sp>
      <p:sp>
        <p:nvSpPr>
          <p:cNvPr id="8" name="Marcador de Posição de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6166FE-5D48-48A2-BEDF-769055EA4D64}" type="datetime1">
              <a:rPr lang="pt-PT" smtClean="0"/>
              <a:pPr/>
              <a:t>19/12/2023</a:t>
            </a:fld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60E031-1C0B-46CF-9EFE-E1DAE2794450}" type="datetime1">
              <a:rPr lang="pt-PT" smtClean="0"/>
              <a:pPr/>
              <a:t>19/12/2023</a:t>
            </a:fld>
            <a:endParaRPr lang="pt-PT" dirty="0"/>
          </a:p>
        </p:txBody>
      </p:sp>
      <p:sp>
        <p:nvSpPr>
          <p:cNvPr id="3" name="Marcador de Posição de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B14351-1C12-4965-9F82-0D8311127BCB}" type="datetime1">
              <a:rPr lang="pt-PT" smtClean="0"/>
              <a:pPr/>
              <a:t>19/12/2023</a:t>
            </a:fld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0AAA38-4A46-424F-B2CB-24A9A1CC9630}" type="datetime1">
              <a:rPr lang="pt-PT" smtClean="0"/>
              <a:pPr/>
              <a:t>19/12/2023</a:t>
            </a:fld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dirty="0"/>
          </a:p>
        </p:txBody>
      </p: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 noProof="0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F453C96-D1BE-4543-B43C-1C0138524566}" type="datetime1">
              <a:rPr lang="pt-PT" smtClean="0"/>
              <a:pPr/>
              <a:t>19/12/2023</a:t>
            </a:fld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%7bporta%20espec&#237;fica%20do%20micro%20servi&#231;o%7d/swagg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Book Review App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1400" dirty="0"/>
              <a:t>Eduarda Couto - </a:t>
            </a:r>
            <a:r>
              <a:rPr lang="pt-PT" sz="1400" dirty="0">
                <a:cs typeface="Calibri" panose="020F0502020204030204" pitchFamily="34" charset="0"/>
              </a:rPr>
              <a:t>16957</a:t>
            </a:r>
            <a:r>
              <a:rPr lang="pt-PT" sz="1400" dirty="0"/>
              <a:t> &amp; Victor Abreu - 18841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796" y="4077072"/>
            <a:ext cx="7008574" cy="720080"/>
          </a:xfrm>
        </p:spPr>
        <p:txBody>
          <a:bodyPr rtlCol="0">
            <a:normAutofit/>
          </a:bodyPr>
          <a:lstStyle/>
          <a:p>
            <a:pPr rtl="0"/>
            <a:r>
              <a:rPr lang="pt-PT" sz="4000" dirty="0"/>
              <a:t>Obrigado pela Atenção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49796" y="4725144"/>
            <a:ext cx="7008574" cy="43204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/>
              <a:t>Victor Abreu &amp; Eduarda Couto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Identificação do negócio</a:t>
            </a:r>
            <a:endParaRPr lang="en-US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000" dirty="0"/>
              <a:t>Foi escolhido como tema o desenvolvimento de uma aplicação de book reviewing, onde os utilizadores podem interagir entre eles como uma rede social dedicada à leitura.</a:t>
            </a:r>
          </a:p>
          <a:p>
            <a:pPr rtl="0"/>
            <a:r>
              <a:rPr lang="pt-PT" sz="2000" dirty="0"/>
              <a:t> Alguns exemplos de funcionalidades são: </a:t>
            </a:r>
          </a:p>
          <a:p>
            <a:pPr rtl="0"/>
            <a:r>
              <a:rPr lang="pt-PT" sz="2000" dirty="0"/>
              <a:t>Melhor sistema de avaliação de livros.</a:t>
            </a:r>
          </a:p>
          <a:p>
            <a:pPr rtl="0"/>
            <a:r>
              <a:rPr lang="pt-PT" sz="2000" dirty="0"/>
              <a:t>Sistema de seleção de livros favoritos.</a:t>
            </a:r>
          </a:p>
          <a:p>
            <a:pPr rtl="0"/>
            <a:r>
              <a:rPr lang="pt-PT" sz="2000" dirty="0"/>
              <a:t>Consultar informações sobre autores e prêmios atribuídos.</a:t>
            </a:r>
          </a:p>
          <a:p>
            <a:pPr rtl="0"/>
            <a:r>
              <a:rPr lang="pt-PT" sz="2000" dirty="0"/>
              <a:t>Entre outras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D</a:t>
            </a:r>
            <a:r>
              <a:rPr lang="pt-pt" dirty="0"/>
              <a:t>esenvolvimento de Microserviços</a:t>
            </a:r>
            <a:endParaRPr lang="en-US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4C50965-1DE1-FA53-C7B0-FC81A211A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PT" sz="1500">
                <a:effectLst/>
              </a:rPr>
              <a:t>O sistema é constituído por um conjunto de microserviços que realizam as operações necessárias para implementação das funcionalidades do sistema. </a:t>
            </a:r>
            <a:endParaRPr lang="pt-PT" sz="1500"/>
          </a:p>
          <a:p>
            <a:pPr>
              <a:spcAft>
                <a:spcPts val="800"/>
              </a:spcAft>
            </a:pPr>
            <a:r>
              <a:rPr lang="pt-PT" sz="1500" b="1">
                <a:effectLst/>
              </a:rPr>
              <a:t>Users</a:t>
            </a:r>
            <a:r>
              <a:rPr lang="pt-PT" sz="1500">
                <a:effectLst/>
              </a:rPr>
              <a:t> : Microserviço responsável pela autenticação de operações de login e gestão de utilizadores do sistema.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PT" sz="1500" b="1">
                <a:effectLst/>
              </a:rPr>
              <a:t>Books</a:t>
            </a:r>
            <a:r>
              <a:rPr lang="pt-PT" sz="1500">
                <a:effectLst/>
              </a:rPr>
              <a:t>: Microserviço de gestão de livros e entidades relacionadas no mesmo contexto, como prêmios, autores, listas de livros pessoais (</a:t>
            </a:r>
            <a:r>
              <a:rPr lang="pt-PT" sz="1500" i="1">
                <a:effectLst/>
              </a:rPr>
              <a:t>Shelf)</a:t>
            </a:r>
            <a:r>
              <a:rPr lang="pt-PT" sz="1500">
                <a:effectLst/>
              </a:rPr>
              <a:t> e gêneros.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500" b="1">
                <a:effectLst/>
              </a:rPr>
              <a:t>ReviewSystem</a:t>
            </a:r>
            <a:r>
              <a:rPr lang="pt-PT" sz="1500">
                <a:effectLst/>
              </a:rPr>
              <a:t>: Microserviço de operações relacionadas a atribuição de reviews , </a:t>
            </a:r>
            <a:r>
              <a:rPr lang="pt-PT" sz="1500" i="1">
                <a:effectLst/>
              </a:rPr>
              <a:t>likes</a:t>
            </a:r>
            <a:r>
              <a:rPr lang="pt-PT" sz="1500">
                <a:effectLst/>
              </a:rPr>
              <a:t> e adjetivação dos livros.</a:t>
            </a:r>
          </a:p>
          <a:p>
            <a:endParaRPr lang="pt-PT" sz="1500"/>
          </a:p>
        </p:txBody>
      </p:sp>
      <p:pic>
        <p:nvPicPr>
          <p:cNvPr id="5" name="Imagem 4" descr="Uma imagem com texto, diagrama, captura de ecrã, Esquema&#10;&#10;Descrição gerada automaticamente">
            <a:extLst>
              <a:ext uri="{FF2B5EF4-FFF2-40B4-BE49-F238E27FC236}">
                <a16:creationId xmlns:a16="http://schemas.microsoft.com/office/drawing/2014/main" id="{E2BDBB55-84AA-884B-86BD-08223F32F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59" y="2188792"/>
            <a:ext cx="4977104" cy="3496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735" y="260648"/>
            <a:ext cx="10157354" cy="852512"/>
          </a:xfrm>
        </p:spPr>
        <p:txBody>
          <a:bodyPr rtlCol="0"/>
          <a:lstStyle/>
          <a:p>
            <a:pPr rtl="0"/>
            <a:r>
              <a:rPr lang="pt-PT" dirty="0"/>
              <a:t>Segurança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4A3056-722A-ACA4-6230-95A1866A9E1B}"/>
              </a:ext>
            </a:extLst>
          </p:cNvPr>
          <p:cNvSpPr txBox="1">
            <a:spLocks/>
          </p:cNvSpPr>
          <p:nvPr/>
        </p:nvSpPr>
        <p:spPr>
          <a:xfrm>
            <a:off x="1117308" y="1701800"/>
            <a:ext cx="9297583" cy="4470400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Foram criados métodos de login e registo, e alteração de password. O método de autenticação utilizado foi “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Bearer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Token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ao qual possui informações sobre o id do utilizador e o seu 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validação de email, o microserviço conta com regras (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DTOs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que garantem que o email inserido,  tanto no registo como no login, seja em um formato válido.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proteger contra ataques de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Brute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Force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existe a limitação de um utilizador a cinco tentativas de login sem sucesso. Após cinco falhas consecutivas, o utilizador precisa esperar 5 minutos antes de tentar novamente. Se o utilizador não chegar às cinco tentativas e ter sucesso antes de chegar a este número, as contagens de tentativas são redefinidas. Para implementação desse sistema, existe uma tabela na base de dados relacionada a esse micro serviço que faz o registo de tentativas de login por email, contabilizando o seu tempo.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6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RESTFull &amp; Entity Framework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0BF900-FFF6-35A9-AC43-E64F37CE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22" y="1701800"/>
            <a:ext cx="4538477" cy="4470400"/>
          </a:xfrm>
          <a:prstGeom prst="rect">
            <a:avLst/>
          </a:prstGeom>
          <a:noFill/>
        </p:spPr>
      </p:pic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/>
          <a:p>
            <a:pPr>
              <a:spcAft>
                <a:spcPts val="800"/>
              </a:spcAft>
            </a:pPr>
            <a:r>
              <a:rPr lang="pt-PT" sz="1700">
                <a:effectLst/>
              </a:rPr>
              <a:t>Para o desenvolvimento de código dos microserviços, foram utilizadas as técnicas RESTFULL para a construção e gestão dos pedidos HTTP, e para a gestão de entidades e suas operações, foi utilizada a ferramenta EntityFramework.</a:t>
            </a:r>
          </a:p>
          <a:p>
            <a:pPr>
              <a:spcAft>
                <a:spcPts val="800"/>
              </a:spcAft>
            </a:pPr>
            <a:r>
              <a:rPr lang="pt-PT" sz="1700">
                <a:effectLst/>
              </a:rPr>
              <a:t>A utilização do Entity Framework em serviços RESTFull oferece diversas vantagens significativas. Primeiramente, o Entity Framework simplifica e agiliza o desenvolvimento ao fornecer um mapeamento simples e orientado a objetos entre o modelo de dados e o código, eliminando a necessidade de escrever consultas SQL manualmente. </a:t>
            </a:r>
          </a:p>
          <a:p>
            <a:pPr rtl="0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7" y="137477"/>
            <a:ext cx="10157354" cy="787401"/>
          </a:xfrm>
        </p:spPr>
        <p:txBody>
          <a:bodyPr rtlCol="0"/>
          <a:lstStyle/>
          <a:p>
            <a:pPr rtl="0"/>
            <a:r>
              <a:rPr lang="pt-PT" dirty="0"/>
              <a:t>Registo de Utilizador e de Review</a:t>
            </a:r>
            <a:endParaRPr lang="en-US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28AD88D-70CB-59A8-1480-51F3A38DE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7" y="980728"/>
            <a:ext cx="10157353" cy="5616624"/>
          </a:xfrm>
        </p:spPr>
        <p:txBody>
          <a:bodyPr/>
          <a:lstStyle/>
          <a:p>
            <a:pPr algn="r"/>
            <a:r>
              <a:rPr lang="pt-PT" dirty="0"/>
              <a:t>Registo de Utilizador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Registo de Review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128860-0C32-5043-5E6C-3E7B6A1A3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7" y="1073527"/>
            <a:ext cx="5653405" cy="23577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7C382AD-15AC-99FF-5809-49CC30FDC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20" y="4031317"/>
            <a:ext cx="5400040" cy="2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2" y="419128"/>
            <a:ext cx="10157354" cy="708496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Implementação em Docker</a:t>
            </a:r>
            <a:endParaRPr lang="en-US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>
          <a:xfrm>
            <a:off x="6297559" y="1358289"/>
            <a:ext cx="4977104" cy="4470400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/>
              <a:t>Com o Docker, cada microserviço é empacotado em containers isolados, garantindo consistência e portabilidade em diferentes ambientes.</a:t>
            </a:r>
          </a:p>
          <a:p>
            <a:pPr rtl="0"/>
            <a:r>
              <a:rPr lang="pt-PT" sz="1400" dirty="0"/>
              <a:t>O Docker Compose facilita a orquestração desses containers, possibilitando a definição e gerenciamento de múltiplos serviços em um único arquivo, simplificando o processo de implantação.</a:t>
            </a:r>
          </a:p>
          <a:p>
            <a:pPr rtl="0"/>
            <a:r>
              <a:rPr lang="pt-PT" sz="1400" dirty="0"/>
              <a:t>Além disso, a escalabilidade dos microserviços em Docker é facilitada pela capacidade de replicar e distribuir containers de forma rápida e eficiente, permitindo lidar com picos de tráfego e demanda sem comprometer o desempenho ou a disponibilidade do sistema.</a:t>
            </a:r>
            <a:endParaRPr lang="en-US" sz="1700" dirty="0"/>
          </a:p>
        </p:txBody>
      </p:sp>
      <p:pic>
        <p:nvPicPr>
          <p:cNvPr id="3" name="Imagem 2" descr="Uma imagem com texto, software, Software de multimédia, captura de ecrã&#10;&#10;Descrição gerada automaticamente">
            <a:extLst>
              <a:ext uri="{FF2B5EF4-FFF2-40B4-BE49-F238E27FC236}">
                <a16:creationId xmlns:a16="http://schemas.microsoft.com/office/drawing/2014/main" id="{CE500DD9-62D5-4C57-6573-A13FB2C9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23" y="4868599"/>
            <a:ext cx="5400040" cy="12160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8B4959-28BF-1F6F-1251-63B833924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62" y="1358289"/>
            <a:ext cx="4494001" cy="47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Documentação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/>
          <a:p>
            <a:pPr>
              <a:spcAft>
                <a:spcPts val="800"/>
              </a:spcAft>
            </a:pPr>
            <a:r>
              <a:rPr lang="pt-PT" sz="2000">
                <a:effectLst/>
              </a:rPr>
              <a:t>Para a documentação dos microserviços, foi utilizada o standard OpenAPi com utilização do swagger, desta forma é possível obter uma interface gráfica para efetuar pedidos aos serviços e verificar as propriedades das entidades utilizadas.</a:t>
            </a:r>
          </a:p>
          <a:p>
            <a:pPr>
              <a:spcAft>
                <a:spcPts val="800"/>
              </a:spcAft>
            </a:pPr>
            <a:r>
              <a:rPr lang="pt-PT" sz="2000">
                <a:effectLst/>
              </a:rPr>
              <a:t>Cada micro serviço dispõe de uma documentação individual , sendo acessível a partir da URL: </a:t>
            </a:r>
            <a:r>
              <a:rPr lang="pt-PT" sz="2000" u="sng">
                <a:effectLst/>
                <a:hlinkClick r:id="rId3"/>
              </a:rPr>
              <a:t>http://localhost:{</a:t>
            </a:r>
            <a:r>
              <a:rPr lang="pt-PT" sz="2000" b="1" u="sng">
                <a:effectLst/>
                <a:hlinkClick r:id="rId3"/>
              </a:rPr>
              <a:t>porta específica do micro serviço</a:t>
            </a:r>
            <a:r>
              <a:rPr lang="pt-PT" sz="2000" u="sng">
                <a:effectLst/>
                <a:hlinkClick r:id="rId3"/>
              </a:rPr>
              <a:t>}/swagger</a:t>
            </a:r>
            <a:r>
              <a:rPr lang="pt-PT" sz="2000">
                <a:effectLst/>
              </a:rPr>
              <a:t>.</a:t>
            </a:r>
          </a:p>
          <a:p>
            <a:pPr rtl="0"/>
            <a:endParaRPr lang="pt-PT" sz="2000"/>
          </a:p>
        </p:txBody>
      </p:sp>
      <p:pic>
        <p:nvPicPr>
          <p:cNvPr id="7" name="Imagem 6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C7EE9B6E-6C05-7609-69E4-112B5222C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98" y="1701800"/>
            <a:ext cx="4550026" cy="447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735" y="260648"/>
            <a:ext cx="10157354" cy="852512"/>
          </a:xfrm>
        </p:spPr>
        <p:txBody>
          <a:bodyPr rtlCol="0"/>
          <a:lstStyle/>
          <a:p>
            <a:pPr rtl="0"/>
            <a:r>
              <a:rPr lang="pt-PT" dirty="0"/>
              <a:t>Melhorias futuras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4A3056-722A-ACA4-6230-95A1866A9E1B}"/>
              </a:ext>
            </a:extLst>
          </p:cNvPr>
          <p:cNvSpPr txBox="1">
            <a:spLocks/>
          </p:cNvSpPr>
          <p:nvPr/>
        </p:nvSpPr>
        <p:spPr>
          <a:xfrm>
            <a:off x="1117308" y="1701800"/>
            <a:ext cx="9297583" cy="44704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PT" sz="2000" dirty="0"/>
              <a:t>Conclusão e documentação da ApiGateway.</a:t>
            </a:r>
          </a:p>
          <a:p>
            <a:pPr>
              <a:spcAft>
                <a:spcPts val="800"/>
              </a:spcAft>
            </a:pPr>
            <a:r>
              <a:rPr lang="pt-PT" sz="2000" dirty="0"/>
              <a:t>Deployment em Kubernetes.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vro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1_TF02787940_TF02787940" id="{29713618-5FD5-46BB-9B49-BD1B688C9C61}" vid="{B67B7BCF-FBA2-410D-ACA9-4524DEF87F51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fundo de pilha de livros azul (ecrã panorâmico)</Template>
  <TotalTime>26</TotalTime>
  <Words>621</Words>
  <Application>Microsoft Office PowerPoint</Application>
  <PresentationFormat>Personalizados</PresentationFormat>
  <Paragraphs>50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Livros 16x9</vt:lpstr>
      <vt:lpstr>Book Review App</vt:lpstr>
      <vt:lpstr>Identificação do negócio</vt:lpstr>
      <vt:lpstr>Desenvolvimento de Microserviços</vt:lpstr>
      <vt:lpstr>Segurança</vt:lpstr>
      <vt:lpstr>RESTFull &amp; Entity Framework</vt:lpstr>
      <vt:lpstr>Registo de Utilizador e de Review</vt:lpstr>
      <vt:lpstr>Implementação em Docker</vt:lpstr>
      <vt:lpstr>Documentação</vt:lpstr>
      <vt:lpstr>Melhorias futuras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Review App</dc:title>
  <dc:creator>Victor Novaes Assumpçao de Abreu</dc:creator>
  <cp:lastModifiedBy>Victor Novaes Assumpçao de Abreu</cp:lastModifiedBy>
  <cp:revision>1</cp:revision>
  <dcterms:created xsi:type="dcterms:W3CDTF">2023-12-19T11:38:48Z</dcterms:created>
  <dcterms:modified xsi:type="dcterms:W3CDTF">2023-12-19T12:05:37Z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