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9"/>
  </p:notesMasterIdLst>
  <p:sldIdLst>
    <p:sldId id="256" r:id="rId5"/>
    <p:sldId id="273" r:id="rId6"/>
    <p:sldId id="259" r:id="rId7"/>
    <p:sldId id="277" r:id="rId8"/>
    <p:sldId id="276" r:id="rId9"/>
    <p:sldId id="275" r:id="rId10"/>
    <p:sldId id="279" r:id="rId11"/>
    <p:sldId id="280" r:id="rId12"/>
    <p:sldId id="281" r:id="rId13"/>
    <p:sldId id="297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8" r:id="rId25"/>
    <p:sldId id="292" r:id="rId26"/>
    <p:sldId id="293" r:id="rId27"/>
    <p:sldId id="294" r:id="rId28"/>
    <p:sldId id="295" r:id="rId29"/>
    <p:sldId id="299" r:id="rId30"/>
    <p:sldId id="296" r:id="rId31"/>
    <p:sldId id="300" r:id="rId32"/>
    <p:sldId id="301" r:id="rId33"/>
    <p:sldId id="302" r:id="rId34"/>
    <p:sldId id="303" r:id="rId35"/>
    <p:sldId id="306" r:id="rId36"/>
    <p:sldId id="304" r:id="rId37"/>
    <p:sldId id="274" r:id="rId38"/>
  </p:sldIdLst>
  <p:sldSz cx="10807700" cy="7747000"/>
  <p:notesSz cx="10807700" cy="7747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88D4"/>
    <a:srgbClr val="0F4890"/>
    <a:srgbClr val="061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71" autoAdjust="0"/>
    <p:restoredTop sz="94593"/>
  </p:normalViewPr>
  <p:slideViewPr>
    <p:cSldViewPr>
      <p:cViewPr>
        <p:scale>
          <a:sx n="100" d="100"/>
          <a:sy n="100" d="100"/>
        </p:scale>
        <p:origin x="797" y="-3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8312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121400" y="0"/>
            <a:ext cx="468312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7ECED-B8AE-4837-BABA-778116F76072}" type="datetimeFigureOut">
              <a:rPr lang="es-ES" smtClean="0"/>
              <a:t>03/02/2023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579813" y="968375"/>
            <a:ext cx="3648075" cy="2614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081088" y="3729038"/>
            <a:ext cx="8645525" cy="304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7358063"/>
            <a:ext cx="468312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121400" y="7358063"/>
            <a:ext cx="468312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8F027-6C80-40F6-A698-A6399F8170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9082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8F027-6C80-40F6-A698-A6399F8170B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168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D2C9F88-C8E1-6347-BF36-B6B5C7AC5D2D}"/>
              </a:ext>
            </a:extLst>
          </p:cNvPr>
          <p:cNvSpPr/>
          <p:nvPr userDrawn="1"/>
        </p:nvSpPr>
        <p:spPr>
          <a:xfrm>
            <a:off x="0" y="1"/>
            <a:ext cx="10807700" cy="6159500"/>
          </a:xfrm>
          <a:prstGeom prst="rect">
            <a:avLst/>
          </a:prstGeom>
          <a:solidFill>
            <a:srgbClr val="32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263B72D3-C93A-154B-8509-84FF05BD8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2415" y="2425700"/>
            <a:ext cx="5115602" cy="163523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5500" b="1" i="0" spc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</a:t>
            </a:r>
          </a:p>
          <a:p>
            <a:pPr lvl="0"/>
            <a:r>
              <a:rPr lang="es-ES_tradnl" dirty="0"/>
              <a:t>presentación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D8F4C33-606A-5749-8D75-ACE4C079CB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415" y="4060932"/>
            <a:ext cx="6106202" cy="8491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2400" b="1" i="0" spc="0" baseline="0">
                <a:solidFill>
                  <a:srgbClr val="06112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Fecha de la presentación</a:t>
            </a: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56079A70-4CDC-BE44-BF7E-DD31FDAC24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6524" y="222250"/>
            <a:ext cx="8253269" cy="6042132"/>
          </a:xfrm>
          <a:prstGeom prst="rect">
            <a:avLst/>
          </a:prstGeom>
        </p:spPr>
      </p:pic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54136B19-67A5-4D0F-A940-45A1A8A8832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40" y="6036192"/>
            <a:ext cx="9601220" cy="14599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ÍNDICE">
    <p:bg>
      <p:bgPr>
        <a:solidFill>
          <a:srgbClr val="328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350" y="6350"/>
            <a:ext cx="10800080" cy="7731125"/>
          </a:xfrm>
          <a:custGeom>
            <a:avLst/>
            <a:gdLst/>
            <a:ahLst/>
            <a:cxnLst/>
            <a:rect l="l" t="t" r="r" b="b"/>
            <a:pathLst>
              <a:path w="10800080" h="7731125">
                <a:moveTo>
                  <a:pt x="10800003" y="7730858"/>
                </a:moveTo>
                <a:lnTo>
                  <a:pt x="0" y="7730858"/>
                </a:lnTo>
                <a:lnTo>
                  <a:pt x="0" y="0"/>
                </a:lnTo>
                <a:lnTo>
                  <a:pt x="10800003" y="0"/>
                </a:lnTo>
                <a:lnTo>
                  <a:pt x="10800003" y="7730858"/>
                </a:lnTo>
                <a:close/>
              </a:path>
            </a:pathLst>
          </a:custGeom>
          <a:ln w="12700">
            <a:solidFill>
              <a:srgbClr val="1D1D1B"/>
            </a:solidFill>
          </a:ln>
        </p:spPr>
        <p:txBody>
          <a:bodyPr wrap="square" lIns="0" tIns="0" rIns="0" bIns="0" rtlCol="0"/>
          <a:lstStyle/>
          <a:p>
            <a:endParaRPr b="0" i="0" dirty="0">
              <a:latin typeface="Arial" panose="020B0604020202020204" pitchFamily="34" charset="0"/>
            </a:endParaRP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40DE14B0-F75D-774C-B0F4-9D51579D67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501158"/>
            <a:ext cx="1828800" cy="430887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/>
              <a:t>Índice</a:t>
            </a:r>
          </a:p>
        </p:txBody>
      </p:sp>
      <p:sp>
        <p:nvSpPr>
          <p:cNvPr id="17" name="Holder 3">
            <a:extLst>
              <a:ext uri="{FF2B5EF4-FFF2-40B4-BE49-F238E27FC236}">
                <a16:creationId xmlns:a16="http://schemas.microsoft.com/office/drawing/2014/main" id="{E324D655-9C5E-C749-9537-BD9643DC5176}"/>
              </a:ext>
            </a:extLst>
          </p:cNvPr>
          <p:cNvSpPr txBox="1">
            <a:spLocks/>
          </p:cNvSpPr>
          <p:nvPr userDrawn="1"/>
        </p:nvSpPr>
        <p:spPr>
          <a:xfrm>
            <a:off x="3877921" y="1014586"/>
            <a:ext cx="346049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s-ES"/>
            </a:defPPr>
            <a:lvl1pPr marL="0" algn="ctr" defTabSz="914400" rtl="0" eaLnBrk="1" latinLnBrk="0" hangingPunct="1">
              <a:defRPr sz="18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/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5ABDE9E6-F7A1-D941-8499-C5842FA9ED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2299821"/>
            <a:ext cx="3581400" cy="23408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457200" indent="-457200">
              <a:buFont typeface="+mj-lt"/>
              <a:buAutoNum type="arabicPeriod"/>
            </a:pP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1.2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1.3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endParaRPr lang="es-ES" sz="2000" b="0" spc="10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2.2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2.3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endParaRPr lang="es-ES" sz="2800" b="0" spc="10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3.2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3.3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endParaRPr lang="es-ES" sz="1600" b="0" kern="0" dirty="0"/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046BC9E1-CF5F-BC4C-8C29-19BF1FF7B3C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669278"/>
            <a:ext cx="40386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CIÓN">
    <p:bg>
      <p:bgPr>
        <a:solidFill>
          <a:srgbClr val="328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B09E400B-F08F-F345-8733-19DC05708ED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669278"/>
            <a:ext cx="40386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B027D0E3-398C-9244-8F21-9F1D97F6FA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2936" y="2871038"/>
            <a:ext cx="7186796" cy="69326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buNone/>
              <a:defRPr sz="6600" b="1" i="0" spc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Titulo sección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CC3AA88-2FCC-ED4F-9564-1BD71E52126A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rgbClr val="32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ítulo 10">
            <a:extLst>
              <a:ext uri="{FF2B5EF4-FFF2-40B4-BE49-F238E27FC236}">
                <a16:creationId xmlns:a16="http://schemas.microsoft.com/office/drawing/2014/main" id="{47FDBC18-AC90-8349-AF48-F2593D09EC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501158"/>
            <a:ext cx="3755488" cy="609562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28804BF0-1287-7A4B-A033-6C622E3C4E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669278"/>
            <a:ext cx="40386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rgbClr val="3288D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F30D7C2-FA9E-484E-BB4C-43DA4E2D86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2169721"/>
            <a:ext cx="3755488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400" b="0" i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b="1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b="1" dirty="0">
                <a:effectLst/>
                <a:latin typeface="Helvetica Neue" panose="02000503000000020004" pitchFamily="2" charset="0"/>
              </a:rPr>
              <a:t> </a:t>
            </a:r>
            <a:r>
              <a:rPr lang="es-ES" b="1" dirty="0" err="1">
                <a:effectLst/>
                <a:latin typeface="Helvetica Neue" panose="02000503000000020004" pitchFamily="2" charset="0"/>
              </a:rPr>
              <a:t>ipsum</a:t>
            </a:r>
            <a:endParaRPr lang="es-ES" dirty="0">
              <a:effectLst/>
              <a:latin typeface="Helvetica Neue" panose="02000503000000020004" pitchFamily="2" charset="0"/>
            </a:endParaRPr>
          </a:p>
          <a:p>
            <a:r>
              <a:rPr lang="es-ES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ipsum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sit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amet</a:t>
            </a:r>
            <a:r>
              <a:rPr lang="es-ES" dirty="0">
                <a:effectLst/>
                <a:latin typeface="Helvetica Neue" panose="02000503000000020004" pitchFamily="2" charset="0"/>
              </a:rPr>
              <a:t>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consectetur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adipiscing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elit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Vestibulum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mollis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quis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eget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hendrerit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Aliquam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dui</a:t>
            </a:r>
            <a:r>
              <a:rPr lang="es-ES" dirty="0">
                <a:effectLst/>
                <a:latin typeface="Helvetica Neue" panose="02000503000000020004" pitchFamily="2" charset="0"/>
              </a:rPr>
              <a:t> justo,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viverra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eu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diam</a:t>
            </a:r>
            <a:r>
              <a:rPr lang="es-ES" dirty="0">
                <a:effectLst/>
                <a:latin typeface="Helvetica Neue" panose="02000503000000020004" pitchFamily="2" charset="0"/>
              </a:rPr>
              <a:t> id,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fermentum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congue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purus</a:t>
            </a:r>
            <a:r>
              <a:rPr lang="es-ES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9475EC73-3568-F841-B01F-085215B630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276" y="3558683"/>
            <a:ext cx="3755488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400" b="0" i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b="1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b="1" dirty="0">
                <a:effectLst/>
                <a:latin typeface="Helvetica Neue" panose="02000503000000020004" pitchFamily="2" charset="0"/>
              </a:rPr>
              <a:t> </a:t>
            </a:r>
            <a:r>
              <a:rPr lang="es-ES" b="1" dirty="0" err="1">
                <a:effectLst/>
                <a:latin typeface="Helvetica Neue" panose="02000503000000020004" pitchFamily="2" charset="0"/>
              </a:rPr>
              <a:t>ipsum</a:t>
            </a:r>
            <a:endParaRPr lang="es-ES" dirty="0">
              <a:effectLst/>
              <a:latin typeface="Helvetica Neue" panose="02000503000000020004" pitchFamily="2" charset="0"/>
            </a:endParaRPr>
          </a:p>
          <a:p>
            <a:r>
              <a:rPr lang="es-ES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ipsum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sit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amet</a:t>
            </a:r>
            <a:r>
              <a:rPr lang="es-ES" dirty="0">
                <a:effectLst/>
                <a:latin typeface="Helvetica Neue" panose="02000503000000020004" pitchFamily="2" charset="0"/>
              </a:rPr>
              <a:t>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consectetur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adipiscing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elit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Vestibulum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mollis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quis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eget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hendrerit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Aliquam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dui</a:t>
            </a:r>
            <a:r>
              <a:rPr lang="es-ES" dirty="0">
                <a:effectLst/>
                <a:latin typeface="Helvetica Neue" panose="02000503000000020004" pitchFamily="2" charset="0"/>
              </a:rPr>
              <a:t> justo,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viverra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eu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diam</a:t>
            </a:r>
            <a:r>
              <a:rPr lang="es-ES" dirty="0">
                <a:effectLst/>
                <a:latin typeface="Helvetica Neue" panose="02000503000000020004" pitchFamily="2" charset="0"/>
              </a:rPr>
              <a:t> id,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fermentum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congue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purus</a:t>
            </a:r>
            <a:r>
              <a:rPr lang="es-ES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6A266DCD-8B74-1D4C-8039-1EA045CC6F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0276" y="4947645"/>
            <a:ext cx="3755488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400" b="0" i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b="1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b="1" dirty="0">
                <a:effectLst/>
                <a:latin typeface="Helvetica Neue" panose="02000503000000020004" pitchFamily="2" charset="0"/>
              </a:rPr>
              <a:t> </a:t>
            </a:r>
            <a:r>
              <a:rPr lang="es-ES" b="1" dirty="0" err="1">
                <a:effectLst/>
                <a:latin typeface="Helvetica Neue" panose="02000503000000020004" pitchFamily="2" charset="0"/>
              </a:rPr>
              <a:t>ipsum</a:t>
            </a:r>
            <a:endParaRPr lang="es-ES" dirty="0">
              <a:effectLst/>
              <a:latin typeface="Helvetica Neue" panose="02000503000000020004" pitchFamily="2" charset="0"/>
            </a:endParaRPr>
          </a:p>
          <a:p>
            <a:r>
              <a:rPr lang="es-ES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ipsum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sit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amet</a:t>
            </a:r>
            <a:r>
              <a:rPr lang="es-ES" dirty="0">
                <a:effectLst/>
                <a:latin typeface="Helvetica Neue" panose="02000503000000020004" pitchFamily="2" charset="0"/>
              </a:rPr>
              <a:t>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consectetur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adipiscing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elit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Vestibulum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mollis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quis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eget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hendrerit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Aliquam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dui</a:t>
            </a:r>
            <a:r>
              <a:rPr lang="es-ES" dirty="0">
                <a:effectLst/>
                <a:latin typeface="Helvetica Neue" panose="02000503000000020004" pitchFamily="2" charset="0"/>
              </a:rPr>
              <a:t> justo,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viverra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eu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diam</a:t>
            </a:r>
            <a:r>
              <a:rPr lang="es-ES" dirty="0">
                <a:effectLst/>
                <a:latin typeface="Helvetica Neue" panose="02000503000000020004" pitchFamily="2" charset="0"/>
              </a:rPr>
              <a:t> id,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fermentum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congue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purus</a:t>
            </a:r>
            <a:r>
              <a:rPr lang="es-ES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3288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075BB044-9EC0-6B4E-BA64-BB3B0D26B5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4457" y="1446077"/>
            <a:ext cx="4788483" cy="61595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CC3AA88-2FCC-ED4F-9564-1BD71E52126A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rgbClr val="32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14" name="Título 10">
            <a:extLst>
              <a:ext uri="{FF2B5EF4-FFF2-40B4-BE49-F238E27FC236}">
                <a16:creationId xmlns:a16="http://schemas.microsoft.com/office/drawing/2014/main" id="{47FDBC18-AC90-8349-AF48-F2593D09EC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501158"/>
            <a:ext cx="3755488" cy="609562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rgbClr val="3288D4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28804BF0-1287-7A4B-A033-6C622E3C4E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669278"/>
            <a:ext cx="40386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rgbClr val="3288D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F30D7C2-FA9E-484E-BB4C-43DA4E2D86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5650" y="2110720"/>
            <a:ext cx="87630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b="1" spc="35" dirty="0" err="1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2000" b="1" spc="35" dirty="0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spc="35" dirty="0" err="1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endParaRPr lang="es-ES" sz="2000" b="1" spc="35" dirty="0">
              <a:solidFill>
                <a:srgbClr val="3288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100"/>
              </a:spcBef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faucibus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ut urna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habitasse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platea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dictumst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 magna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porta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vehicula.</a:t>
            </a:r>
          </a:p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vitae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non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egestas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ornare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efficitur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nisi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lacinia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‹Nº›</a:t>
            </a:fld>
            <a:endParaRPr lang="en-US" sz="900" dirty="0">
              <a:solidFill>
                <a:srgbClr val="3288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74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CC3AA88-2FCC-ED4F-9564-1BD71E52126A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rgbClr val="32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14" name="Título 10">
            <a:extLst>
              <a:ext uri="{FF2B5EF4-FFF2-40B4-BE49-F238E27FC236}">
                <a16:creationId xmlns:a16="http://schemas.microsoft.com/office/drawing/2014/main" id="{47FDBC18-AC90-8349-AF48-F2593D09EC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501158"/>
            <a:ext cx="3755488" cy="609562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28804BF0-1287-7A4B-A033-6C622E3C4E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669278"/>
            <a:ext cx="40386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rgbClr val="3288D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3288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51C6CC97-6C5F-B04A-AEDB-41DC76333B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5650" y="2167605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b="1" spc="35" dirty="0" err="1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2000" b="1" spc="35" dirty="0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spc="35" dirty="0" err="1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endParaRPr lang="es-ES" sz="2000" b="1" spc="35" dirty="0">
              <a:solidFill>
                <a:srgbClr val="3288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100"/>
              </a:spcBef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faucibus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ut urna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habitasse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platea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dictumst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 magna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porta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vehicula.</a:t>
            </a:r>
          </a:p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vitae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non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egestas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ornare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efficitur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nisi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lacinia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B6826D71-448F-AC4A-BE57-7C3541B89D7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13452" y="2167605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b="1" spc="35" dirty="0" err="1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2000" b="1" spc="35" dirty="0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spc="35" dirty="0" err="1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endParaRPr lang="es-ES" sz="2000" b="1" spc="35" dirty="0">
              <a:solidFill>
                <a:srgbClr val="3288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100"/>
              </a:spcBef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faucibus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ut urna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habitasse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platea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dictumst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 magna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porta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vehicula.</a:t>
            </a:r>
          </a:p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vitae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non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egestas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ornare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efficitur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nisi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lacinia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489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PORTA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CC3AA88-2FCC-ED4F-9564-1BD71E52126A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rgbClr val="32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3288D4"/>
              </a:solidFill>
            </a:endParaRPr>
          </a:p>
        </p:txBody>
      </p:sp>
      <p:pic>
        <p:nvPicPr>
          <p:cNvPr id="6" name="Imagen 5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44C608F0-F9BB-A546-8B7E-C8FB5F4EC1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850" y="4787900"/>
            <a:ext cx="3352800" cy="844906"/>
          </a:xfrm>
          <a:prstGeom prst="rect">
            <a:avLst/>
          </a:prstGeom>
        </p:spPr>
      </p:pic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9D85ABA-E323-4364-BC96-CF31946C87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92"/>
          <a:stretch/>
        </p:blipFill>
        <p:spPr>
          <a:xfrm>
            <a:off x="1265654" y="2197100"/>
            <a:ext cx="8276392" cy="186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8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5" r:id="rId4"/>
    <p:sldLayoutId id="2147483666" r:id="rId5"/>
    <p:sldLayoutId id="2147483667" r:id="rId6"/>
    <p:sldLayoutId id="2147483668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HUZTgXtm6o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nWINyUWN7k&amp;t=795s&amp;ab_channel=MIDEyVENCER%C3%81S" TargetMode="Externa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3A4BF7-79C9-CA48-A8CE-D4A772FAE4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0850" y="1587500"/>
            <a:ext cx="6756435" cy="2362200"/>
          </a:xfrm>
        </p:spPr>
        <p:txBody>
          <a:bodyPr/>
          <a:lstStyle/>
          <a:p>
            <a:r>
              <a:rPr lang="es-ES" dirty="0" smtClean="0"/>
              <a:t>Business </a:t>
            </a:r>
            <a:r>
              <a:rPr lang="es-ES" dirty="0" err="1" smtClean="0"/>
              <a:t>Intelligence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8C3E6E4-896F-9547-BD19-38ABD6D54B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4196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23055057-519B-F940-98AE-09C41F640B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2936" y="2871038"/>
            <a:ext cx="8290914" cy="693267"/>
          </a:xfrm>
        </p:spPr>
        <p:txBody>
          <a:bodyPr/>
          <a:lstStyle/>
          <a:p>
            <a:r>
              <a:rPr lang="es-ES" dirty="0" smtClean="0"/>
              <a:t>2. Modelos de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23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 smtClean="0"/>
              <a:t>2.1 El Data </a:t>
            </a:r>
            <a:r>
              <a:rPr lang="es-ES" dirty="0" err="1" smtClean="0"/>
              <a:t>Warehouse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11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06007" y="2202339"/>
            <a:ext cx="89154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En la mayoría de ocasiones, el data 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warehouse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será el primer paso desde el punto de vista técnico para implantar una solución completa y fiable de BI. </a:t>
            </a: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Al organizar los datos en una ubicación, tus empleados pueden resolver problemas más rápido y cumplir con los plazos de manera constante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 un data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warehouse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la información fluye de manera constante mientras los analistas la revisan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/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Orientado a temas: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Suelen tratar información similar y está unida entre sí. Por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todas las transacciones bancarias en las que se incluya el importe, el origen, la fecha y hora, etc. </a:t>
            </a: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 es variable en el tiempo: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Almacena un histórico de datos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 es volátil: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No se elimina ni modifica la información reciente. Esta información se mantiene intacta y en su estado original.</a:t>
            </a: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Integrado: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Permite integrar distintas fuentes de datos (por ejemplo, áreas de la compañía) que se van a poder exportar a un mismo lugar. 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0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 smtClean="0"/>
              <a:t>2.2 El Data </a:t>
            </a:r>
            <a:r>
              <a:rPr lang="es-ES" dirty="0" err="1" smtClean="0"/>
              <a:t>Mart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12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06007" y="1940119"/>
            <a:ext cx="8915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Son almacenes de datos con información de interés particular para un determinado sector de la empresa. </a:t>
            </a:r>
          </a:p>
          <a:p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Por ejemplo, podemos tener un data 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mart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para estas áreas: </a:t>
            </a:r>
          </a:p>
          <a:p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Recursos Humanos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Operaciones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Ventas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s-E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Warehouse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DM de Ventas + DM de Recursos Humanos + DM de Producción</a:t>
            </a:r>
          </a:p>
        </p:txBody>
      </p:sp>
      <p:pic>
        <p:nvPicPr>
          <p:cNvPr id="7" name="Picture 2" descr="Tipos de Data Warehouse | Business Intelligence, Data Warehouse, Monterrey,  México : Gravi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57" y="4708999"/>
            <a:ext cx="4953000" cy="231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69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 smtClean="0"/>
              <a:t>2.3 OTLP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13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52543" y="2132751"/>
            <a:ext cx="8915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¿Por qué necesitamos un Data 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Warehouse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? ¿No podemos seguir trabajando con bases de datos de la forma tradicional?</a:t>
            </a: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Hasta ahora hemos trabajado con 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bases de datos transaccionales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que reúnen las siguientes características: </a:t>
            </a: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Optimizadas para transacciones cortas del tipo (INSERT, UPDATE, DELETE)</a:t>
            </a:r>
          </a:p>
          <a:p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Para análisis, las estructuras tradicionales no son ágiles </a:t>
            </a:r>
          </a:p>
          <a:p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Los datos no están organizados para ser agrupados mediante relaciones que nos permitan dotarlos de significado. No tenemos información.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Suelen estar en formato 3FN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0" y="5702300"/>
            <a:ext cx="8644766" cy="96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 smtClean="0"/>
              <a:t>2.4 OLAP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14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06007" y="1940119"/>
            <a:ext cx="840784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OLAP es una tecnología para la inteligencia de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negocios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que ejecuta análisis multidimensional de datos de una forma veloz e interactiva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No está optimizado para transacciones. Implican cargas pesadas en procesos (normalmente nocturnos) que involucran agregados. </a:t>
            </a: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Analizan las relaciones entre muchos tipos de datos y/o elementos empresariales. </a:t>
            </a: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Utiliza esquemas de tipo ‘Estrella’ o ‘Copo de nieve’ </a:t>
            </a:r>
          </a:p>
          <a:p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¿Cuánto dinero he ganado vendiendo el producto X en la región Y en el periodo de tiempo Z? </a:t>
            </a:r>
          </a:p>
          <a:p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https://encrypted-tbn0.gstatic.com/images?q=tbn:ANd9GcT7pl2mE-8O-H-xzaj0vOYq4OhPXnGWMTmMr5QWxj4ohZ7XxXC603BAhBW1Q1Gi0tRJcx0&amp;usqp=C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5092700"/>
            <a:ext cx="3505200" cy="203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6626193" y="5778500"/>
            <a:ext cx="3215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CLICA PARA VER VÍDEO OLAP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59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 smtClean="0"/>
              <a:t>2.4 OLAP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15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06007" y="1940119"/>
            <a:ext cx="8915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 OLAP surgen varios conceptos que vamos a ver de ahora en adelante: </a:t>
            </a:r>
          </a:p>
          <a:p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Hechos</a:t>
            </a:r>
          </a:p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Por ejemplo, el salario o la edad de un empleado. </a:t>
            </a:r>
          </a:p>
          <a:p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Dimensiones</a:t>
            </a:r>
          </a:p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Son propiedades de tipo cualitativo. Por ejemplo la región o el tiempo. </a:t>
            </a:r>
          </a:p>
          <a:p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Agregaciones</a:t>
            </a:r>
          </a:p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Los hechos pueden agregarse para facilitar cálculos a la herramienta BI. Por ejemplo, que el número de empleados sea una SUM() de todos los departamentos. </a:t>
            </a:r>
          </a:p>
          <a:p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OLAP: saber todo sobre esta potente organización de bases de da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684422"/>
            <a:ext cx="2621831" cy="245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850" y="4310128"/>
            <a:ext cx="4552180" cy="283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 smtClean="0"/>
              <a:t>2.5 Esquema de estrella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16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70377" y="2092519"/>
            <a:ext cx="8915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Un </a:t>
            </a:r>
            <a:r>
              <a:rPr lang="es-ES" sz="1400" i="1" dirty="0">
                <a:latin typeface="Arial" panose="020B0604020202020204" pitchFamily="34" charset="0"/>
                <a:cs typeface="Arial" panose="020B0604020202020204" pitchFamily="34" charset="0"/>
              </a:rPr>
              <a:t>esquema de estrella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 es un tipo de esquema de </a:t>
            </a:r>
            <a:r>
              <a:rPr lang="es-ES" sz="1400" u="sng" dirty="0">
                <a:latin typeface="Arial" panose="020B0604020202020204" pitchFamily="34" charset="0"/>
                <a:cs typeface="Arial" panose="020B0604020202020204" pitchFamily="34" charset="0"/>
              </a:rPr>
              <a:t>base de datos relacional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que consta de </a:t>
            </a:r>
            <a:r>
              <a:rPr lang="es-ES" sz="1400" u="sng" dirty="0">
                <a:latin typeface="Arial" panose="020B0604020202020204" pitchFamily="34" charset="0"/>
                <a:cs typeface="Arial" panose="020B0604020202020204" pitchFamily="34" charset="0"/>
              </a:rPr>
              <a:t>una sola tabla de hechos central rodeada de tablas de </a:t>
            </a:r>
            <a:r>
              <a:rPr lang="es-ES" sz="1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dimensiones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Las 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tablas de hechos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 pueden almacenar observaciones o eventos, y pueden ser pedidos de ventas, existencias, tasas de cambio, temperaturas, etc. Una tabla de hechos contiene columnas de clave de dimensiones relacionadas con las tablas de dimensiones y columnas de medida numéricas.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Este diagrama muestra el esquema de estrella con una sola tabla de hechos en el centro con enlaces a varias tablas de dimension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20" y="4102100"/>
            <a:ext cx="475297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57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715000" cy="430887"/>
          </a:xfrm>
        </p:spPr>
        <p:txBody>
          <a:bodyPr/>
          <a:lstStyle/>
          <a:p>
            <a:r>
              <a:rPr lang="es-ES" dirty="0" smtClean="0"/>
              <a:t>2.6 Esquema de copo de nieve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17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06007" y="1940119"/>
            <a:ext cx="8915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El </a:t>
            </a:r>
            <a:r>
              <a:rPr lang="es-ES" sz="1400" i="1" dirty="0">
                <a:latin typeface="Arial" panose="020B0604020202020204" pitchFamily="34" charset="0"/>
                <a:cs typeface="Arial" panose="020B0604020202020204" pitchFamily="34" charset="0"/>
              </a:rPr>
              <a:t>esquema de copo de nieve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 consta de una tabla de hechos que está </a:t>
            </a:r>
            <a:r>
              <a:rPr lang="es-ES" sz="1400" u="sng" dirty="0">
                <a:latin typeface="Arial" panose="020B0604020202020204" pitchFamily="34" charset="0"/>
                <a:cs typeface="Arial" panose="020B0604020202020204" pitchFamily="34" charset="0"/>
              </a:rPr>
              <a:t>conectada a muchas tablas de dimensiones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que pueden estar conectadas a otras tablas de dimensiones a través de una relación de muchos a uno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Las tablas de un esquema de copo de nieve generalmente se normalizan en el </a:t>
            </a:r>
            <a:r>
              <a:rPr lang="es-ES" sz="1400" u="sng" dirty="0">
                <a:latin typeface="Arial" panose="020B0604020202020204" pitchFamily="34" charset="0"/>
                <a:cs typeface="Arial" panose="020B0604020202020204" pitchFamily="34" charset="0"/>
              </a:rPr>
              <a:t>tercer formulario de normalización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Cada tabla de dimensiones representa exactamente un nivel en una jerarquía.</a:t>
            </a:r>
          </a:p>
          <a:p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Hefesto | Copo de Nieve | Dario Bernabeu e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06" y="3892662"/>
            <a:ext cx="8712643" cy="278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81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8153400" cy="430887"/>
          </a:xfrm>
        </p:spPr>
        <p:txBody>
          <a:bodyPr/>
          <a:lstStyle/>
          <a:p>
            <a:r>
              <a:rPr lang="es-ES" dirty="0" smtClean="0"/>
              <a:t>2.7 Jerarquía: Drill-</a:t>
            </a:r>
            <a:r>
              <a:rPr lang="es-ES" dirty="0" err="1" smtClean="0"/>
              <a:t>down</a:t>
            </a:r>
            <a:r>
              <a:rPr lang="es-ES" dirty="0" smtClean="0"/>
              <a:t>, roll-up y drill-</a:t>
            </a:r>
            <a:r>
              <a:rPr lang="es-ES" dirty="0" err="1" smtClean="0"/>
              <a:t>through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18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08050" y="1968500"/>
            <a:ext cx="738136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Drill </a:t>
            </a:r>
            <a:r>
              <a:rPr lang="es-E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down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Navegamos de un nivel superior de una información a uno inferior para </a:t>
            </a:r>
            <a:r>
              <a:rPr lang="es-ES" sz="1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aumentar el nivel de granularidad de los datos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Roll Up: </a:t>
            </a:r>
          </a:p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Partimos desde el </a:t>
            </a:r>
            <a:r>
              <a:rPr lang="es-ES" sz="1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nivel más bajo a uno más alto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para recoger información </a:t>
            </a: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Drill </a:t>
            </a:r>
            <a:r>
              <a:rPr lang="es-E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Navegamos de </a:t>
            </a:r>
            <a:r>
              <a:rPr lang="es-ES" sz="1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forma horizontal dentro de un mismo nivel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 información. 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Roll up and Drill down operations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4686114"/>
            <a:ext cx="6447968" cy="228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4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 smtClean="0"/>
              <a:t>2.8 ETL	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19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06007" y="1940119"/>
            <a:ext cx="891540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ETL significa </a:t>
            </a:r>
            <a:r>
              <a:rPr lang="es-ES" sz="1400" i="1" dirty="0">
                <a:latin typeface="Arial" panose="020B0604020202020204" pitchFamily="34" charset="0"/>
                <a:cs typeface="Arial" panose="020B0604020202020204" pitchFamily="34" charset="0"/>
              </a:rPr>
              <a:t>extracción, transformación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 y </a:t>
            </a:r>
            <a:r>
              <a:rPr lang="es-ES" sz="1400" i="1" dirty="0">
                <a:latin typeface="Arial" panose="020B0604020202020204" pitchFamily="34" charset="0"/>
                <a:cs typeface="Arial" panose="020B0604020202020204" pitchFamily="34" charset="0"/>
              </a:rPr>
              <a:t>carga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Es un método de integración de </a:t>
            </a:r>
            <a:r>
              <a:rPr lang="es-ES" sz="1400" u="sng" dirty="0">
                <a:latin typeface="Arial" panose="020B0604020202020204" pitchFamily="34" charset="0"/>
                <a:cs typeface="Arial" panose="020B0604020202020204" pitchFamily="34" charset="0"/>
              </a:rPr>
              <a:t>datos que no están optimizados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que consiste en extraer, transformar y cargar múltiples fuentes de información para almacenarlas en un solo destino o almacén de datos que simplifica su gestión y análisis.</a:t>
            </a:r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EXTRACCIÓN </a:t>
            </a:r>
          </a:p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Obtención de la información de las distintas fuentes tanto internas como externas. La </a:t>
            </a:r>
            <a:r>
              <a:rPr lang="es-ES" sz="1400" u="sng" dirty="0">
                <a:latin typeface="Arial" panose="020B0604020202020204" pitchFamily="34" charset="0"/>
                <a:cs typeface="Arial" panose="020B0604020202020204" pitchFamily="34" charset="0"/>
              </a:rPr>
              <a:t>velocidad y el orden de extracción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de dicha información tienen un gran impacto en todo el proceso de integración.</a:t>
            </a: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TRANSFORMACIÓN </a:t>
            </a:r>
          </a:p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Filtrado, limpieza, depuración, homogeneización y agrupación de la información. </a:t>
            </a:r>
          </a:p>
          <a:p>
            <a:pPr fontAlgn="base"/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CARGA</a:t>
            </a:r>
          </a:p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Organización y actualización de los datos y los metadatos en el DW.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4" descr="Standard ETL Process | Information Resources and Technology | Rowan  Univers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07" y="5477580"/>
            <a:ext cx="4419600" cy="192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75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57623-A120-C043-9499-82325EFB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923A72-D76C-584F-81C8-59E8FFDF99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343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24E358DB-09CC-D54C-8384-35417DB2EE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9450" y="2197101"/>
            <a:ext cx="5105400" cy="5257799"/>
          </a:xfrm>
        </p:spPr>
        <p:txBody>
          <a:bodyPr/>
          <a:lstStyle/>
          <a:p>
            <a:r>
              <a:rPr lang="es-ES" sz="2000" spc="105" dirty="0" smtClean="0"/>
              <a:t>1. Datos y decisiones de negocio</a:t>
            </a:r>
            <a:br>
              <a:rPr lang="es-ES" sz="2000" spc="105" dirty="0" smtClean="0"/>
            </a:br>
            <a:r>
              <a:rPr lang="es-ES" sz="2000" spc="105" dirty="0" smtClean="0"/>
              <a:t>	</a:t>
            </a:r>
            <a:r>
              <a:rPr lang="es-ES" spc="105" dirty="0" smtClean="0"/>
              <a:t>1.1 Qué es Business </a:t>
            </a:r>
            <a:r>
              <a:rPr lang="es-ES" spc="105" dirty="0" err="1" smtClean="0"/>
              <a:t>Intelligence</a:t>
            </a:r>
            <a:r>
              <a:rPr lang="es-ES" spc="105" dirty="0" smtClean="0"/>
              <a:t/>
            </a:r>
            <a:br>
              <a:rPr lang="es-ES" spc="105" dirty="0" smtClean="0"/>
            </a:br>
            <a:r>
              <a:rPr lang="es-ES" spc="105" dirty="0" smtClean="0"/>
              <a:t>	1.2 Del dato a la decisión</a:t>
            </a:r>
          </a:p>
          <a:p>
            <a:r>
              <a:rPr lang="es-ES" spc="105" dirty="0"/>
              <a:t>	</a:t>
            </a:r>
            <a:r>
              <a:rPr lang="es-ES" spc="105" dirty="0" smtClean="0"/>
              <a:t>1.3 Estructura BI </a:t>
            </a:r>
            <a:br>
              <a:rPr lang="es-ES" spc="105" dirty="0" smtClean="0"/>
            </a:br>
            <a:r>
              <a:rPr lang="es-ES" spc="105" dirty="0"/>
              <a:t>	</a:t>
            </a:r>
            <a:r>
              <a:rPr lang="es-ES" spc="105" dirty="0" smtClean="0"/>
              <a:t>1.4 BO y BI </a:t>
            </a:r>
            <a:endParaRPr lang="es-ES" spc="105" dirty="0"/>
          </a:p>
          <a:p>
            <a:r>
              <a:rPr lang="es-ES" sz="2000" spc="105" dirty="0"/>
              <a:t>	</a:t>
            </a:r>
            <a:r>
              <a:rPr lang="es-ES" spc="105" dirty="0"/>
              <a:t>1.5 </a:t>
            </a:r>
            <a:r>
              <a:rPr lang="es-ES" spc="105" dirty="0" smtClean="0"/>
              <a:t>Ejemplos BI </a:t>
            </a:r>
            <a:r>
              <a:rPr lang="es-ES" spc="105" dirty="0"/>
              <a:t>	</a:t>
            </a:r>
          </a:p>
          <a:p>
            <a:r>
              <a:rPr lang="es-ES" sz="2000" spc="105" dirty="0"/>
              <a:t/>
            </a:r>
            <a:br>
              <a:rPr lang="es-ES" sz="2000" spc="105" dirty="0"/>
            </a:br>
            <a:r>
              <a:rPr lang="es-ES" sz="1800" spc="105" dirty="0"/>
              <a:t>2. </a:t>
            </a:r>
            <a:r>
              <a:rPr lang="es-ES" sz="1800" spc="105" dirty="0" smtClean="0"/>
              <a:t>Modelos de datos</a:t>
            </a:r>
            <a:r>
              <a:rPr lang="es-ES" spc="105" dirty="0"/>
              <a:t/>
            </a:r>
            <a:br>
              <a:rPr lang="es-ES" spc="105" dirty="0"/>
            </a:br>
            <a:r>
              <a:rPr lang="es-ES" spc="105" dirty="0"/>
              <a:t>	</a:t>
            </a:r>
            <a:r>
              <a:rPr lang="es-ES" spc="105" dirty="0" smtClean="0"/>
              <a:t>2.1 Data </a:t>
            </a:r>
            <a:r>
              <a:rPr lang="es-ES" spc="105" dirty="0" err="1" smtClean="0"/>
              <a:t>Warehouse</a:t>
            </a:r>
            <a:endParaRPr lang="es-ES" spc="105" dirty="0"/>
          </a:p>
          <a:p>
            <a:r>
              <a:rPr lang="es-ES" spc="105" dirty="0"/>
              <a:t>	</a:t>
            </a:r>
            <a:r>
              <a:rPr lang="es-ES" spc="105" dirty="0" smtClean="0"/>
              <a:t>2.2 Data </a:t>
            </a:r>
            <a:r>
              <a:rPr lang="es-ES" spc="105" dirty="0" err="1" smtClean="0"/>
              <a:t>mart</a:t>
            </a:r>
            <a:r>
              <a:rPr lang="es-ES" spc="105" dirty="0"/>
              <a:t/>
            </a:r>
            <a:br>
              <a:rPr lang="es-ES" spc="105" dirty="0"/>
            </a:br>
            <a:r>
              <a:rPr lang="es-ES" spc="105" dirty="0"/>
              <a:t>	</a:t>
            </a:r>
            <a:r>
              <a:rPr lang="es-ES" spc="105" dirty="0" smtClean="0"/>
              <a:t>2.3 OTLP</a:t>
            </a:r>
            <a:endParaRPr lang="es-ES" spc="105" dirty="0"/>
          </a:p>
          <a:p>
            <a:r>
              <a:rPr lang="es-ES" spc="105" dirty="0"/>
              <a:t>	</a:t>
            </a:r>
            <a:r>
              <a:rPr lang="es-ES" spc="105" dirty="0" smtClean="0"/>
              <a:t>2.4 OLAP</a:t>
            </a:r>
            <a:r>
              <a:rPr lang="es-ES" spc="105" dirty="0"/>
              <a:t/>
            </a:r>
            <a:br>
              <a:rPr lang="es-ES" spc="105" dirty="0"/>
            </a:br>
            <a:r>
              <a:rPr lang="es-ES" spc="105" dirty="0"/>
              <a:t>	</a:t>
            </a:r>
            <a:r>
              <a:rPr lang="es-ES" spc="105" dirty="0" smtClean="0"/>
              <a:t>2.5 Modelo estrella </a:t>
            </a:r>
            <a:br>
              <a:rPr lang="es-ES" spc="105" dirty="0" smtClean="0"/>
            </a:br>
            <a:r>
              <a:rPr lang="es-ES" spc="105" dirty="0" smtClean="0"/>
              <a:t>	2.6 Modelo copo de nieve 	</a:t>
            </a:r>
          </a:p>
          <a:p>
            <a:r>
              <a:rPr lang="es-ES" spc="105" dirty="0"/>
              <a:t>	</a:t>
            </a:r>
            <a:r>
              <a:rPr lang="es-ES" spc="105" dirty="0" smtClean="0"/>
              <a:t>2.7 </a:t>
            </a:r>
            <a:r>
              <a:rPr lang="es-ES" spc="105" dirty="0" err="1" smtClean="0"/>
              <a:t>Drilldown</a:t>
            </a:r>
            <a:r>
              <a:rPr lang="es-ES" spc="105" dirty="0" smtClean="0"/>
              <a:t>, </a:t>
            </a:r>
            <a:r>
              <a:rPr lang="es-ES" spc="105" dirty="0" err="1" smtClean="0"/>
              <a:t>drillup</a:t>
            </a:r>
            <a:r>
              <a:rPr lang="es-ES" spc="105" dirty="0" smtClean="0"/>
              <a:t> y </a:t>
            </a:r>
            <a:r>
              <a:rPr lang="es-ES" spc="105" dirty="0" err="1" smtClean="0"/>
              <a:t>drillthrough</a:t>
            </a:r>
            <a:endParaRPr lang="es-ES" spc="105" dirty="0" smtClean="0"/>
          </a:p>
          <a:p>
            <a:r>
              <a:rPr lang="es-ES" spc="105" dirty="0" smtClean="0"/>
              <a:t>	2.8 ETL </a:t>
            </a:r>
          </a:p>
          <a:p>
            <a:r>
              <a:rPr lang="es-ES" spc="105" dirty="0"/>
              <a:t>	</a:t>
            </a:r>
            <a:endParaRPr lang="es-ES" dirty="0"/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24E358DB-09CC-D54C-8384-35417DB2EE62}"/>
              </a:ext>
            </a:extLst>
          </p:cNvPr>
          <p:cNvSpPr txBox="1">
            <a:spLocks/>
          </p:cNvSpPr>
          <p:nvPr/>
        </p:nvSpPr>
        <p:spPr>
          <a:xfrm>
            <a:off x="5784850" y="2197101"/>
            <a:ext cx="5410200" cy="51815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>
              <a:lnSpc>
                <a:spcPts val="4880"/>
              </a:lnSpc>
              <a:defRPr sz="4250">
                <a:latin typeface="+mn-lt"/>
                <a:ea typeface="+mn-ea"/>
                <a:cs typeface="+mn-cs"/>
              </a:defRPr>
            </a:lvl2pPr>
            <a:lvl3pPr marL="914400">
              <a:lnSpc>
                <a:spcPts val="4880"/>
              </a:lnSpc>
              <a:defRPr sz="4250">
                <a:latin typeface="+mn-lt"/>
                <a:ea typeface="+mn-ea"/>
                <a:cs typeface="+mn-cs"/>
              </a:defRPr>
            </a:lvl3pPr>
            <a:lvl4pPr marL="1371600">
              <a:lnSpc>
                <a:spcPts val="4880"/>
              </a:lnSpc>
              <a:defRPr sz="4250">
                <a:latin typeface="+mn-lt"/>
                <a:ea typeface="+mn-ea"/>
                <a:cs typeface="+mn-cs"/>
              </a:defRPr>
            </a:lvl4pPr>
            <a:lvl5pPr marL="1828800">
              <a:lnSpc>
                <a:spcPts val="4880"/>
              </a:lnSpc>
              <a:defRPr sz="4250"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kern="0" spc="105" dirty="0"/>
              <a:t>3</a:t>
            </a:r>
            <a:r>
              <a:rPr lang="es-ES" sz="2000" kern="0" spc="105" dirty="0" smtClean="0"/>
              <a:t>. Soluciones BI</a:t>
            </a:r>
          </a:p>
          <a:p>
            <a:r>
              <a:rPr lang="es-ES" sz="2000" kern="0" spc="105" dirty="0" smtClean="0"/>
              <a:t>	</a:t>
            </a:r>
            <a:r>
              <a:rPr lang="es-ES" kern="0" spc="105" dirty="0"/>
              <a:t>3</a:t>
            </a:r>
            <a:r>
              <a:rPr lang="es-ES" kern="0" spc="105" dirty="0" smtClean="0"/>
              <a:t>.1 Vista atrás </a:t>
            </a:r>
            <a:br>
              <a:rPr lang="es-ES" kern="0" spc="105" dirty="0" smtClean="0"/>
            </a:br>
            <a:r>
              <a:rPr lang="es-ES" kern="0" spc="105" dirty="0" smtClean="0"/>
              <a:t>	3.2 </a:t>
            </a:r>
            <a:r>
              <a:rPr lang="es-ES" spc="105" dirty="0" smtClean="0"/>
              <a:t>Tipo de salidas</a:t>
            </a:r>
            <a:endParaRPr lang="es-ES" kern="0" spc="105" dirty="0" smtClean="0"/>
          </a:p>
          <a:p>
            <a:r>
              <a:rPr lang="es-ES" kern="0" spc="105" smtClean="0"/>
              <a:t>	3.3 </a:t>
            </a:r>
            <a:r>
              <a:rPr lang="es-ES" kern="0" spc="105" dirty="0" smtClean="0"/>
              <a:t>Beneficios de BI</a:t>
            </a:r>
            <a:br>
              <a:rPr lang="es-ES" kern="0" spc="105" dirty="0" smtClean="0"/>
            </a:br>
            <a:r>
              <a:rPr lang="es-ES" kern="0" spc="105" smtClean="0"/>
              <a:t>	3.4 </a:t>
            </a:r>
            <a:r>
              <a:rPr lang="es-ES" kern="0" spc="105" dirty="0" smtClean="0"/>
              <a:t>Herramientas de BI </a:t>
            </a:r>
            <a:br>
              <a:rPr lang="es-ES" kern="0" spc="105" dirty="0" smtClean="0"/>
            </a:br>
            <a:endParaRPr lang="es-ES" sz="2000" kern="0" spc="105" dirty="0" smtClean="0"/>
          </a:p>
          <a:p>
            <a:r>
              <a:rPr lang="es-ES" sz="2000" kern="0" spc="105" dirty="0"/>
              <a:t>4</a:t>
            </a:r>
            <a:r>
              <a:rPr lang="es-ES" sz="2000" kern="0" spc="105" dirty="0" smtClean="0"/>
              <a:t>. Minería de datos </a:t>
            </a:r>
          </a:p>
          <a:p>
            <a:r>
              <a:rPr lang="es-ES" sz="1800" kern="0" spc="105" dirty="0"/>
              <a:t>	</a:t>
            </a:r>
            <a:r>
              <a:rPr lang="es-ES" kern="0" spc="105" dirty="0" smtClean="0"/>
              <a:t>4.1 Qué es</a:t>
            </a:r>
            <a:r>
              <a:rPr lang="es-ES" kern="0" spc="105" dirty="0"/>
              <a:t/>
            </a:r>
            <a:br>
              <a:rPr lang="es-ES" kern="0" spc="105" dirty="0"/>
            </a:br>
            <a:r>
              <a:rPr lang="es-ES" kern="0" spc="105" dirty="0"/>
              <a:t>	</a:t>
            </a:r>
            <a:r>
              <a:rPr lang="es-ES" kern="0" spc="105" dirty="0" smtClean="0"/>
              <a:t>4.2 Ramas de la minería de datos</a:t>
            </a:r>
            <a:r>
              <a:rPr lang="es-ES" kern="0" spc="105" dirty="0"/>
              <a:t/>
            </a:r>
            <a:br>
              <a:rPr lang="es-ES" kern="0" spc="105" dirty="0"/>
            </a:br>
            <a:r>
              <a:rPr lang="es-ES" kern="0" spc="105" dirty="0"/>
              <a:t>	</a:t>
            </a:r>
            <a:r>
              <a:rPr lang="es-ES" kern="0" spc="105" dirty="0" smtClean="0"/>
              <a:t>4.3 </a:t>
            </a:r>
            <a:r>
              <a:rPr lang="es-ES" kern="0" spc="105" dirty="0"/>
              <a:t>Árbol de decisión </a:t>
            </a:r>
            <a:endParaRPr lang="es-ES" kern="0" spc="105" dirty="0" smtClean="0"/>
          </a:p>
          <a:p>
            <a:r>
              <a:rPr lang="es-ES" kern="0" spc="105" dirty="0"/>
              <a:t>	</a:t>
            </a:r>
            <a:r>
              <a:rPr lang="es-ES" kern="0" spc="105" dirty="0" smtClean="0"/>
              <a:t>4.4 </a:t>
            </a:r>
            <a:r>
              <a:rPr lang="es-ES" kern="0" spc="105" dirty="0" err="1"/>
              <a:t>Clusters</a:t>
            </a:r>
            <a:r>
              <a:rPr lang="es-ES" kern="0" spc="105" dirty="0"/>
              <a:t> </a:t>
            </a:r>
            <a:br>
              <a:rPr lang="es-ES" kern="0" spc="105" dirty="0"/>
            </a:br>
            <a:r>
              <a:rPr lang="es-ES" kern="0" spc="105" dirty="0"/>
              <a:t>	</a:t>
            </a:r>
            <a:r>
              <a:rPr lang="es-ES" kern="0" spc="105" dirty="0" smtClean="0"/>
              <a:t>4.5 </a:t>
            </a:r>
            <a:r>
              <a:rPr lang="es-ES" kern="0" spc="105" dirty="0"/>
              <a:t>Redes </a:t>
            </a:r>
            <a:r>
              <a:rPr lang="es-ES" kern="0" spc="105" dirty="0" smtClean="0"/>
              <a:t>neuronales</a:t>
            </a:r>
            <a:r>
              <a:rPr lang="es-ES" sz="2000" kern="0" spc="105" dirty="0"/>
              <a:t/>
            </a:r>
            <a:br>
              <a:rPr lang="es-ES" sz="2000" kern="0" spc="105" dirty="0"/>
            </a:br>
            <a:r>
              <a:rPr lang="es-ES" sz="2000" kern="0" spc="105" dirty="0" smtClean="0"/>
              <a:t>	</a:t>
            </a:r>
            <a:r>
              <a:rPr lang="es-ES" kern="0" spc="105" dirty="0"/>
              <a:t>	</a:t>
            </a:r>
            <a:endParaRPr lang="es-ES" sz="2000" kern="0" spc="105" dirty="0" smtClean="0"/>
          </a:p>
          <a:p>
            <a:r>
              <a:rPr lang="es-ES" sz="2000" kern="0" spc="105" dirty="0"/>
              <a:t>5</a:t>
            </a:r>
            <a:r>
              <a:rPr lang="es-ES" sz="2000" kern="0" spc="105" dirty="0" smtClean="0"/>
              <a:t>. Ejercicios</a:t>
            </a:r>
          </a:p>
          <a:p>
            <a:r>
              <a:rPr lang="es-ES" kern="0" spc="105" dirty="0" smtClean="0"/>
              <a:t/>
            </a:r>
            <a:br>
              <a:rPr lang="es-ES" kern="0" spc="105" dirty="0" smtClean="0"/>
            </a:br>
            <a:endParaRPr lang="es-ES" sz="1200" kern="0" dirty="0"/>
          </a:p>
        </p:txBody>
      </p:sp>
    </p:spTree>
    <p:extLst>
      <p:ext uri="{BB962C8B-B14F-4D97-AF65-F5344CB8AC3E}">
        <p14:creationId xmlns:p14="http://schemas.microsoft.com/office/powerpoint/2010/main" val="208125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 smtClean="0"/>
              <a:t>2.8 ETL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20</a:t>
            </a:fld>
            <a:endParaRPr lang="en-US" sz="900" dirty="0">
              <a:solidFill>
                <a:srgbClr val="3288D4"/>
              </a:solidFill>
            </a:endParaRPr>
          </a:p>
        </p:txBody>
      </p:sp>
      <p:pic>
        <p:nvPicPr>
          <p:cNvPr id="6" name="Picture 2" descr="Was ist ein ETL-Prozess? - datasolut Gmb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827240"/>
            <a:ext cx="9355618" cy="526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6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8C3E6E4-896F-9547-BD19-38ABD6D54B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4196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23055057-519B-F940-98AE-09C41F640B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2936" y="2871038"/>
            <a:ext cx="8290914" cy="693267"/>
          </a:xfrm>
        </p:spPr>
        <p:txBody>
          <a:bodyPr/>
          <a:lstStyle/>
          <a:p>
            <a:r>
              <a:rPr lang="es-ES" dirty="0" smtClean="0"/>
              <a:t>3. Soluciones BI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444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 smtClean="0"/>
              <a:t>3.1 Vista atrás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22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06007" y="2228652"/>
            <a:ext cx="89154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¿No se hacían informes inteligencia de negocio antes de la llegada de soluciones BI en las empresas? </a:t>
            </a: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¿Cómo eran estos informes? </a:t>
            </a: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Informes Estáticos </a:t>
            </a:r>
          </a:p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Los informes eran </a:t>
            </a:r>
            <a:r>
              <a:rPr lang="es-ES" sz="1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poco flexibles y no tenían capacidad de cambiarlos o manipularlos ágilmente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fontAlgn="base"/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Dependencia del área de IT</a:t>
            </a:r>
          </a:p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Había muchas peticiones y falta de eficiencia por la alta dependencia de perfiles de carácter tecnológico para poder obtener los datos deseados, efectuar los cambios o modificaciones correspondientes y así tomar decisiones de negocio. </a:t>
            </a:r>
          </a:p>
          <a:p>
            <a:pPr fontAlgn="base"/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Falta de entendimiento</a:t>
            </a:r>
          </a:p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Los distintos departamentos o áreas de las empresas no hablaban el mismo idioma, dado que cada uno utilizaba informes y herramientas distintas. 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47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 smtClean="0"/>
              <a:t>3.2 Salidas BI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23</a:t>
            </a:fld>
            <a:endParaRPr lang="en-US" sz="900" dirty="0">
              <a:solidFill>
                <a:srgbClr val="3288D4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735" y="5397830"/>
            <a:ext cx="3423315" cy="1582306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806007" y="2039521"/>
            <a:ext cx="8915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Las herramientas de BI nacen para dotarnos de mayor flexibilidad y homogeneidad ante la manera antigua de construir esos informes y tomar decisiones. En este apartado, encontramos lo que conocemos como tipos de salidas en BI: </a:t>
            </a: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DSS</a:t>
            </a:r>
          </a:p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Son los llamados ‘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Sistemas de soporte a la decisión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’. Comprenden informes dinámicos y no requieren conocimientos técnicos. La información está </a:t>
            </a:r>
            <a:r>
              <a:rPr lang="es-ES" sz="1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dirigida y adecuada a cada perfil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EIS</a:t>
            </a:r>
          </a:p>
          <a:p>
            <a:pPr fontAlgn="base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Son los llamados ‘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Sistemas de 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información ejecutiva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’. Ofrecen </a:t>
            </a:r>
            <a:r>
              <a:rPr lang="es-ES" sz="1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indicadores de negocio o KPI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y permiten análisis de expectativas y por supuesto, apoyan la toma de decisiones empresariales. </a:t>
            </a:r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CMI </a:t>
            </a:r>
          </a:p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También llamados 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“Cuadro de mando integrales”.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Orientados a la toma de decisiones por altos puestos directivos y </a:t>
            </a:r>
            <a:r>
              <a:rPr lang="es-ES" sz="1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agrupan todos los departamentos de la compañía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83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 smtClean="0"/>
              <a:t>3.3 Beneficios BI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24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31850" y="1816100"/>
            <a:ext cx="89154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Seguimiento real </a:t>
            </a:r>
          </a:p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Será posible detectar a tiempo las decisiones del negocio conforme a la estrategia predefinida, adoptando las acciones oportunas para corregirlas. </a:t>
            </a:r>
          </a:p>
          <a:p>
            <a:pPr fontAlgn="base"/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Aprender de errores pasados</a:t>
            </a:r>
          </a:p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Podemos acceder a análisis de datos históricos para detectar errores pero también nuevas oportunidades en la toma de decisiones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Mejorar la competitividad</a:t>
            </a:r>
          </a:p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 partir del uso de un sistema BI, toda la información disponible y relevante de la empresa va a empujar en la dirección única de mejorar las decisiones tomadas. </a:t>
            </a:r>
          </a:p>
          <a:p>
            <a:pPr fontAlgn="base"/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Abstracción de la tecnología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La toma de decisiones por parte de cualquier persona que tenga que hacerlo no debe depender de que los usuarios conozcan la tecnología subyacente. 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Inteligencia empresarial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417" y="5707012"/>
            <a:ext cx="2542660" cy="156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13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 smtClean="0"/>
              <a:t>3.4 Herramientas BI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25</a:t>
            </a:fld>
            <a:endParaRPr lang="en-US" sz="900" dirty="0">
              <a:solidFill>
                <a:srgbClr val="3288D4"/>
              </a:solidFill>
            </a:endParaRPr>
          </a:p>
        </p:txBody>
      </p:sp>
      <p:pic>
        <p:nvPicPr>
          <p:cNvPr id="6" name="Picture 2" descr="Qué es Pentaho y cuáles son sus beneficios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99" y="1980198"/>
            <a:ext cx="3809999" cy="134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Qlik Vector Logo | Free Download - (.SVG + .PNG) format - SeekVectorLogo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66" y="3652783"/>
            <a:ext cx="2209800" cy="122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OWER BI - Microsoft Dynamics 365 Business Centr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920" y="2007601"/>
            <a:ext cx="4087686" cy="108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Tableau Logo, symbol, meaning, history,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070" y="3063573"/>
            <a:ext cx="4636912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Looker Partner | Edosof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813" y="5657651"/>
            <a:ext cx="3146073" cy="83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Introducción a Google Data Studio, los dashboards de Google | SEO Mallorc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154" y="5407327"/>
            <a:ext cx="4569652" cy="165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58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8C3E6E4-896F-9547-BD19-38ABD6D54B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4196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23055057-519B-F940-98AE-09C41F640B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2936" y="2871038"/>
            <a:ext cx="8290914" cy="693267"/>
          </a:xfrm>
        </p:spPr>
        <p:txBody>
          <a:bodyPr/>
          <a:lstStyle/>
          <a:p>
            <a:r>
              <a:rPr lang="es-ES" dirty="0" smtClean="0"/>
              <a:t>4. Minería de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493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 smtClean="0"/>
              <a:t>4.1 Qué es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27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06007" y="1736204"/>
            <a:ext cx="8915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 minería de datos es una rama más ligada a la </a:t>
            </a:r>
            <a:r>
              <a:rPr lang="es-ES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estadística y la matemática 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 a la informática. </a:t>
            </a:r>
          </a:p>
          <a:p>
            <a:pPr fontAlgn="base"/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Muchas herramientas de BI ya integran soluciones de minería de datos. 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Podemos </a:t>
            </a:r>
            <a:r>
              <a:rPr lang="es-ES" sz="1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sacar información útil que simplemente con una análisis de BI no hemos conseguido sacar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s-E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Permiten y son capaces de </a:t>
            </a:r>
            <a:r>
              <a:rPr lang="es-ES" sz="1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predecir tendencias de hechos futuros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4011526"/>
            <a:ext cx="6669121" cy="298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 smtClean="0"/>
              <a:t>4.2 Ramas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28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28399" y="1883289"/>
            <a:ext cx="6350443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 grandes rasgos, podríamos dividir la minería de datos en dos ramas: </a:t>
            </a: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Estadística clásica </a:t>
            </a:r>
          </a:p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 utiliza principalmente con un </a:t>
            </a:r>
            <a:r>
              <a:rPr lang="es-ES" sz="1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fin puramente predictivo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y para ello podemos hacer uso de: </a:t>
            </a: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Árboles de decisión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Análisis de regresión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Minería de datos actual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Está basada en </a:t>
            </a:r>
            <a:r>
              <a:rPr lang="es-ES" sz="1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inteligencia artificial y aprendizaje automático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y además de predecir, se usa para </a:t>
            </a:r>
            <a:r>
              <a:rPr lang="es-ES" sz="1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descubrir conocimiento. </a:t>
            </a:r>
          </a:p>
          <a:p>
            <a:pPr fontAlgn="base"/>
            <a:endParaRPr lang="es-E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Redes neuronales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Agrupamiento k-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Qué es el data mining? | OVHclou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74" y="3419461"/>
            <a:ext cx="3414507" cy="227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64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 smtClean="0"/>
              <a:t>4.3 Árbol de decisión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29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06007" y="1753029"/>
            <a:ext cx="8560243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Un árbol de decisión es un mapa de los posibles resultados de una serie de decisiones relacionadas. Permite que un individuo o una organización </a:t>
            </a:r>
            <a:r>
              <a:rPr lang="es-ES" sz="1400" u="sng" dirty="0">
                <a:latin typeface="Arial" panose="020B0604020202020204" pitchFamily="34" charset="0"/>
                <a:cs typeface="Arial" panose="020B0604020202020204" pitchFamily="34" charset="0"/>
              </a:rPr>
              <a:t>comparen posibles acciones entre sí según sus costos, probabilidades y beneficios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pueden usar para </a:t>
            </a:r>
            <a:r>
              <a:rPr lang="es-ES" sz="1400" u="sng" dirty="0">
                <a:latin typeface="Arial" panose="020B0604020202020204" pitchFamily="34" charset="0"/>
                <a:cs typeface="Arial" panose="020B0604020202020204" pitchFamily="34" charset="0"/>
              </a:rPr>
              <a:t>dirigir un intercambio de ideas informal o trazar un algoritmo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que anticipe matemáticamente la mejor opción.</a:t>
            </a:r>
          </a:p>
          <a:p>
            <a:pPr fontAlgn="base"/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3534368"/>
            <a:ext cx="6705600" cy="378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4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8C3E6E4-896F-9547-BD19-38ABD6D54B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4196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23055057-519B-F940-98AE-09C41F640B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2936" y="2871038"/>
            <a:ext cx="8290914" cy="693267"/>
          </a:xfrm>
        </p:spPr>
        <p:txBody>
          <a:bodyPr/>
          <a:lstStyle/>
          <a:p>
            <a:r>
              <a:rPr lang="es-ES" dirty="0" smtClean="0"/>
              <a:t>1. Datos y decisiones de negocio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 smtClean="0"/>
              <a:t>4.4 </a:t>
            </a:r>
            <a:r>
              <a:rPr lang="es-ES" dirty="0" err="1" smtClean="0"/>
              <a:t>Clustering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30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06007" y="1964005"/>
            <a:ext cx="8560243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es una técnica utilizada en minería de datos (dentro del área de la Inteligencia Artificial) para 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identificar de forma automática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agrupaciones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 (clústeres) de elementos de acuerdo a una medida de similitud entre ellos. Esta técnica también se conoce como </a:t>
            </a:r>
            <a:r>
              <a:rPr lang="es-E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segmentación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el área del Business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Intelligence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la técnica de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puede ser utilizada para organizar diferentes tipos de datos tales como </a:t>
            </a:r>
            <a:r>
              <a:rPr lang="es-ES" sz="1400" u="sng" dirty="0">
                <a:latin typeface="Arial" panose="020B0604020202020204" pitchFamily="34" charset="0"/>
                <a:cs typeface="Arial" panose="020B0604020202020204" pitchFamily="34" charset="0"/>
              </a:rPr>
              <a:t>productos, clientes o </a:t>
            </a:r>
            <a:r>
              <a:rPr lang="es-ES" sz="1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tiendas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/>
              <a:t/>
            </a:r>
            <a:br>
              <a:rPr lang="es-ES" sz="1400" dirty="0"/>
            </a:b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https://www.analyticsvidhya.com/wp-content/uploads/2013/11/Demo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57" y="4255042"/>
            <a:ext cx="4368057" cy="281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Tool Mastery | K-Centroids Diagnostics - Alteryx Commun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314" y="3841442"/>
            <a:ext cx="4895077" cy="346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51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 smtClean="0"/>
              <a:t>4.5 Redes neuronales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31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87400" y="2039663"/>
            <a:ext cx="856024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Las redes neuronales artificiales son un modelo computacional que permite 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simular el comportamiento del cerebro humano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es decir, </a:t>
            </a:r>
            <a:r>
              <a:rPr lang="es-ES" sz="1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dotar a las máquinas de la capacidad de aprender de una manera similar a como lo hace nuestro cerebro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pPr fontAlgn="base"/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Una red neuronal artificial está formada por neuronas artificiales, que son unidades o nodos que 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reciben información del exterior o de otras neuronas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de manera similar a los impulsos nerviosos que reciben las neuronas del cerebro humano, las procesan y generan un valor de salida que alimenta a otras neuronas de la red o son la salida hacia el exterior de la red.</a:t>
            </a:r>
            <a:r>
              <a:rPr lang="es-ES" sz="1400" dirty="0" smtClean="0"/>
              <a:t/>
            </a:r>
            <a:br>
              <a:rPr lang="es-ES" sz="1400" dirty="0" smtClean="0"/>
            </a:b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Redes Neuronales artificiales: Qué son y cómo se entrenan | [site:name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4178300"/>
            <a:ext cx="6532059" cy="279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iferencia Entre Siri Y Alexa Discount, 59% OFF | www.ngny.te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740" y="3721100"/>
            <a:ext cx="4105275" cy="153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51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8C3E6E4-896F-9547-BD19-38ABD6D54B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4196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23055057-519B-F940-98AE-09C41F640B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2936" y="2871038"/>
            <a:ext cx="8290914" cy="693267"/>
          </a:xfrm>
        </p:spPr>
        <p:txBody>
          <a:bodyPr/>
          <a:lstStyle/>
          <a:p>
            <a:r>
              <a:rPr lang="es-ES" dirty="0" smtClean="0"/>
              <a:t>5. Ejercicios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762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 smtClean="0"/>
              <a:t>5. Ejercicios prácticos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33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55650" y="1965210"/>
            <a:ext cx="6172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E.1</a:t>
            </a:r>
          </a:p>
          <a:p>
            <a:endParaRPr lang="es-E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Diseña en una hoja con papel y boli un cuadro de mando para el proyecto del restaurante de ayer. 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96810" y="3396656"/>
            <a:ext cx="63596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E.2</a:t>
            </a:r>
          </a:p>
          <a:p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Descarga el 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‘</a:t>
            </a:r>
            <a:r>
              <a:rPr lang="es-ES" altLang="es-ES" sz="1400" b="1" dirty="0" err="1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Netflix</a:t>
            </a:r>
            <a:r>
              <a:rPr lang="es-ES" altLang="es-ES" sz="14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sz="1400" b="1" dirty="0" err="1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Movies</a:t>
            </a:r>
            <a:r>
              <a:rPr lang="es-ES" altLang="es-ES" sz="14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TV </a:t>
            </a:r>
            <a:r>
              <a:rPr lang="es-ES" altLang="es-ES" sz="1400" b="1" dirty="0" smtClean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Shows’. </a:t>
            </a:r>
            <a:r>
              <a:rPr lang="es-ES" altLang="es-ES" sz="1400" dirty="0" smtClean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Cárgalo en Data Studio e intenta responder a las preguntas que plantea. </a:t>
            </a:r>
            <a:endParaRPr lang="es-ES" altLang="es-ES" sz="1400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E.3</a:t>
            </a:r>
          </a:p>
          <a:p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Descarga el 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que tú prefieras y monta un cuadro de mando integral en Data Studio.</a:t>
            </a: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ANEXO: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Vídeo de tablas cruzadas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LEFT JOIN, RIGHT JOIN, INNER JOIN-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00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293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/>
              <a:t>1.1 </a:t>
            </a:r>
            <a:r>
              <a:rPr lang="es-ES" dirty="0" smtClean="0"/>
              <a:t>Qué es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4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Marcador de texto 13">
            <a:extLst>
              <a:ext uri="{FF2B5EF4-FFF2-40B4-BE49-F238E27FC236}">
                <a16:creationId xmlns:a16="http://schemas.microsoft.com/office/drawing/2014/main" id="{9A94660F-24AB-6D4B-8F61-C2C12E8D184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08050" y="1920475"/>
            <a:ext cx="8153400" cy="76577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Intelligence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es la habilidad para transformar los datos en información, y la información en conocimiento, de forma que se pueda </a:t>
            </a:r>
            <a:r>
              <a:rPr lang="es-ES" sz="1400" u="sng" dirty="0">
                <a:latin typeface="Arial" panose="020B0604020202020204" pitchFamily="34" charset="0"/>
                <a:cs typeface="Arial" panose="020B0604020202020204" pitchFamily="34" charset="0"/>
              </a:rPr>
              <a:t>optimizar el proceso de toma de decisiones en los negocios.</a:t>
            </a:r>
          </a:p>
          <a:p>
            <a:pPr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/>
          </a:p>
          <a:p>
            <a:endParaRPr lang="es-ES" sz="1400" dirty="0"/>
          </a:p>
          <a:p>
            <a:endParaRPr lang="es-ES" dirty="0"/>
          </a:p>
        </p:txBody>
      </p:sp>
      <p:pic>
        <p:nvPicPr>
          <p:cNvPr id="7" name="Picture 4" descr="Programa Executive de Business Intelligence en Excel: Power Query -  Formación para Empresarios, Managers y Directiv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287" y="2973998"/>
            <a:ext cx="6825525" cy="425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12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 smtClean="0"/>
              <a:t>1.2 Del dato a la decisión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5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7" name="Marcador de texto 13">
            <a:extLst>
              <a:ext uri="{FF2B5EF4-FFF2-40B4-BE49-F238E27FC236}">
                <a16:creationId xmlns:a16="http://schemas.microsoft.com/office/drawing/2014/main" id="{9A94660F-24AB-6D4B-8F61-C2C12E8D184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08050" y="1897610"/>
            <a:ext cx="5715000" cy="42993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El BI implica varios términos a tener en cuenta: </a:t>
            </a:r>
          </a:p>
          <a:p>
            <a:pPr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Decisiones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Personas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Información</a:t>
            </a:r>
          </a:p>
          <a:p>
            <a:pPr>
              <a:lnSpc>
                <a:spcPct val="150000"/>
              </a:lnSpc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 smtClean="0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BUENAS DECISIONES = INTELIGENCIA + INFORMACIÓN</a:t>
            </a:r>
          </a:p>
          <a:p>
            <a:pPr>
              <a:lnSpc>
                <a:spcPct val="150000"/>
              </a:lnSpc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MALAS DECISIONES = </a:t>
            </a:r>
            <a:r>
              <a:rPr lang="es-E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+ INFORMACIÓN</a:t>
            </a:r>
          </a:p>
          <a:p>
            <a:pPr>
              <a:lnSpc>
                <a:spcPct val="150000"/>
              </a:lnSpc>
            </a:pPr>
            <a:r>
              <a:rPr lang="es-E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MALAS DECISIONES = INTELIGENCIA + </a:t>
            </a:r>
            <a:r>
              <a:rPr lang="es-ES" sz="1600" b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INFORMACIÓN</a:t>
            </a:r>
            <a:endParaRPr lang="es-ES" sz="1600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/>
          </a:p>
          <a:p>
            <a:endParaRPr lang="es-ES" sz="1400" dirty="0"/>
          </a:p>
          <a:p>
            <a:endParaRPr lang="es-ES" dirty="0"/>
          </a:p>
        </p:txBody>
      </p:sp>
      <p:pic>
        <p:nvPicPr>
          <p:cNvPr id="8" name="Picture 4" descr="Artificial Intelligence – What It Is And How Is It Useful? | Laptrinh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50" y="4390183"/>
            <a:ext cx="54356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81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 smtClean="0"/>
              <a:t>1.3 Estructura BI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6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9A94660F-24AB-6D4B-8F61-C2C12E8D184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08050" y="1968500"/>
            <a:ext cx="5343104" cy="4953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En la estructura de Business </a:t>
            </a:r>
            <a:r>
              <a:rPr lang="es-ES" sz="14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Intelligence</a:t>
            </a:r>
            <a:r>
              <a:rPr lang="es-E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participan: </a:t>
            </a:r>
          </a:p>
          <a:p>
            <a:pPr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Datos</a:t>
            </a:r>
          </a:p>
          <a:p>
            <a:pPr>
              <a:lnSpc>
                <a:spcPct val="150000"/>
              </a:lnSpc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Los cuales por sí solos no aportan ninguna información </a:t>
            </a:r>
          </a:p>
          <a:p>
            <a:pPr>
              <a:lnSpc>
                <a:spcPct val="150000"/>
              </a:lnSpc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y están dispersos por toda la organización y en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istintos formatos</a:t>
            </a:r>
          </a:p>
          <a:p>
            <a:pPr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Información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Reunión de todos los datos en un formato en el que pueda leerlo.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Conocimiento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 deriva de las personas y es intangible y empírico. </a:t>
            </a:r>
          </a:p>
          <a:p>
            <a:pPr>
              <a:lnSpc>
                <a:spcPct val="150000"/>
              </a:lnSpc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 Decisiones</a:t>
            </a:r>
          </a:p>
          <a:p>
            <a:pPr>
              <a:lnSpc>
                <a:spcPct val="150000"/>
              </a:lnSpc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Implica el funcionamiento de un </a:t>
            </a:r>
            <a:r>
              <a:rPr lang="es-ES" sz="1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sistema de BI implementado que me permite tomar decisiones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/>
          </a:p>
          <a:p>
            <a:endParaRPr lang="es-ES" sz="1400" dirty="0"/>
          </a:p>
          <a:p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199" y="3003272"/>
            <a:ext cx="3961913" cy="305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0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 smtClean="0"/>
              <a:t>1.4 Estructura BI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7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Marcador de texto 13">
            <a:extLst>
              <a:ext uri="{FF2B5EF4-FFF2-40B4-BE49-F238E27FC236}">
                <a16:creationId xmlns:a16="http://schemas.microsoft.com/office/drawing/2014/main" id="{9A94660F-24AB-6D4B-8F61-C2C12E8D184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28588" y="2076728"/>
            <a:ext cx="5343104" cy="47565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¿Qué entendemos por información?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Toda la información que tengamos identificada, categorizada, etiquetada o calculada tras la recogida de datos.</a:t>
            </a:r>
          </a:p>
          <a:p>
            <a:pPr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BO: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Estructura y orden básico aplicado a los datos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Tablas, documentos, listas, carpetas, etc. </a:t>
            </a: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BI: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Intelligence</a:t>
            </a: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Estructura y orden aplicada a los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s-ES" sz="1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Warehouse</a:t>
            </a:r>
            <a:r>
              <a:rPr lang="es-E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DataMart</a:t>
            </a:r>
            <a:endParaRPr lang="es-E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737" y="3111500"/>
            <a:ext cx="3961913" cy="305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 smtClean="0"/>
              <a:t>1.5 Ejemplos BI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8</a:t>
            </a:fld>
            <a:endParaRPr lang="en-US" sz="900" dirty="0">
              <a:solidFill>
                <a:srgbClr val="3288D4"/>
              </a:solidFill>
            </a:endParaRPr>
          </a:p>
        </p:txBody>
      </p:sp>
      <p:pic>
        <p:nvPicPr>
          <p:cNvPr id="6" name="Picture 2" descr="Fintonic ultima el lanzamiento de un servicio de tarjeta y cuenta bancaria  propia | Compañías | Cinco Dí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1928684"/>
            <a:ext cx="9370428" cy="482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57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5029200" cy="430887"/>
          </a:xfrm>
        </p:spPr>
        <p:txBody>
          <a:bodyPr/>
          <a:lstStyle/>
          <a:p>
            <a:r>
              <a:rPr lang="es-ES" dirty="0" smtClean="0"/>
              <a:t>1.5 Ejemplos BI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 smtClean="0"/>
              <a:t>BUSINESS INTELLIGENCE</a:t>
            </a:r>
            <a:endParaRPr lang="es-ES_tradnl" dirty="0"/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9</a:t>
            </a:fld>
            <a:endParaRPr lang="en-US" sz="900" dirty="0">
              <a:solidFill>
                <a:srgbClr val="3288D4"/>
              </a:solidFill>
            </a:endParaRPr>
          </a:p>
        </p:txBody>
      </p:sp>
      <p:pic>
        <p:nvPicPr>
          <p:cNvPr id="6" name="Picture 2" descr="Tarifa Luz Nocturna y discriminación horaria. Plan Noche - IBERDRO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03" y="1968500"/>
            <a:ext cx="3886200" cy="537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Área Clientes | I-DE Grupo Iberdro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0" y="1968500"/>
            <a:ext cx="3016414" cy="433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Tarifa Luz Nocturna y discriminación horaria. Plan Noche - IBERDROL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664" y="1968500"/>
            <a:ext cx="3875479" cy="536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7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0143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l">
          <a:defRPr sz="2400" b="1" spc="105" dirty="0" err="1">
            <a:solidFill>
              <a:srgbClr val="0F4890"/>
            </a:solidFill>
            <a:latin typeface="Montserrat" pitchFamily="2" charset="77"/>
            <a:cs typeface="Poppins" pitchFamily="2" charset="77"/>
          </a:defRPr>
        </a:defPPr>
      </a:lstStyle>
    </a:spDef>
    <a:txDef>
      <a:spPr/>
      <a:bodyPr vert="horz" wrap="square" lIns="0" tIns="12700" rIns="0" bIns="0" rtlCol="0">
        <a:spAutoFit/>
      </a:bodyPr>
      <a:lstStyle>
        <a:defPPr marL="12700" algn="l">
          <a:lnSpc>
            <a:spcPct val="100000"/>
          </a:lnSpc>
          <a:spcBef>
            <a:spcPts val="100"/>
          </a:spcBef>
          <a:defRPr sz="1000" b="1" spc="35" dirty="0">
            <a:solidFill>
              <a:srgbClr val="D0143D"/>
            </a:solidFill>
            <a:latin typeface="Montserrat" pitchFamily="2" charset="77"/>
            <a:cs typeface="Tahom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8F8B34F038034C9212CF433E252545" ma:contentTypeVersion="9" ma:contentTypeDescription="Crear nuevo documento." ma:contentTypeScope="" ma:versionID="c011828baa0279ab6739422c274b5564">
  <xsd:schema xmlns:xsd="http://www.w3.org/2001/XMLSchema" xmlns:xs="http://www.w3.org/2001/XMLSchema" xmlns:p="http://schemas.microsoft.com/office/2006/metadata/properties" xmlns:ns2="c9cba1bf-ad18-487f-b0a8-cc7dc3f65a2e" targetNamespace="http://schemas.microsoft.com/office/2006/metadata/properties" ma:root="true" ma:fieldsID="4cfa1a5b409fbe8244f8b211864872b6" ns2:_="">
    <xsd:import namespace="c9cba1bf-ad18-487f-b0a8-cc7dc3f65a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cba1bf-ad18-487f-b0a8-cc7dc3f65a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E8013A-07DA-4152-B51A-7841E31009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3BD8EB-22AB-416D-8E7B-6DEE12F7E7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cba1bf-ad18-487f-b0a8-cc7dc3f65a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C56D60-0AD0-4E67-9D1C-1371275BECFA}">
  <ds:schemaRefs>
    <ds:schemaRef ds:uri="c9cba1bf-ad18-487f-b0a8-cc7dc3f65a2e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2336</TotalTime>
  <Words>1511</Words>
  <Application>Microsoft Office PowerPoint</Application>
  <PresentationFormat>Personalizado</PresentationFormat>
  <Paragraphs>392</Paragraphs>
  <Slides>34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Arial</vt:lpstr>
      <vt:lpstr>Calibri</vt:lpstr>
      <vt:lpstr>Helvetica Neue</vt:lpstr>
      <vt:lpstr>Wingdings</vt:lpstr>
      <vt:lpstr>Office Theme</vt:lpstr>
      <vt:lpstr>Presentación de PowerPoint</vt:lpstr>
      <vt:lpstr>Índice</vt:lpstr>
      <vt:lpstr>Presentación de PowerPoint</vt:lpstr>
      <vt:lpstr>1.1 Qué es</vt:lpstr>
      <vt:lpstr>1.2 Del dato a la decisión</vt:lpstr>
      <vt:lpstr>1.3 Estructura BI</vt:lpstr>
      <vt:lpstr>1.4 Estructura BI</vt:lpstr>
      <vt:lpstr>1.5 Ejemplos BI</vt:lpstr>
      <vt:lpstr>1.5 Ejemplos BI</vt:lpstr>
      <vt:lpstr>Presentación de PowerPoint</vt:lpstr>
      <vt:lpstr>2.1 El Data Warehouse</vt:lpstr>
      <vt:lpstr>2.2 El Data Mart</vt:lpstr>
      <vt:lpstr>2.3 OTLP</vt:lpstr>
      <vt:lpstr>2.4 OLAP</vt:lpstr>
      <vt:lpstr>2.4 OLAP</vt:lpstr>
      <vt:lpstr>2.5 Esquema de estrella</vt:lpstr>
      <vt:lpstr>2.6 Esquema de copo de nieve</vt:lpstr>
      <vt:lpstr>2.7 Jerarquía: Drill-down, roll-up y drill-through</vt:lpstr>
      <vt:lpstr>2.8 ETL </vt:lpstr>
      <vt:lpstr>2.8 ETL</vt:lpstr>
      <vt:lpstr>Presentación de PowerPoint</vt:lpstr>
      <vt:lpstr>3.1 Vista atrás</vt:lpstr>
      <vt:lpstr>3.2 Salidas BI</vt:lpstr>
      <vt:lpstr>3.3 Beneficios BI</vt:lpstr>
      <vt:lpstr>3.4 Herramientas BI</vt:lpstr>
      <vt:lpstr>Presentación de PowerPoint</vt:lpstr>
      <vt:lpstr>4.1 Qué es</vt:lpstr>
      <vt:lpstr>4.2 Ramas</vt:lpstr>
      <vt:lpstr>4.3 Árbol de decisión</vt:lpstr>
      <vt:lpstr>4.4 Clustering</vt:lpstr>
      <vt:lpstr>4.5 Redes neuronales</vt:lpstr>
      <vt:lpstr>Presentación de PowerPoint</vt:lpstr>
      <vt:lpstr>5. Ejercicios prácticos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Acelera_pyme_manual</dc:title>
  <dc:creator>Antonio Galbis Fuentes</dc:creator>
  <cp:lastModifiedBy>usuario</cp:lastModifiedBy>
  <cp:revision>84</cp:revision>
  <dcterms:created xsi:type="dcterms:W3CDTF">2021-05-28T10:18:10Z</dcterms:created>
  <dcterms:modified xsi:type="dcterms:W3CDTF">2023-02-03T10:43:00Z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2021-05-28T00:00:00Z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2021-05-28T00:00:00Z</vt:filetime>
  </property>
  <property fmtid="{D5CDD505-2E9C-101B-9397-08002B2CF9AE}" pid="5" name="ContentTypeId">
    <vt:lpwstr>0x010100A48F8B34F038034C9212CF433E252545</vt:lpwstr>
  </property>
</Properties>
</file>