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2"/>
  </p:notesMasterIdLst>
  <p:sldIdLst>
    <p:sldId id="256" r:id="rId5"/>
    <p:sldId id="273" r:id="rId6"/>
    <p:sldId id="259" r:id="rId7"/>
    <p:sldId id="277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22" r:id="rId17"/>
    <p:sldId id="315" r:id="rId18"/>
    <p:sldId id="316" r:id="rId19"/>
    <p:sldId id="317" r:id="rId20"/>
    <p:sldId id="323" r:id="rId21"/>
    <p:sldId id="318" r:id="rId22"/>
    <p:sldId id="319" r:id="rId23"/>
    <p:sldId id="320" r:id="rId24"/>
    <p:sldId id="321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4" r:id="rId34"/>
    <p:sldId id="332" r:id="rId35"/>
    <p:sldId id="335" r:id="rId36"/>
    <p:sldId id="333" r:id="rId37"/>
    <p:sldId id="336" r:id="rId38"/>
    <p:sldId id="337" r:id="rId39"/>
    <p:sldId id="338" r:id="rId40"/>
    <p:sldId id="274" r:id="rId41"/>
  </p:sldIdLst>
  <p:sldSz cx="10807700" cy="7747000"/>
  <p:notesSz cx="10807700" cy="7747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8D4"/>
    <a:srgbClr val="0F4890"/>
    <a:srgbClr val="061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593"/>
  </p:normalViewPr>
  <p:slideViewPr>
    <p:cSldViewPr>
      <p:cViewPr>
        <p:scale>
          <a:sx n="100" d="100"/>
          <a:sy n="100" d="100"/>
        </p:scale>
        <p:origin x="758" y="-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121400" y="0"/>
            <a:ext cx="46831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ECED-B8AE-4837-BABA-778116F76072}" type="datetimeFigureOut">
              <a:rPr lang="es-ES" smtClean="0"/>
              <a:t>02/02/2023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9813" y="968375"/>
            <a:ext cx="3648075" cy="2614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81088" y="3729038"/>
            <a:ext cx="8645525" cy="304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121400" y="7358063"/>
            <a:ext cx="46831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8F027-6C80-40F6-A698-A6399F8170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0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8F027-6C80-40F6-A698-A6399F8170B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68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D2C9F88-C8E1-6347-BF36-B6B5C7AC5D2D}"/>
              </a:ext>
            </a:extLst>
          </p:cNvPr>
          <p:cNvSpPr/>
          <p:nvPr userDrawn="1"/>
        </p:nvSpPr>
        <p:spPr>
          <a:xfrm>
            <a:off x="0" y="1"/>
            <a:ext cx="10807700" cy="6159500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63B72D3-C93A-154B-8509-84FF05BD8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15" y="2425700"/>
            <a:ext cx="5115602" cy="16352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55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</a:t>
            </a:r>
          </a:p>
          <a:p>
            <a:pPr lvl="0"/>
            <a:r>
              <a:rPr lang="es-ES_tradnl" dirty="0"/>
              <a:t>presentación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D8F4C33-606A-5749-8D75-ACE4C079CB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15" y="4060932"/>
            <a:ext cx="6106202" cy="8491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ts val="6000"/>
              </a:lnSpc>
              <a:buNone/>
              <a:defRPr sz="2400" b="1" i="0" spc="0" baseline="0">
                <a:solidFill>
                  <a:srgbClr val="06112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Fecha de la presentación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6079A70-4CDC-BE44-BF7E-DD31FDAC24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06524" y="222250"/>
            <a:ext cx="8253269" cy="6042132"/>
          </a:xfrm>
          <a:prstGeom prst="rect">
            <a:avLst/>
          </a:prstGeom>
        </p:spPr>
      </p:pic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4136B19-67A5-4D0F-A940-45A1A8A883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0" y="6036192"/>
            <a:ext cx="9601220" cy="1459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ÍNDICE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" y="6350"/>
            <a:ext cx="10800080" cy="7731125"/>
          </a:xfrm>
          <a:custGeom>
            <a:avLst/>
            <a:gdLst/>
            <a:ahLst/>
            <a:cxnLst/>
            <a:rect l="l" t="t" r="r" b="b"/>
            <a:pathLst>
              <a:path w="10800080" h="7731125">
                <a:moveTo>
                  <a:pt x="10800003" y="7730858"/>
                </a:moveTo>
                <a:lnTo>
                  <a:pt x="0" y="7730858"/>
                </a:lnTo>
                <a:lnTo>
                  <a:pt x="0" y="0"/>
                </a:lnTo>
                <a:lnTo>
                  <a:pt x="10800003" y="0"/>
                </a:lnTo>
                <a:lnTo>
                  <a:pt x="10800003" y="7730858"/>
                </a:lnTo>
                <a:close/>
              </a:path>
            </a:pathLst>
          </a:custGeom>
          <a:ln w="12700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b="0" i="0" dirty="0">
              <a:latin typeface="Arial" panose="020B0604020202020204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40DE14B0-F75D-774C-B0F4-9D51579D6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1828800" cy="430887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17" name="Holder 3">
            <a:extLst>
              <a:ext uri="{FF2B5EF4-FFF2-40B4-BE49-F238E27FC236}">
                <a16:creationId xmlns:a16="http://schemas.microsoft.com/office/drawing/2014/main" id="{E324D655-9C5E-C749-9537-BD9643DC5176}"/>
              </a:ext>
            </a:extLst>
          </p:cNvPr>
          <p:cNvSpPr txBox="1">
            <a:spLocks/>
          </p:cNvSpPr>
          <p:nvPr userDrawn="1"/>
        </p:nvSpPr>
        <p:spPr>
          <a:xfrm>
            <a:off x="3877921" y="1014586"/>
            <a:ext cx="34604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s-ES"/>
            </a:defPPr>
            <a:lvl1pPr marL="0" algn="ctr" defTabSz="914400" rtl="0" eaLnBrk="1" latinLnBrk="0" hangingPunct="1"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/>
          </a:p>
        </p:txBody>
      </p:sp>
      <p:sp>
        <p:nvSpPr>
          <p:cNvPr id="20" name="Marcador de texto 3">
            <a:extLst>
              <a:ext uri="{FF2B5EF4-FFF2-40B4-BE49-F238E27FC236}">
                <a16:creationId xmlns:a16="http://schemas.microsoft.com/office/drawing/2014/main" id="{5ABDE9E6-F7A1-D941-8499-C5842FA9ED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299821"/>
            <a:ext cx="3581400" cy="234080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800" b="0" spc="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3.2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3.3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600" b="0"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spc="10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1600" b="0" kern="0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046BC9E1-CF5F-BC4C-8C29-19BF1FF7B3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CIÓN">
    <p:bg>
      <p:bgPr>
        <a:solidFill>
          <a:srgbClr val="328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09E400B-F08F-F345-8733-19DC05708E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027D0E3-398C-9244-8F21-9F1D97F6FA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2936" y="2871038"/>
            <a:ext cx="7186796" cy="6932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6600" b="1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Titulo sección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2169721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9475EC73-3568-F841-B01F-085215B63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276" y="3558683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6A266DCD-8B74-1D4C-8039-1EA045CC6F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276" y="4947645"/>
            <a:ext cx="3755488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400" b="0" i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r>
              <a:rPr lang="es-ES" b="1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b="1" dirty="0">
                <a:effectLst/>
                <a:latin typeface="Helvetica Neue" panose="02000503000000020004" pitchFamily="2" charset="0"/>
              </a:rPr>
              <a:t> </a:t>
            </a:r>
            <a:r>
              <a:rPr lang="es-ES" b="1" dirty="0" err="1">
                <a:effectLst/>
                <a:latin typeface="Helvetica Neue" panose="02000503000000020004" pitchFamily="2" charset="0"/>
              </a:rPr>
              <a:t>ipsum</a:t>
            </a:r>
            <a:endParaRPr lang="es-ES" dirty="0">
              <a:effectLst/>
              <a:latin typeface="Helvetica Neue" panose="02000503000000020004" pitchFamily="2" charset="0"/>
            </a:endParaRPr>
          </a:p>
          <a:p>
            <a:r>
              <a:rPr lang="es-ES" dirty="0" err="1">
                <a:effectLst/>
                <a:latin typeface="Helvetica Neue" panose="02000503000000020004" pitchFamily="2" charset="0"/>
              </a:rPr>
              <a:t>Lorem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ipsum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sit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amet</a:t>
            </a:r>
            <a:r>
              <a:rPr lang="es-ES" dirty="0">
                <a:effectLst/>
                <a:latin typeface="Helvetica Neue" panose="02000503000000020004" pitchFamily="2" charset="0"/>
              </a:rPr>
              <a:t>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consectetur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adipiscing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elit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Vestibulum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mollis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quis</a:t>
            </a:r>
            <a:r>
              <a:rPr lang="es-ES" dirty="0">
                <a:effectLst/>
                <a:latin typeface="Helvetica Neue" panose="02000503000000020004" pitchFamily="2" charset="0"/>
              </a:rPr>
              <a:t> dolor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eget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hendrerit</a:t>
            </a:r>
            <a:r>
              <a:rPr lang="es-ES" dirty="0">
                <a:effectLst/>
                <a:latin typeface="Helvetica Neue" panose="02000503000000020004" pitchFamily="2" charset="0"/>
              </a:rPr>
              <a:t>.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Aliquam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dui</a:t>
            </a:r>
            <a:r>
              <a:rPr lang="es-ES" dirty="0">
                <a:effectLst/>
                <a:latin typeface="Helvetica Neue" panose="02000503000000020004" pitchFamily="2" charset="0"/>
              </a:rPr>
              <a:t> justo,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viverra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eu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diam</a:t>
            </a:r>
            <a:r>
              <a:rPr lang="es-ES" dirty="0">
                <a:effectLst/>
                <a:latin typeface="Helvetica Neue" panose="02000503000000020004" pitchFamily="2" charset="0"/>
              </a:rPr>
              <a:t> id,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fermentum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congue</a:t>
            </a:r>
            <a:r>
              <a:rPr lang="es-ES" dirty="0">
                <a:effectLst/>
                <a:latin typeface="Helvetica Neue" panose="02000503000000020004" pitchFamily="2" charset="0"/>
              </a:rPr>
              <a:t> </a:t>
            </a:r>
            <a:r>
              <a:rPr lang="es-ES" dirty="0" err="1">
                <a:effectLst/>
                <a:latin typeface="Helvetica Neue" panose="02000503000000020004" pitchFamily="2" charset="0"/>
              </a:rPr>
              <a:t>purus</a:t>
            </a:r>
            <a:r>
              <a:rPr lang="es-ES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75BB044-9EC0-6B4E-BA64-BB3B0D26B5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24457" y="1446077"/>
            <a:ext cx="4788483" cy="615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9F30D7C2-FA9E-484E-BB4C-43DA4E2D86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10720"/>
            <a:ext cx="87630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‹Nº›</a:t>
            </a:fld>
            <a:endParaRPr lang="en-US" sz="900" dirty="0">
              <a:solidFill>
                <a:srgbClr val="3288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4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14" name="Título 10">
            <a:extLst>
              <a:ext uri="{FF2B5EF4-FFF2-40B4-BE49-F238E27FC236}">
                <a16:creationId xmlns:a16="http://schemas.microsoft.com/office/drawing/2014/main" id="{47FDBC18-AC90-8349-AF48-F2593D09EC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501158"/>
            <a:ext cx="3755488" cy="609562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8804BF0-1287-7A4B-A033-6C622E3C4E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669278"/>
            <a:ext cx="4038600" cy="2769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900" b="0" i="0" spc="300" baseline="0">
                <a:solidFill>
                  <a:srgbClr val="3288D4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lvl="0"/>
            <a:r>
              <a:rPr lang="es-ES_tradnl" dirty="0"/>
              <a:t>TÍTULO DE LA PRESENTACIÓN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‹Nº›</a:t>
            </a:fld>
            <a:endParaRPr lang="en-US" sz="900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51C6CC97-6C5F-B04A-AEDB-41DC76333B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650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B6826D71-448F-AC4A-BE57-7C3541B89D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13452" y="2167605"/>
            <a:ext cx="4038600" cy="117037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2000" b="1" spc="35" dirty="0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1" spc="35" dirty="0" err="1">
                <a:solidFill>
                  <a:srgbClr val="328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endParaRPr lang="es-ES" sz="2000" b="1" spc="35" dirty="0">
              <a:solidFill>
                <a:srgbClr val="3288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Vestibulum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hendrerit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dui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justo,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interdum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odio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lectus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faucibus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ut urna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habitasse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platea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dictumst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 magna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congue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porta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metus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Curabitur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sodales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gravida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vehicula.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Nullam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suscipit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vitae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iaculis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non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tortor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laoreet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ornare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efficitur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viverra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dolor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pellentesque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lacus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Nunc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lacinia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8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CC3AA88-2FCC-ED4F-9564-1BD71E52126A}"/>
              </a:ext>
            </a:extLst>
          </p:cNvPr>
          <p:cNvSpPr/>
          <p:nvPr userDrawn="1"/>
        </p:nvSpPr>
        <p:spPr>
          <a:xfrm>
            <a:off x="0" y="7454900"/>
            <a:ext cx="10807700" cy="301356"/>
          </a:xfrm>
          <a:prstGeom prst="rect">
            <a:avLst/>
          </a:prstGeom>
          <a:solidFill>
            <a:srgbClr val="328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6637C62-192A-B74A-9C01-622C3DD30D3F}"/>
              </a:ext>
            </a:extLst>
          </p:cNvPr>
          <p:cNvSpPr txBox="1">
            <a:spLocks/>
          </p:cNvSpPr>
          <p:nvPr userDrawn="1"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C608F0-F9BB-A546-8B7E-C8FB5F4EC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0" y="4787900"/>
            <a:ext cx="3352800" cy="844906"/>
          </a:xfrm>
          <a:prstGeom prst="rect">
            <a:avLst/>
          </a:prstGeom>
        </p:spPr>
      </p:pic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9D85ABA-E323-4364-BC96-CF31946C87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92"/>
          <a:stretch/>
        </p:blipFill>
        <p:spPr>
          <a:xfrm>
            <a:off x="1265654" y="2197100"/>
            <a:ext cx="8276392" cy="18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8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json.org/json-e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looker-studio/answer/6299685?hl=es#how-calculated-fields-work&amp;zippy=%2Csecciones-de-este-art%C3%ADculo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looker-studio/table/6379764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A4BF7-79C9-CA48-A8CE-D4A772FAE4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0850" y="1587500"/>
            <a:ext cx="6756435" cy="2362200"/>
          </a:xfrm>
        </p:spPr>
        <p:txBody>
          <a:bodyPr/>
          <a:lstStyle/>
          <a:p>
            <a:r>
              <a:rPr lang="es-ES" dirty="0" smtClean="0"/>
              <a:t>Tecnología II:</a:t>
            </a:r>
          </a:p>
          <a:p>
            <a:r>
              <a:rPr lang="es-ES" dirty="0" smtClean="0"/>
              <a:t>Manipulación de datos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1.7 Bucles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10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783949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bucles o ciclos de programación se utilizan en los programas de código para establecer sentencias o trozos de código que se repiten o se iteran. Este se repita hasta que una condición deja de cumplirse y da lugar al siguiente trozo de código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MÁS UTILIZADOS: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WHILE, FOR, FOREACH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2" descr="SQL WHILE loop with simple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757169"/>
            <a:ext cx="3974258" cy="335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0" y="4711700"/>
            <a:ext cx="4871169" cy="17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1.8 Expresiones regulares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AEFC0C8-2157-8A42-B9E4-DD9CFFAD7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650" y="1843680"/>
            <a:ext cx="8763000" cy="536740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spcBef>
                <a:spcPts val="100"/>
              </a:spcBef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expresión regular es una </a:t>
            </a:r>
            <a:r>
              <a:rPr lang="es-E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de caracteres </a:t>
            </a:r>
            <a:r>
              <a:rPr lang="es-E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utilizada </a:t>
            </a:r>
            <a:r>
              <a:rPr lang="es-E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describir o encontrar patrones dentro de </a:t>
            </a:r>
            <a:r>
              <a:rPr lang="es-ES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otras cadenas o campos, </a:t>
            </a:r>
            <a:r>
              <a:rPr lang="es-ES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base al uso de delimitadores y ciertas reglas de sintaxis. </a:t>
            </a:r>
            <a:endParaRPr lang="es-ES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endParaRPr lang="es-ES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muchas expresiones regulares. Es imposible saberlas todas, ni mucho menos. Sin embargo, para optimizar y facilitar el trabajo de analítica, es bueno conocer algunos ejemplos muy utilizados a la hora de crear patrones en la extracción de datos.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29422" y="3353980"/>
            <a:ext cx="3811790" cy="1225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Cualquier carácter (menos salto de línea).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79450" y="4082937"/>
            <a:ext cx="4813730" cy="14099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empiece por. Ej. 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es-ES" altLang="es-E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wwGA</a:t>
            </a:r>
            <a:r>
              <a:rPr lang="es-ES" alt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: ANALÍTICA </a:t>
            </a:r>
            <a:r>
              <a:rPr lang="es-ES" altLang="es-E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AVANZADA</a:t>
            </a: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(que empiece por “www.”).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79450" y="4784870"/>
            <a:ext cx="5411330" cy="1225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termine por. Ej. 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/$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(que termine con la barra de directorio)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79450" y="5455282"/>
            <a:ext cx="6318886" cy="1256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0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[a-z]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Cualquier letra de la a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z (minúsculas). Otros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ejs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.: 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[a-m]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la a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79450" y="6412062"/>
            <a:ext cx="9601200" cy="886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0" rIns="23805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[0-9]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Cualquier número del 0 al 9. Otro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[1-3]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 confundir con 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{1,3}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 es el número de repeticiones de otro carácter,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el carácter numérico en sí mismo.</a:t>
            </a:r>
          </a:p>
        </p:txBody>
      </p:sp>
    </p:spTree>
    <p:extLst>
      <p:ext uri="{BB962C8B-B14F-4D97-AF65-F5344CB8AC3E}">
        <p14:creationId xmlns:p14="http://schemas.microsoft.com/office/powerpoint/2010/main" val="108366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1.9 Comentarios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AEFC0C8-2157-8A42-B9E4-DD9CFFAD7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650" y="1843680"/>
            <a:ext cx="8763000" cy="536740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De la misma forma que habíamos hablado de la importancia de la documentación en todos los lenguajes y los programas, también es </a:t>
            </a:r>
            <a:r>
              <a:rPr lang="es-ES" u="sng" dirty="0" smtClean="0">
                <a:solidFill>
                  <a:schemeClr val="tx1"/>
                </a:solidFill>
              </a:rPr>
              <a:t>imprescindible incorporar comentarios a nuestro código a la hora de escribirlo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s-ES" dirty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Unos buenos comentarios van a permitir que todo el equipo de profesionales pueda leer y entender el código con mayor rapidez y agilidad. Asimismo, incluir comentarios </a:t>
            </a:r>
            <a:r>
              <a:rPr lang="es-ES" u="sng" dirty="0" smtClean="0">
                <a:solidFill>
                  <a:schemeClr val="tx1"/>
                </a:solidFill>
              </a:rPr>
              <a:t>permite y facilita la comprensión del código después de mucho tiempo sin consultarlo</a:t>
            </a:r>
            <a:r>
              <a:rPr lang="es-ES" dirty="0" smtClean="0">
                <a:solidFill>
                  <a:schemeClr val="tx1"/>
                </a:solidFill>
              </a:rPr>
              <a:t>. </a:t>
            </a:r>
          </a:p>
          <a:p>
            <a:pPr marL="12700">
              <a:spcBef>
                <a:spcPts val="100"/>
              </a:spcBef>
            </a:pPr>
            <a:endParaRPr lang="es-ES" dirty="0"/>
          </a:p>
          <a:p>
            <a:pPr marL="12700">
              <a:spcBef>
                <a:spcPts val="100"/>
              </a:spcBef>
            </a:pPr>
            <a:endParaRPr lang="es-ES" dirty="0"/>
          </a:p>
        </p:txBody>
      </p:sp>
      <p:pic>
        <p:nvPicPr>
          <p:cNvPr id="7" name="Picture 2" descr="An overview of SQL Com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273795"/>
            <a:ext cx="3894440" cy="25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ingle and multiline comment in python - DataScience Made Si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003" y="4178300"/>
            <a:ext cx="4453447" cy="231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2. Objetos JSON y API </a:t>
            </a:r>
            <a:r>
              <a:rPr lang="es-ES" dirty="0" err="1" smtClean="0"/>
              <a:t>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28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2.1 JS y manipulación de datos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AEFC0C8-2157-8A42-B9E4-DD9CFFAD7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650" y="1843680"/>
            <a:ext cx="8763000" cy="536740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b="1" dirty="0">
                <a:solidFill>
                  <a:schemeClr val="tx1"/>
                </a:solidFill>
              </a:rPr>
              <a:t>JavaScript </a:t>
            </a:r>
            <a:r>
              <a:rPr lang="es-ES" b="1" dirty="0" err="1">
                <a:solidFill>
                  <a:schemeClr val="tx1"/>
                </a:solidFill>
              </a:rPr>
              <a:t>Object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Notation</a:t>
            </a:r>
            <a:r>
              <a:rPr lang="es-ES" b="1" dirty="0">
                <a:solidFill>
                  <a:schemeClr val="tx1"/>
                </a:solidFill>
              </a:rPr>
              <a:t> (JSON) </a:t>
            </a:r>
            <a:r>
              <a:rPr lang="es-ES" dirty="0">
                <a:solidFill>
                  <a:schemeClr val="tx1"/>
                </a:solidFill>
              </a:rPr>
              <a:t>es un </a:t>
            </a:r>
            <a:r>
              <a:rPr lang="es-ES" u="sng" dirty="0">
                <a:solidFill>
                  <a:schemeClr val="tx1"/>
                </a:solidFill>
              </a:rPr>
              <a:t>formato basado en texto estándar para representar datos estructurados en la sintaxis de objetos de JavaScript. </a:t>
            </a:r>
            <a:r>
              <a:rPr lang="es-ES" dirty="0">
                <a:solidFill>
                  <a:schemeClr val="tx1"/>
                </a:solidFill>
              </a:rPr>
              <a:t>		</a:t>
            </a:r>
            <a:r>
              <a:rPr lang="es-E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s-ES" dirty="0" smtClean="0">
                <a:solidFill>
                  <a:schemeClr val="tx1"/>
                </a:solidFill>
                <a:hlinkClick r:id="rId2"/>
              </a:rPr>
              <a:t>www.json.org/json-es.html</a:t>
            </a:r>
            <a:endParaRPr lang="es-ES" dirty="0" smtClean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s-ES" u="sng" dirty="0" smtClean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Es </a:t>
            </a:r>
            <a:r>
              <a:rPr lang="es-ES" dirty="0">
                <a:solidFill>
                  <a:schemeClr val="tx1"/>
                </a:solidFill>
              </a:rPr>
              <a:t>comúnmente utilizado para </a:t>
            </a:r>
            <a:r>
              <a:rPr lang="es-ES" u="sng" dirty="0">
                <a:solidFill>
                  <a:schemeClr val="tx1"/>
                </a:solidFill>
              </a:rPr>
              <a:t>transmitir datos en aplicaciones web </a:t>
            </a:r>
            <a:r>
              <a:rPr lang="es-ES" dirty="0">
                <a:solidFill>
                  <a:schemeClr val="tx1"/>
                </a:solidFill>
              </a:rPr>
              <a:t>(por ejemplo: enviar algunos datos desde el servidor al cliente, así estos datos pueden ser mostrados en páginas web, o vice versa). </a:t>
            </a:r>
          </a:p>
          <a:p>
            <a:pPr marL="12700">
              <a:spcBef>
                <a:spcPts val="100"/>
              </a:spcBef>
            </a:pPr>
            <a:endParaRPr lang="es-ES" dirty="0"/>
          </a:p>
        </p:txBody>
      </p:sp>
      <p:pic>
        <p:nvPicPr>
          <p:cNvPr id="7" name="Picture 2" descr="JSON Manipulation With SQL — With Code Snippet &amp; Walk-Through | by Maxime  Godfroid | The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0" y="3677313"/>
            <a:ext cx="4506740" cy="34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65" y="3674712"/>
            <a:ext cx="3733800" cy="11577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365" y="4940301"/>
            <a:ext cx="4952486" cy="10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2.2 Eventos y capas de datos 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AEFC0C8-2157-8A42-B9E4-DD9CFFAD7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5650" y="1928684"/>
            <a:ext cx="8763000" cy="536740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Es muy común encontrarse en herramientas de analítica de datos de páginas webs y apps objetos JSON que </a:t>
            </a:r>
            <a:r>
              <a:rPr lang="es-ES" u="sng" dirty="0" smtClean="0">
                <a:solidFill>
                  <a:schemeClr val="tx1"/>
                </a:solidFill>
              </a:rPr>
              <a:t>lanzan eventos en cada acción que se quiera recoger.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s-ES" dirty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Estas acciones o eventos </a:t>
            </a:r>
            <a:r>
              <a:rPr lang="es-ES" u="sng" dirty="0" smtClean="0">
                <a:solidFill>
                  <a:schemeClr val="tx1"/>
                </a:solidFill>
              </a:rPr>
              <a:t>llevan incorporados muchos valores, llaves o parámetros adicionales </a:t>
            </a:r>
            <a:r>
              <a:rPr lang="es-ES" dirty="0" smtClean="0">
                <a:solidFill>
                  <a:schemeClr val="tx1"/>
                </a:solidFill>
              </a:rPr>
              <a:t>a los que podemos acceder y extraer </a:t>
            </a:r>
            <a:r>
              <a:rPr lang="es-ES" dirty="0">
                <a:solidFill>
                  <a:schemeClr val="tx1"/>
                </a:solidFill>
              </a:rPr>
              <a:t>fácilmente </a:t>
            </a:r>
            <a:r>
              <a:rPr lang="es-ES" dirty="0" smtClean="0">
                <a:solidFill>
                  <a:schemeClr val="tx1"/>
                </a:solidFill>
              </a:rPr>
              <a:t>para nuestro objetivo final. </a:t>
            </a:r>
            <a:endParaRPr lang="es-ES" dirty="0">
              <a:solidFill>
                <a:schemeClr val="tx1"/>
              </a:solidFill>
            </a:endParaRPr>
          </a:p>
          <a:p>
            <a:pPr marL="12700">
              <a:spcBef>
                <a:spcPts val="100"/>
              </a:spcBef>
            </a:pPr>
            <a:endParaRPr lang="es-ES" dirty="0"/>
          </a:p>
        </p:txBody>
      </p:sp>
      <p:pic>
        <p:nvPicPr>
          <p:cNvPr id="7" name="Picture 4" descr="How to Sum Multiple GTM Data Layer Variables into One | Elev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838037"/>
            <a:ext cx="3962400" cy="35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nlock the Data Layer: A Non-Developer's Guide to GTM | Bounte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874913"/>
            <a:ext cx="4762500" cy="34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2.3 JS y API REST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AAEFC0C8-2157-8A42-B9E4-DD9CFFAD7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9126" y="1907608"/>
            <a:ext cx="8763000" cy="5367409"/>
          </a:xfrm>
          <a:prstGeom prst="rect">
            <a:avLst/>
          </a:prstGeom>
        </p:spPr>
        <p:txBody>
          <a:bodyPr anchor="t">
            <a:noAutofit/>
          </a:bodyPr>
          <a:lstStyle>
            <a:lvl1pPr marL="11113" indent="1588" algn="l">
              <a:lnSpc>
                <a:spcPct val="100000"/>
              </a:lnSpc>
              <a:buNone/>
              <a:tabLst/>
              <a:defRPr lang="es-ES" sz="1400" b="0" smtClean="0">
                <a:effectLst/>
              </a:defRPr>
            </a:lvl1pPr>
            <a:lvl2pPr>
              <a:lnSpc>
                <a:spcPts val="4880"/>
              </a:lnSpc>
              <a:defRPr sz="4250"/>
            </a:lvl2pPr>
            <a:lvl3pPr>
              <a:lnSpc>
                <a:spcPts val="4880"/>
              </a:lnSpc>
              <a:defRPr sz="4250"/>
            </a:lvl3pPr>
            <a:lvl4pPr>
              <a:lnSpc>
                <a:spcPts val="4880"/>
              </a:lnSpc>
              <a:defRPr sz="4250"/>
            </a:lvl4pPr>
            <a:lvl5pPr>
              <a:lnSpc>
                <a:spcPts val="4880"/>
              </a:lnSpc>
              <a:defRPr sz="4250"/>
            </a:lvl5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>
                <a:solidFill>
                  <a:schemeClr val="tx1"/>
                </a:solidFill>
              </a:rPr>
              <a:t>Una </a:t>
            </a:r>
            <a:r>
              <a:rPr lang="es-ES" b="1" dirty="0">
                <a:solidFill>
                  <a:schemeClr val="tx1"/>
                </a:solidFill>
              </a:rPr>
              <a:t>API</a:t>
            </a:r>
            <a:r>
              <a:rPr lang="es-ES" dirty="0">
                <a:solidFill>
                  <a:schemeClr val="tx1"/>
                </a:solidFill>
              </a:rPr>
              <a:t>, o </a:t>
            </a:r>
            <a:r>
              <a:rPr lang="es-ES" i="1" dirty="0">
                <a:solidFill>
                  <a:schemeClr val="tx1"/>
                </a:solidFill>
              </a:rPr>
              <a:t>interfaz de programación de aplicaciones</a:t>
            </a:r>
            <a:r>
              <a:rPr lang="es-ES" dirty="0">
                <a:solidFill>
                  <a:schemeClr val="tx1"/>
                </a:solidFill>
              </a:rPr>
              <a:t>, es un </a:t>
            </a:r>
            <a:r>
              <a:rPr lang="es-ES" u="sng" dirty="0">
                <a:solidFill>
                  <a:schemeClr val="tx1"/>
                </a:solidFill>
              </a:rPr>
              <a:t>conjunto de reglas que definen cómo pueden las aplicaciones o los dispositivos conectarse y comunicarse entre sí</a:t>
            </a:r>
            <a:r>
              <a:rPr lang="es-ES" dirty="0">
                <a:solidFill>
                  <a:schemeClr val="tx1"/>
                </a:solidFill>
              </a:rPr>
              <a:t>. </a:t>
            </a:r>
            <a:endParaRPr lang="es-ES" dirty="0" smtClean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s-ES" dirty="0">
              <a:solidFill>
                <a:schemeClr val="tx1"/>
              </a:solidFill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s-ES" dirty="0" smtClean="0">
                <a:solidFill>
                  <a:schemeClr val="tx1"/>
                </a:solidFill>
              </a:rPr>
              <a:t>Una </a:t>
            </a:r>
            <a:r>
              <a:rPr lang="es-ES" b="1" dirty="0">
                <a:solidFill>
                  <a:schemeClr val="tx1"/>
                </a:solidFill>
              </a:rPr>
              <a:t>API REST </a:t>
            </a:r>
            <a:r>
              <a:rPr lang="es-ES" dirty="0">
                <a:solidFill>
                  <a:schemeClr val="tx1"/>
                </a:solidFill>
              </a:rPr>
              <a:t>es una API que </a:t>
            </a:r>
            <a:r>
              <a:rPr lang="es-ES" u="sng" dirty="0">
                <a:solidFill>
                  <a:schemeClr val="tx1"/>
                </a:solidFill>
              </a:rPr>
              <a:t>cumple los principios de diseño del estilo de arquitectura REST</a:t>
            </a:r>
            <a:r>
              <a:rPr lang="es-ES" dirty="0">
                <a:solidFill>
                  <a:schemeClr val="tx1"/>
                </a:solidFill>
              </a:rPr>
              <a:t> o </a:t>
            </a:r>
            <a:r>
              <a:rPr lang="es-ES" i="1" dirty="0">
                <a:solidFill>
                  <a:schemeClr val="tx1"/>
                </a:solidFill>
              </a:rPr>
              <a:t>transferencia de estado representacional</a:t>
            </a:r>
            <a:r>
              <a:rPr lang="es-ES" dirty="0">
                <a:solidFill>
                  <a:schemeClr val="tx1"/>
                </a:solidFill>
              </a:rPr>
              <a:t>. Por este motivo, las API REST a veces se conocen como API </a:t>
            </a:r>
            <a:r>
              <a:rPr lang="es-ES" dirty="0" err="1">
                <a:solidFill>
                  <a:schemeClr val="tx1"/>
                </a:solidFill>
              </a:rPr>
              <a:t>RESTful</a:t>
            </a:r>
            <a:r>
              <a:rPr lang="es-ES" i="1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7" name="Picture 2" descr="Qué es una api rest? ¿Cómo funciona? ¿En que tipo de web utilizarla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23750"/>
            <a:ext cx="8678376" cy="21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3. Bases de datos 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3.1 SQL vs </a:t>
            </a:r>
            <a:r>
              <a:rPr lang="es-ES" dirty="0" err="1" smtClean="0"/>
              <a:t>NoSQL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5760" y="1897610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gestión de las bases de datos es por lo tanto fundamental para todos los trabajos de estas áreas. Un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sistema de gestión de bases de datos (</a:t>
            </a:r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SGBD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) es un programa que permite a uno o varios usuarios acceder a una base de datos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Permite manejar los accesos diferenciados (identificación, seguridad) y permite interpretar las búsquedas para ingresar, modificar, invertir o suprimir datos. Se pueden diferenciar 2 grandes familias de SGBD : los SGBD SQL y los SGBD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Relacionales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Esquema fijo y datos clasificados.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75760" y="4252724"/>
            <a:ext cx="9372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validez de datos muy importante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 recurrente de escritura y modificaciones de datos sobre elementos específicos (SQL permite modificar fácilmente </a:t>
            </a:r>
            <a:r>
              <a:rPr lang="es-E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especificas)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 de búsquedas complejas</a:t>
            </a:r>
          </a:p>
          <a:p>
            <a:pPr>
              <a:lnSpc>
                <a:spcPct val="150000"/>
              </a:lnSpc>
            </a:pPr>
            <a:endParaRPr lang="es-E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No relacionales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Modulares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No necesitan esquema fijo. 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 </a:t>
            </a: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múltiples búsquedas de </a:t>
            </a:r>
            <a:r>
              <a:rPr lang="es-E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lectura.</a:t>
            </a:r>
            <a:endParaRPr lang="es-E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Grandes conjuntos de datos (Big Data)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distribuidos (varias fuentes)</a:t>
            </a:r>
            <a:endParaRPr lang="es-ES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/>
              <a:t>3.1 SQL vs </a:t>
            </a:r>
            <a:r>
              <a:rPr lang="es-ES" dirty="0" err="1"/>
              <a:t>NoSQL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19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2" descr="ScyllaDB | NoSQL vs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97610"/>
            <a:ext cx="9144000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57623-A120-C043-9499-82325EF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923A72-D76C-584F-81C8-59E8FFDF99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343400" cy="276999"/>
          </a:xfrm>
        </p:spPr>
        <p:txBody>
          <a:bodyPr/>
          <a:lstStyle/>
          <a:p>
            <a:pPr lvl="0"/>
            <a:r>
              <a:rPr lang="es-ES_tradnl" dirty="0" smtClean="0"/>
              <a:t>TECNOLOGÍA II: MANIPULACIÓN DE DATOS</a:t>
            </a:r>
            <a:endParaRPr lang="es-ES_tradnl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24E358DB-09CC-D54C-8384-35417DB2E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450" y="2197101"/>
            <a:ext cx="5105400" cy="5257799"/>
          </a:xfrm>
        </p:spPr>
        <p:txBody>
          <a:bodyPr/>
          <a:lstStyle/>
          <a:p>
            <a:r>
              <a:rPr lang="es-ES" sz="2000" spc="105" dirty="0" smtClean="0"/>
              <a:t>1. Conceptos básicos</a:t>
            </a:r>
            <a:br>
              <a:rPr lang="es-ES" sz="2000" spc="105" dirty="0" smtClean="0"/>
            </a:br>
            <a:r>
              <a:rPr lang="es-ES" sz="2000" spc="105" dirty="0" smtClean="0"/>
              <a:t>	</a:t>
            </a:r>
            <a:r>
              <a:rPr lang="es-ES" spc="105" dirty="0" smtClean="0"/>
              <a:t>1.1 La importancia de documentarse</a:t>
            </a:r>
            <a:br>
              <a:rPr lang="es-ES" spc="105" dirty="0" smtClean="0"/>
            </a:br>
            <a:r>
              <a:rPr lang="es-ES" spc="105" dirty="0" smtClean="0"/>
              <a:t>	1.2 Tipos de datos: </a:t>
            </a:r>
            <a:r>
              <a:rPr lang="es-ES" spc="105" dirty="0" err="1" smtClean="0"/>
              <a:t>string</a:t>
            </a:r>
            <a:r>
              <a:rPr lang="es-ES" spc="105" dirty="0" smtClean="0"/>
              <a:t>, </a:t>
            </a:r>
            <a:r>
              <a:rPr lang="es-ES" spc="105" dirty="0" err="1" smtClean="0"/>
              <a:t>integer</a:t>
            </a:r>
            <a:r>
              <a:rPr lang="es-ES" spc="105" dirty="0" smtClean="0"/>
              <a:t> y 	</a:t>
            </a:r>
            <a:r>
              <a:rPr lang="es-ES" spc="105" dirty="0" err="1" smtClean="0"/>
              <a:t>float</a:t>
            </a:r>
            <a:endParaRPr lang="es-ES" spc="105" dirty="0" smtClean="0"/>
          </a:p>
          <a:p>
            <a:r>
              <a:rPr lang="es-ES" spc="105" dirty="0"/>
              <a:t>	</a:t>
            </a:r>
            <a:r>
              <a:rPr lang="es-ES" spc="105" dirty="0" smtClean="0"/>
              <a:t>1.3 Booleanos </a:t>
            </a:r>
            <a:br>
              <a:rPr lang="es-ES" spc="105" dirty="0" smtClean="0"/>
            </a:br>
            <a:r>
              <a:rPr lang="es-ES" spc="105" dirty="0"/>
              <a:t>	</a:t>
            </a:r>
            <a:r>
              <a:rPr lang="es-ES" spc="105" dirty="0" smtClean="0"/>
              <a:t>1.4 Variables</a:t>
            </a:r>
            <a:endParaRPr lang="es-ES" spc="105" dirty="0"/>
          </a:p>
          <a:p>
            <a:r>
              <a:rPr lang="es-ES" sz="2000" spc="105" dirty="0"/>
              <a:t>	</a:t>
            </a:r>
            <a:r>
              <a:rPr lang="es-ES" spc="105" dirty="0" smtClean="0"/>
              <a:t>1.5 Funciones</a:t>
            </a:r>
          </a:p>
          <a:p>
            <a:r>
              <a:rPr lang="es-ES" spc="105" dirty="0" smtClean="0"/>
              <a:t>	1.6 Condicionales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1.7 Bucles</a:t>
            </a:r>
          </a:p>
          <a:p>
            <a:r>
              <a:rPr lang="es-ES" spc="105" dirty="0"/>
              <a:t>	</a:t>
            </a:r>
            <a:r>
              <a:rPr lang="es-ES" spc="105" dirty="0" smtClean="0"/>
              <a:t>1.8 Comentarios</a:t>
            </a:r>
          </a:p>
          <a:p>
            <a:r>
              <a:rPr lang="es-ES" spc="105" dirty="0" smtClean="0"/>
              <a:t>	1.9 Expresiones regulares</a:t>
            </a:r>
            <a:r>
              <a:rPr lang="es-ES" spc="105" dirty="0"/>
              <a:t>	</a:t>
            </a:r>
          </a:p>
          <a:p>
            <a:r>
              <a:rPr lang="es-ES" sz="2000" spc="105" dirty="0"/>
              <a:t/>
            </a:r>
            <a:br>
              <a:rPr lang="es-ES" sz="2000" spc="105" dirty="0"/>
            </a:br>
            <a:r>
              <a:rPr lang="es-ES" sz="1800" spc="105" dirty="0"/>
              <a:t>2. </a:t>
            </a:r>
            <a:r>
              <a:rPr lang="es-ES" sz="1800" spc="105" dirty="0" smtClean="0"/>
              <a:t>JS: Objetos JSON y API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2.1 </a:t>
            </a:r>
            <a:r>
              <a:rPr lang="es-ES" spc="105" dirty="0"/>
              <a:t>JS: Manipulación de objetos </a:t>
            </a:r>
            <a:endParaRPr lang="es-ES" spc="105" dirty="0" smtClean="0"/>
          </a:p>
          <a:p>
            <a:r>
              <a:rPr lang="es-ES" spc="105" dirty="0"/>
              <a:t>	</a:t>
            </a:r>
            <a:r>
              <a:rPr lang="es-ES" spc="105" dirty="0" smtClean="0"/>
              <a:t>2.2 JS: Eventos y capas de datos</a:t>
            </a:r>
            <a:r>
              <a:rPr lang="es-ES" spc="105" dirty="0"/>
              <a:t/>
            </a:r>
            <a:br>
              <a:rPr lang="es-ES" spc="105" dirty="0"/>
            </a:br>
            <a:r>
              <a:rPr lang="es-ES" spc="105" dirty="0"/>
              <a:t>	</a:t>
            </a:r>
            <a:r>
              <a:rPr lang="es-ES" spc="105" dirty="0" smtClean="0"/>
              <a:t>2.3 API REST</a:t>
            </a:r>
            <a:endParaRPr lang="es-ES" spc="105" dirty="0"/>
          </a:p>
          <a:p>
            <a:r>
              <a:rPr lang="es-ES" spc="105" dirty="0"/>
              <a:t>		</a:t>
            </a:r>
            <a:endParaRPr lang="es-ES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24E358DB-09CC-D54C-8384-35417DB2EE62}"/>
              </a:ext>
            </a:extLst>
          </p:cNvPr>
          <p:cNvSpPr txBox="1">
            <a:spLocks/>
          </p:cNvSpPr>
          <p:nvPr/>
        </p:nvSpPr>
        <p:spPr>
          <a:xfrm>
            <a:off x="5423234" y="2197101"/>
            <a:ext cx="5410200" cy="51815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2pPr>
            <a:lvl3pPr marL="9144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3pPr>
            <a:lvl4pPr marL="13716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4pPr>
            <a:lvl5pPr marL="1828800">
              <a:lnSpc>
                <a:spcPts val="4880"/>
              </a:lnSpc>
              <a:defRPr sz="4250"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kern="0" spc="105" dirty="0"/>
              <a:t>3</a:t>
            </a:r>
            <a:r>
              <a:rPr lang="es-ES" sz="2000" kern="0" spc="105" dirty="0" smtClean="0"/>
              <a:t>. Bases de datos SQL</a:t>
            </a:r>
          </a:p>
          <a:p>
            <a:r>
              <a:rPr lang="es-ES" sz="2000" kern="0" spc="105" dirty="0" smtClean="0"/>
              <a:t>	</a:t>
            </a:r>
            <a:r>
              <a:rPr lang="es-ES" kern="0" spc="105" dirty="0" smtClean="0"/>
              <a:t>3.1 SQL vs </a:t>
            </a:r>
            <a:r>
              <a:rPr lang="es-ES" kern="0" spc="105" dirty="0" err="1" smtClean="0"/>
              <a:t>NoSQL</a:t>
            </a:r>
            <a:r>
              <a:rPr lang="es-ES" kern="0" spc="105" dirty="0" smtClean="0"/>
              <a:t/>
            </a:r>
            <a:br>
              <a:rPr lang="es-ES" kern="0" spc="105" dirty="0" smtClean="0"/>
            </a:br>
            <a:r>
              <a:rPr lang="es-ES" kern="0" spc="105" dirty="0" smtClean="0"/>
              <a:t>	3.2 SGBD</a:t>
            </a:r>
            <a:br>
              <a:rPr lang="es-ES" kern="0" spc="105" dirty="0" smtClean="0"/>
            </a:br>
            <a:r>
              <a:rPr lang="es-ES" kern="0" spc="105" dirty="0" smtClean="0"/>
              <a:t>	3.3 CRUD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3.4 </a:t>
            </a:r>
            <a:r>
              <a:rPr lang="es-ES" kern="0" spc="105" dirty="0" err="1" smtClean="0"/>
              <a:t>Primary</a:t>
            </a:r>
            <a:r>
              <a:rPr lang="es-ES" kern="0" spc="105" dirty="0" smtClean="0"/>
              <a:t> </a:t>
            </a:r>
            <a:r>
              <a:rPr lang="es-ES" kern="0" spc="105" dirty="0" err="1" smtClean="0"/>
              <a:t>key</a:t>
            </a:r>
            <a:r>
              <a:rPr lang="es-ES" kern="0" spc="105" dirty="0" smtClean="0"/>
              <a:t> y </a:t>
            </a:r>
            <a:r>
              <a:rPr lang="es-ES" kern="0" spc="105" dirty="0" err="1" smtClean="0"/>
              <a:t>foreign</a:t>
            </a:r>
            <a:r>
              <a:rPr lang="es-ES" kern="0" spc="105" dirty="0" smtClean="0"/>
              <a:t> </a:t>
            </a:r>
            <a:r>
              <a:rPr lang="es-ES" kern="0" spc="105" dirty="0" err="1" smtClean="0"/>
              <a:t>key</a:t>
            </a:r>
            <a:endParaRPr lang="es-ES" kern="0" spc="105" dirty="0" smtClean="0"/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3.5 CREATE TABLE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3.6 INSERT, SELECT, UPDATE,DELETE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3.7 Operadores: AND, OR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3.8 Condicionales: </a:t>
            </a:r>
            <a:r>
              <a:rPr lang="es-ES" kern="0" spc="105" dirty="0" err="1" smtClean="0"/>
              <a:t>Where</a:t>
            </a:r>
            <a:r>
              <a:rPr lang="es-ES" kern="0" spc="105" dirty="0" smtClean="0"/>
              <a:t>, </a:t>
            </a:r>
            <a:r>
              <a:rPr lang="es-ES" kern="0" spc="105" dirty="0" err="1" smtClean="0"/>
              <a:t>between</a:t>
            </a:r>
            <a:endParaRPr lang="es-ES" kern="0" spc="105" dirty="0" smtClean="0"/>
          </a:p>
          <a:p>
            <a:r>
              <a:rPr lang="es-ES" kern="0" spc="105" dirty="0"/>
              <a:t>	</a:t>
            </a:r>
            <a:r>
              <a:rPr lang="es-ES" kern="0" spc="105" dirty="0" err="1" smtClean="0"/>
              <a:t>like</a:t>
            </a:r>
            <a:r>
              <a:rPr lang="es-ES" kern="0" spc="105" dirty="0"/>
              <a:t> </a:t>
            </a:r>
            <a:r>
              <a:rPr lang="es-ES" kern="0" spc="105" dirty="0" smtClean="0"/>
              <a:t>y negación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3.9 CASE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3.10 Tablas Cruzadas</a:t>
            </a:r>
            <a:br>
              <a:rPr lang="es-ES" kern="0" spc="105" dirty="0" smtClean="0"/>
            </a:br>
            <a:endParaRPr lang="es-ES" sz="2000" kern="0" spc="105" dirty="0" smtClean="0"/>
          </a:p>
          <a:p>
            <a:r>
              <a:rPr lang="es-ES" sz="2000" kern="0" spc="105" dirty="0"/>
              <a:t>4</a:t>
            </a:r>
            <a:r>
              <a:rPr lang="es-ES" sz="2000" kern="0" spc="105" dirty="0" smtClean="0"/>
              <a:t>. SQL y </a:t>
            </a:r>
            <a:r>
              <a:rPr lang="es-ES" sz="2000" kern="0" spc="105" dirty="0" err="1" smtClean="0"/>
              <a:t>Reporting</a:t>
            </a:r>
            <a:endParaRPr lang="es-ES" sz="2000" kern="0" spc="105" dirty="0" smtClean="0"/>
          </a:p>
          <a:p>
            <a:r>
              <a:rPr lang="es-ES" sz="2000" kern="0" spc="105" dirty="0"/>
              <a:t>	</a:t>
            </a:r>
            <a:r>
              <a:rPr lang="es-ES" kern="0" spc="105" dirty="0" smtClean="0"/>
              <a:t>4.1 Campos calculados</a:t>
            </a:r>
          </a:p>
          <a:p>
            <a:r>
              <a:rPr lang="es-ES" kern="0" spc="105" dirty="0"/>
              <a:t>	</a:t>
            </a:r>
            <a:r>
              <a:rPr lang="es-ES" kern="0" spc="105" dirty="0" smtClean="0"/>
              <a:t>4.2 Funciones GDS</a:t>
            </a:r>
          </a:p>
          <a:p>
            <a:endParaRPr lang="es-ES" sz="2000" kern="0" spc="105" dirty="0"/>
          </a:p>
          <a:p>
            <a:r>
              <a:rPr lang="es-ES" sz="2000" kern="0" spc="105" dirty="0" smtClean="0"/>
              <a:t>5. Ejercicios</a:t>
            </a:r>
            <a:endParaRPr lang="es-ES" sz="1200" kern="0" dirty="0"/>
          </a:p>
        </p:txBody>
      </p:sp>
    </p:spTree>
    <p:extLst>
      <p:ext uri="{BB962C8B-B14F-4D97-AF65-F5344CB8AC3E}">
        <p14:creationId xmlns:p14="http://schemas.microsoft.com/office/powerpoint/2010/main" val="20812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3.2 SGBD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20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1850" y="2109252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 sistema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gestión de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bases de datos (SGBD, por sus siglas en inglés) o 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Management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(DBMS) es una colección de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 software muy específico, </a:t>
            </a:r>
            <a:r>
              <a:rPr 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 al manejo de base de datos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cuya función es servir de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entre la base de datos, el usuario y las distintas aplicaciones utilizadas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Su uso permite realizar un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mejor control a los administradores de sistemas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y, por otro lado, también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obtener mejores resultados a la hora de realizar consultas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ayuden a la gestión empresarial mediante la generación de la tan perseguida ventaja competitiva. 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2" descr="Découvrez le système de gestion de base de données (SGBD) - Implémentez vos  bases de données relationnelles avec SQL - OpenClassroo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" y="5041055"/>
            <a:ext cx="5044958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s gestores de bases de datos (SGBD) más usad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12" y="4888655"/>
            <a:ext cx="3248025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0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3.3 CRUD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21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Picture 6" descr="Direto ao ponto: O que é CRUD?. A alguns anos quando eu ainda não tinha… |  by Igor Giamoniano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5920529"/>
            <a:ext cx="2746784" cy="145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7263" y="1816100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programación solemos usar el término CRUD para referirnos a las operaciones básicas que puedes realizar sobre un conjunto de datos y por sus siglas son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Crearlos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ya sabes, nuevos registros, cuando hablamos de bases de datos esto quiere decir insertar información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Leerlos, r por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esto quiere decir consultar esa información, ya sea un registro o una colección de estos registros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Actualizarlos, u por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significa tomar un registro que ya existe en la base de datos y modificar alguna de las columnas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Por último eliminar registros, d por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significa tomar un registro y quitarlo del almacén.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3.4 </a:t>
            </a:r>
            <a:r>
              <a:rPr lang="es-ES" dirty="0" err="1" smtClean="0"/>
              <a:t>Primary</a:t>
            </a:r>
            <a:r>
              <a:rPr lang="es-ES" dirty="0" smtClean="0"/>
              <a:t> </a:t>
            </a:r>
            <a:r>
              <a:rPr lang="es-ES" dirty="0" err="1" smtClean="0"/>
              <a:t>key</a:t>
            </a:r>
            <a:r>
              <a:rPr lang="es-ES" dirty="0" smtClean="0"/>
              <a:t> y </a:t>
            </a:r>
            <a:r>
              <a:rPr lang="es-ES" dirty="0" err="1" smtClean="0"/>
              <a:t>foreign</a:t>
            </a:r>
            <a:r>
              <a:rPr lang="es-ES" dirty="0" smtClean="0"/>
              <a:t> </a:t>
            </a:r>
            <a:r>
              <a:rPr lang="es-ES" dirty="0" err="1" smtClean="0"/>
              <a:t>key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22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2044700"/>
            <a:ext cx="79355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restricción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identifica de forma única cada registro en una tabla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claves primarias deben contener valores únicos y no pueden contener valores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tabla solo puede tener una clave principal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puede consistir en campos simples o múltiples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cap="all" dirty="0">
                <a:latin typeface="Arial" panose="020B0604020202020204" pitchFamily="34" charset="0"/>
                <a:cs typeface="Arial" panose="020B0604020202020204" pitchFamily="34" charset="0"/>
              </a:rPr>
              <a:t>SQL PRIMARY KEY EN CREATE TABLE</a:t>
            </a:r>
          </a:p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siguiente SQL crea una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en la columna «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» cuando se crea la tabla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“Personas”</a:t>
            </a: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TABLE Personas ( 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NOT NULL PRIMARY KEY,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Apellidos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varchar(255) NOT NULL,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varchar(255),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3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3.4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y </a:t>
            </a:r>
            <a:r>
              <a:rPr lang="es-ES" dirty="0" err="1"/>
              <a:t>foreign</a:t>
            </a:r>
            <a:r>
              <a:rPr lang="es-ES" dirty="0"/>
              <a:t> </a:t>
            </a:r>
            <a:r>
              <a:rPr lang="es-ES" dirty="0" err="1"/>
              <a:t>key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23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2044700"/>
            <a:ext cx="79355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es una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clave (campo de una columna) que sirve para relacionar dos tablas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El campo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se relaciona o vincula con la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de otra tabla de la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bbdd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tabla secundaria es la que contiene la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y la tabla principal contiene la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es una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restricción que no permite que se agreguen o inserten datos que no válidos en la columna de </a:t>
            </a:r>
            <a:r>
              <a:rPr lang="es-E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ya que los valores que se van a insertar deben ser valores que se encuentren o ya estén en la tabla con la que se quiere relacionar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siguiente comando crea una FOREIGN KEY en la columna “ID PERSONA” cuando se crea la tabla pedidos.</a:t>
            </a:r>
          </a:p>
          <a:p>
            <a:pPr fontAlgn="base"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400" dirty="0"/>
              <a:t>CREATE TABLE </a:t>
            </a:r>
            <a:r>
              <a:rPr lang="en-US" sz="1400" dirty="0" err="1"/>
              <a:t>Pedidos</a:t>
            </a:r>
            <a:r>
              <a:rPr lang="en-US" sz="1400" dirty="0"/>
              <a:t> ( </a:t>
            </a:r>
            <a:r>
              <a:rPr lang="en-US" sz="1400" dirty="0" err="1"/>
              <a:t>PedidoID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NOT NULL PRIMARY KEY, </a:t>
            </a:r>
            <a:r>
              <a:rPr lang="en-US" sz="1400" dirty="0" err="1"/>
              <a:t>NumeroPedido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NOT NULL, </a:t>
            </a:r>
            <a:r>
              <a:rPr lang="en-US" sz="1400" dirty="0" err="1"/>
              <a:t>PersonaID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FOREIGN KEY REFERENCES Personas(</a:t>
            </a:r>
            <a:r>
              <a:rPr lang="en-US" sz="1400" dirty="0" err="1"/>
              <a:t>PersonaID</a:t>
            </a:r>
            <a:r>
              <a:rPr lang="en-US" sz="1400" dirty="0"/>
              <a:t>) );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37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3.5 CREATE TABLE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0641" y="1968500"/>
            <a:ext cx="8621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tablas se utilizan para almacenar datos en la base de datos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Las tablas tienen nombres únicos dentro de una base de datos y un esquema. 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tabla contiene una o más columnas y cada columna tiene un tipo de datos asociado que define el tipo de datos que puede almacenar, por ejemplo, números, cadenas o datos temporales.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8" y="4290703"/>
            <a:ext cx="3134987" cy="19962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28" y="4290703"/>
            <a:ext cx="5007813" cy="20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27645"/>
            <a:ext cx="7315200" cy="430887"/>
          </a:xfrm>
        </p:spPr>
        <p:txBody>
          <a:bodyPr/>
          <a:lstStyle/>
          <a:p>
            <a:r>
              <a:rPr lang="es-ES" dirty="0" smtClean="0"/>
              <a:t>3.6 INSERT, SELECT, UPDATE Y DELETE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739900"/>
            <a:ext cx="9002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Nos permite insertar nuevos datos en nuestra tabla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/>
              <a:t>INSERT INTO </a:t>
            </a:r>
            <a:r>
              <a:rPr lang="es-ES" sz="1400" dirty="0" err="1"/>
              <a:t>nombre_tabla</a:t>
            </a: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>VALUES (valor1, valor2, valor3, .)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Nos permite seleccionar ciertos datos de nuestra tabla. Especialmente útil en el análisis de datos</a:t>
            </a:r>
          </a:p>
          <a:p>
            <a:r>
              <a:rPr lang="es-ES" sz="1400" dirty="0"/>
              <a:t>SELECT * FROM </a:t>
            </a:r>
            <a:r>
              <a:rPr lang="es-ES" sz="1400" dirty="0" err="1" smtClean="0"/>
              <a:t>nombretabla</a:t>
            </a: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actualizar valores presentes en la base de datos o tabla. 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UPDATE </a:t>
            </a:r>
            <a:r>
              <a:rPr lang="es-ES" sz="1400" dirty="0" err="1"/>
              <a:t>nombre_tabla</a:t>
            </a: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>SET columna1 = valor1, columna2 = valor2</a:t>
            </a:r>
            <a:br>
              <a:rPr lang="es-ES" sz="1400" dirty="0"/>
            </a:br>
            <a:r>
              <a:rPr lang="es-ES" sz="1400" dirty="0"/>
              <a:t>WHERE columna3 = valor3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 para borrar cierto valor en la base de datos. </a:t>
            </a:r>
          </a:p>
          <a:p>
            <a:r>
              <a:rPr lang="es-ES" sz="1400" dirty="0"/>
              <a:t>DELETE * FROM </a:t>
            </a:r>
            <a:r>
              <a:rPr lang="es-ES" sz="1400" dirty="0" err="1"/>
              <a:t>nombre_tabla</a:t>
            </a:r>
            <a:r>
              <a:rPr lang="es-ES" sz="1400" dirty="0"/>
              <a:t>;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00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127915"/>
            <a:ext cx="6477000" cy="430887"/>
          </a:xfrm>
        </p:spPr>
        <p:txBody>
          <a:bodyPr/>
          <a:lstStyle/>
          <a:p>
            <a:r>
              <a:rPr lang="es-ES" dirty="0" smtClean="0"/>
              <a:t>3.7 OPERADORES: AND y OR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739900"/>
            <a:ext cx="9002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operadores AND y OR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se utilizan para filtrar resultados con 2 condiciones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operador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mostrará los resultados cuando se cumplan las 2 condiciones.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Condición1 AND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condición2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operador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mostrará los resultados cuando se cumpla alguna de las 2 condiciones.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Condicion1 OR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condicion2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>SELECT * FROM personas</a:t>
            </a:r>
            <a:br>
              <a:rPr lang="es-ES" sz="1400" dirty="0"/>
            </a:br>
            <a:r>
              <a:rPr lang="es-ES" sz="1400" dirty="0"/>
              <a:t>WHERE nombre = 'ANTONIO'</a:t>
            </a:r>
            <a:br>
              <a:rPr lang="es-ES" sz="1400" dirty="0"/>
            </a:br>
            <a:r>
              <a:rPr lang="es-ES" sz="1400" dirty="0"/>
              <a:t>OR apellido1 = </a:t>
            </a:r>
            <a:r>
              <a:rPr lang="es-ES" sz="1400" dirty="0" smtClean="0"/>
              <a:t>'GARCIA‘</a:t>
            </a:r>
          </a:p>
          <a:p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>SELECT * FROM personas</a:t>
            </a:r>
            <a:br>
              <a:rPr lang="es-ES" sz="1400" dirty="0"/>
            </a:br>
            <a:r>
              <a:rPr lang="es-ES" sz="1400" dirty="0"/>
              <a:t>WHERE nombre = 'ANTONIO'</a:t>
            </a:r>
            <a:br>
              <a:rPr lang="es-ES" sz="1400" dirty="0"/>
            </a:br>
            <a:r>
              <a:rPr lang="es-ES" sz="1400" dirty="0"/>
              <a:t>AND (apellido1 = 'GARCIA' OR apellido1 = 'LOPEZ)</a:t>
            </a: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4102138"/>
            <a:ext cx="7429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3.8 Condicionales: WHERE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1850" y="1897610"/>
            <a:ext cx="9002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cláusula WHERE se utiliza para hacer filtros en las consultas, es decir, seleccionar solamente algunas filas de la tabla que cumplan una determinada condición.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 valor de la condición debe ir entre comillas simples ''.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ejemplo: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Seleccionar las personas cuyo nombre sea ANTONIO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* FROM personas</a:t>
            </a:r>
            <a:b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WHERE nombre = 'ANTONIO'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336048"/>
            <a:ext cx="74295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/>
              <a:t>3.8 Condicionales: </a:t>
            </a:r>
            <a:r>
              <a:rPr lang="es-ES" dirty="0" err="1" smtClean="0"/>
              <a:t>Between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78856" y="1897610"/>
            <a:ext cx="9002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operador BETWEEN se utiliza en la cláusula WHERE para seleccionar valores entre un rango de datos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Sintaxis de SQL BETWEEN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SELECT columna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FROM tabla WHERE columna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BETWEEN valor1 AND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valor2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Ejemplo de SQL BETWEEN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Dada la siguiente tabla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‘Products’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/>
              <a:t>SELECT * FROM Products</a:t>
            </a:r>
            <a:br>
              <a:rPr lang="en-US" sz="1400" dirty="0"/>
            </a:br>
            <a:r>
              <a:rPr lang="en-US" sz="1400" dirty="0"/>
              <a:t>WHERE Price BETWEEN </a:t>
            </a:r>
            <a:r>
              <a:rPr lang="en-US" sz="1400" dirty="0" smtClean="0"/>
              <a:t>18</a:t>
            </a:r>
            <a:r>
              <a:rPr lang="en-US" sz="1400" dirty="0"/>
              <a:t> AND </a:t>
            </a:r>
            <a:r>
              <a:rPr lang="en-US" sz="1400" dirty="0" smtClean="0"/>
              <a:t>22;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devolver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(18, 19 y 22)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3108843"/>
            <a:ext cx="5079050" cy="15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/>
              <a:t>3.8 Condicionales: </a:t>
            </a:r>
            <a:r>
              <a:rPr lang="es-ES" dirty="0" err="1" smtClean="0"/>
              <a:t>like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29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6564" y="1805830"/>
            <a:ext cx="9002387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operador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se utiliza en la cláusula WHERE para buscar por un patrón.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Sintaxis de SQL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SELECT columna(s) FROM tabla WHERE columna LIKE '%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patron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%'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del uso de SQL LIKE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Dada la siguiente tabla 'personas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4" y="4321608"/>
            <a:ext cx="5181600" cy="116586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08050" y="5607973"/>
            <a:ext cx="66294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</a:rPr>
              <a:t>Si quiero seleccionar los nombres que empiezan por 'AN' en la tabla 'personas', ejecutaría el comando siguiente</a:t>
            </a:r>
            <a:r>
              <a:rPr lang="es-ES" sz="1400" dirty="0" smtClean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</a:rPr>
              <a:t>SELECT * FROM personas</a:t>
            </a:r>
            <a:br>
              <a:rPr lang="es-ES" sz="1400" dirty="0">
                <a:latin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</a:rPr>
              <a:t>WHERE nombre LIKE 'AN%'</a:t>
            </a:r>
            <a:endParaRPr lang="es-ES" sz="1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1. Conceptos básicos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3.9 </a:t>
            </a:r>
            <a:r>
              <a:rPr lang="es-ES" dirty="0"/>
              <a:t>Condicionales: </a:t>
            </a:r>
            <a:r>
              <a:rPr lang="es-ES" dirty="0" smtClean="0"/>
              <a:t>CASE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30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1850" y="1816100"/>
            <a:ext cx="90023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sentencia case en el SQL se utiliza principalmente en un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caso con expresiones de igualdad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La sentencia de SQL CASE generalmente está dentro de una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lista de selección para alterar la salida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que realiza es evaluar una lista de condiciones y devuelve una de las múltiples expresiones de resultado posibles.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/>
          </a:p>
          <a:p>
            <a:r>
              <a:rPr lang="en-US" sz="1400" dirty="0"/>
              <a:t>CASE</a:t>
            </a:r>
            <a:br>
              <a:rPr lang="en-US" sz="1400" dirty="0"/>
            </a:br>
            <a:r>
              <a:rPr lang="en-US" sz="1400" dirty="0"/>
              <a:t>    WHEN </a:t>
            </a:r>
            <a:r>
              <a:rPr lang="en-US" sz="1400" i="1" dirty="0"/>
              <a:t>condition1</a:t>
            </a:r>
            <a:r>
              <a:rPr lang="en-US" sz="1400" dirty="0"/>
              <a:t> THEN </a:t>
            </a:r>
            <a:r>
              <a:rPr lang="en-US" sz="1400" i="1" dirty="0"/>
              <a:t>result1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WHEN </a:t>
            </a:r>
            <a:r>
              <a:rPr lang="en-US" sz="1400" i="1" dirty="0"/>
              <a:t>condition2</a:t>
            </a:r>
            <a:r>
              <a:rPr lang="en-US" sz="1400" dirty="0"/>
              <a:t> THEN </a:t>
            </a:r>
            <a:r>
              <a:rPr lang="en-US" sz="1400" i="1" dirty="0"/>
              <a:t>result2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WHEN </a:t>
            </a:r>
            <a:r>
              <a:rPr lang="en-US" sz="1400" i="1" dirty="0" err="1"/>
              <a:t>conditionN</a:t>
            </a:r>
            <a:r>
              <a:rPr lang="en-US" sz="1400" dirty="0"/>
              <a:t> THEN </a:t>
            </a:r>
            <a:r>
              <a:rPr lang="en-US" sz="1400" i="1" dirty="0" err="1"/>
              <a:t>resultN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ELSE </a:t>
            </a:r>
            <a:r>
              <a:rPr lang="en-US" sz="1400" i="1" dirty="0"/>
              <a:t>result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END;</a:t>
            </a:r>
            <a:endParaRPr lang="es-ES" sz="1400" dirty="0"/>
          </a:p>
          <a:p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831850" y="5058228"/>
            <a:ext cx="6629400" cy="2319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SELECT </a:t>
            </a:r>
            <a:r>
              <a:rPr lang="en-US" sz="1400" dirty="0" err="1"/>
              <a:t>OrderID</a:t>
            </a:r>
            <a:r>
              <a:rPr lang="en-US" sz="1400" dirty="0"/>
              <a:t>, Quantity,</a:t>
            </a:r>
            <a:br>
              <a:rPr lang="en-US" sz="1400" dirty="0"/>
            </a:br>
            <a:r>
              <a:rPr lang="en-US" sz="1400" dirty="0"/>
              <a:t>CASE</a:t>
            </a:r>
            <a:br>
              <a:rPr lang="en-US" sz="1400" dirty="0"/>
            </a:br>
            <a:r>
              <a:rPr lang="en-US" sz="1400" dirty="0"/>
              <a:t>    WHEN Quantity &gt; 30 THEN 'The quantity is greater than 30'</a:t>
            </a:r>
            <a:br>
              <a:rPr lang="en-US" sz="1400" dirty="0"/>
            </a:br>
            <a:r>
              <a:rPr lang="en-US" sz="1400" dirty="0"/>
              <a:t>    WHEN Quantity = 30 THEN 'The quantity is 30'</a:t>
            </a:r>
            <a:br>
              <a:rPr lang="en-US" sz="1400" dirty="0"/>
            </a:br>
            <a:r>
              <a:rPr lang="en-US" sz="1400" dirty="0"/>
              <a:t>    ELSE 'The quantity is under 30'</a:t>
            </a:r>
            <a:br>
              <a:rPr lang="en-US" sz="1400" dirty="0"/>
            </a:br>
            <a:r>
              <a:rPr lang="en-US" sz="1400" dirty="0"/>
              <a:t>END AS </a:t>
            </a:r>
            <a:r>
              <a:rPr lang="en-US" sz="1400" dirty="0" err="1"/>
              <a:t>QuantityText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dirty="0" err="1"/>
              <a:t>OrderDetails</a:t>
            </a:r>
            <a:r>
              <a:rPr lang="en-US" sz="1400" dirty="0"/>
              <a:t>;</a:t>
            </a:r>
            <a:endParaRPr lang="es-ES" sz="1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064364"/>
            <a:ext cx="6477000" cy="430887"/>
          </a:xfrm>
        </p:spPr>
        <p:txBody>
          <a:bodyPr/>
          <a:lstStyle/>
          <a:p>
            <a:r>
              <a:rPr lang="es-ES" dirty="0" smtClean="0"/>
              <a:t>3.10 Tablas cruzadas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31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613338"/>
            <a:ext cx="90023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sentencia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combina los valores de la primera tabla con los valores de la segunda tabla. Siempre devolverá las filas de la primera tabla,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incluso aunque no cumplan la condición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t.col1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t.col2,…,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t.col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table1 </a:t>
            </a:r>
            <a:r>
              <a:rPr lang="es-E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.id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s-ES" sz="1400" dirty="0" smtClean="0"/>
          </a:p>
          <a:p>
            <a:pPr fontAlgn="base"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sentencia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combina los valores de la primera tabla con los valores de la segunda tabla. Siempre devolverá las filas de la segunda tabla,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incluso aunque no cumplan la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condición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SELECT t.col1, t.col2,…,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t.col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table1 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t.id = a.id;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sentencia 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es el sentencia JOIN por defecto, y consiste en combinar cada fila de una tabla con cada fila de la otra tabla, seleccionado aquellas filas que </a:t>
            </a:r>
            <a:r>
              <a:rPr lang="es-ES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cumplan una determinada condición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SELECT t.col1, t.col2,…,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t.col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table1 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table2 </a:t>
            </a:r>
            <a:r>
              <a:rPr lang="es-E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t.id = a.id;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1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4. SQL y </a:t>
            </a:r>
            <a:r>
              <a:rPr lang="es-ES" dirty="0" err="1" smtClean="0"/>
              <a:t>reporting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4.1 Campos calculados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33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30" y="1897610"/>
            <a:ext cx="7416276" cy="4682374"/>
          </a:xfrm>
          <a:prstGeom prst="rect">
            <a:avLst/>
          </a:prstGeom>
        </p:spPr>
      </p:pic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3017" y="6795123"/>
            <a:ext cx="90023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MÁS INFORMACIÓN SOBRE CAMPOS CALCULADOS EN LOOKER STUDIO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3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4.2 Funciones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34</a:t>
            </a:fld>
            <a:endParaRPr lang="en-US" sz="900" dirty="0">
              <a:solidFill>
                <a:srgbClr val="3288D4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897610"/>
            <a:ext cx="6023451" cy="4766159"/>
          </a:xfrm>
          <a:prstGeom prst="rect">
            <a:avLst/>
          </a:prstGeom>
        </p:spPr>
      </p:pic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6823866"/>
            <a:ext cx="9002387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CONSULTA TODAS LAS FUNCIONES EN LOOKER STUDIO</a:t>
            </a:r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endParaRPr lang="es-ES" sz="1400" b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8C3E6E4-896F-9547-BD19-38ABD6D54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4196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055057-519B-F940-98AE-09C41F640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936" y="2871038"/>
            <a:ext cx="8290914" cy="693267"/>
          </a:xfrm>
        </p:spPr>
        <p:txBody>
          <a:bodyPr/>
          <a:lstStyle/>
          <a:p>
            <a:r>
              <a:rPr lang="es-ES" dirty="0" smtClean="0"/>
              <a:t>5. Ejercicios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9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5. Ejercicios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36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55650" y="1965210"/>
            <a:ext cx="6172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E.1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Instalación de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y creación de dos tablas: Usuarios y Productos. 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6810" y="3396656"/>
            <a:ext cx="613104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E.2</a:t>
            </a: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Ejecutar al menos dos cruzados de tablas para asignar los productos creados por cada uno de los usuarios teniendo en cuenta el ID.</a:t>
            </a:r>
            <a:endParaRPr lang="es-ES" altLang="es-ES" sz="14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E.3</a:t>
            </a: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Mejora el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que hiciste ayer con expresiones regulares y campos calculados en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Looker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9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/>
              <a:t>1.1 </a:t>
            </a:r>
            <a:r>
              <a:rPr lang="es-ES" dirty="0" smtClean="0"/>
              <a:t>La importancia de documentarse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4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8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64730"/>
            <a:ext cx="5486400" cy="7657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documentación de los programas es un aspecto sumamente importante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tanto en el desarrollo de la aplicación como en el mantenimiento de la misma.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 un error muy común no leer ni documentar programas y perder la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posibilidad de la reutilización de parte del programa en otras aplicaciones, sin necesidad de conocerse el código al dedillo.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documentación de un programa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empieza a la vez que la construcción del mismo y finaliza justo antes de la entrega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del programa o aplicación al cliente. </a:t>
            </a:r>
          </a:p>
          <a:p>
            <a:pPr>
              <a:lnSpc>
                <a:spcPct val="150000"/>
              </a:lnSpc>
            </a:pP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documentación de un programa puede ser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interna y externa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La documentación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interna es la contenida en líneas de comentarios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La documentación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externa incluye análisis, diagramas de flujo y/o pseudocódigos, manuales de usuario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instrucciones para ejecutar el programa y para interpretar los resultados.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9" name="Picture 2" descr="Documenting Code - ESP32 - — ESP-IDF Programming Guide v4.4.2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827407"/>
            <a:ext cx="39256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1.2 Tipos de datos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5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7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897610"/>
            <a:ext cx="8763000" cy="53058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Casi todos los lenguajes de programación que vamos a usar como profesionales de los datos comparten unos tipos de datos básicos: </a:t>
            </a: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hace referencia a cadenas de texto. Sus valores se suelen representar siempre situados entre dobles comillas. 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solidFill>
                  <a:srgbClr val="22D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“una cadena de texto”</a:t>
            </a:r>
          </a:p>
          <a:p>
            <a:pPr>
              <a:lnSpc>
                <a:spcPct val="150000"/>
              </a:lnSpc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NÚMEROS INT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Hace referencia a números enteros (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solidFill>
                  <a:srgbClr val="22D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“745”</a:t>
            </a:r>
          </a:p>
          <a:p>
            <a:pPr>
              <a:lnSpc>
                <a:spcPct val="150000"/>
              </a:lnSpc>
            </a:pP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NÚMEROS FLOAT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Hace referencia a números decimales</a:t>
            </a:r>
          </a:p>
          <a:p>
            <a:pPr>
              <a:lnSpc>
                <a:spcPct val="150000"/>
              </a:lnSpc>
            </a:pPr>
            <a:r>
              <a:rPr lang="es-ES" sz="1400" dirty="0" smtClean="0">
                <a:solidFill>
                  <a:srgbClr val="22D3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“981.4”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4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1.3 Booleanos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6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783949"/>
            <a:ext cx="8763000" cy="17085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en muchos lenguajes de programación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 el tipo de dato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booleano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que indican que una variable solo podrá tener dos valores: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verdadero y falso.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Son muy utilizados para construir funciones y consultas basadas en condiciones.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8" name="Picture 2" descr="Truthy and Falsy Values in Python: A Detailed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794209"/>
            <a:ext cx="4457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ypes - In javascript, why is the string &quot;true&quot;, after coercion, still not  equal to boolean true?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025900"/>
            <a:ext cx="327845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1.4 Variables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7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2032475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variable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es donde se almacenan y se recuperan los datos de un programa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Así de simple. En programación, la utilizamos para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guardar datos y estados, asignar ciertos valores de variables a otras, representar valores de expresiones matemáticas y mostrar valores por pantallas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2" descr="Qué son las variables y operadores matemáticos en progra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5648944"/>
            <a:ext cx="4648199" cy="16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troduction to Computer Science using Python: Parte dos | by Fernando  Silva | Bia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187700"/>
            <a:ext cx="4377292" cy="226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1.5 Funciones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8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2052667"/>
            <a:ext cx="8763000" cy="1211233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 son un elemento muy utilizado en la programación. Empaquetan y ‘aíslan’ del resto del programa una parte de código que realiza alguna tarea específica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por tanto un 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conjunto de instrucciones que ejecutan una tarea determinada y que hemos encapsulado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en un formato estándar para que nos sea muy sencillo de manipular y reutilizar.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/>
              <a:t/>
            </a:r>
            <a:br>
              <a:rPr lang="es-ES" sz="1400" dirty="0"/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AVG() - La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media de los valores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COUNT() - El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número de filas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MAX() - El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valor más grande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MIN() - El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valor más pequeño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SUM() - La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suma de los valores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724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9455-58AC-C243-9D1C-7190F901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206500"/>
            <a:ext cx="6477000" cy="430887"/>
          </a:xfrm>
        </p:spPr>
        <p:txBody>
          <a:bodyPr/>
          <a:lstStyle/>
          <a:p>
            <a:r>
              <a:rPr lang="es-ES" dirty="0" smtClean="0"/>
              <a:t>1.6 Condicionales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AB6242-4FFF-A341-8E7E-7E68D5C3AF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5650" y="669278"/>
            <a:ext cx="4724400" cy="276999"/>
          </a:xfrm>
        </p:spPr>
        <p:txBody>
          <a:bodyPr/>
          <a:lstStyle/>
          <a:p>
            <a:pPr lvl="0"/>
            <a:r>
              <a:rPr lang="es-ES_tradnl" dirty="0"/>
              <a:t>TECNOLOGÍA II: MANIPULACIÓN DE DATOS</a:t>
            </a:r>
          </a:p>
          <a:p>
            <a:endParaRPr lang="es-E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A84238-CC4C-B04E-A212-367A4A063146}"/>
              </a:ext>
            </a:extLst>
          </p:cNvPr>
          <p:cNvSpPr txBox="1">
            <a:spLocks/>
          </p:cNvSpPr>
          <p:nvPr/>
        </p:nvSpPr>
        <p:spPr>
          <a:xfrm>
            <a:off x="10280650" y="7089775"/>
            <a:ext cx="42013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FD42C2-681F-46B0-A2BD-72905F73C82B}" type="slidenum">
              <a:rPr lang="en-US" sz="900" smtClean="0">
                <a:solidFill>
                  <a:srgbClr val="3288D4"/>
                </a:solidFill>
              </a:rPr>
              <a:pPr/>
              <a:t>9</a:t>
            </a:fld>
            <a:endParaRPr lang="en-US" sz="900" dirty="0">
              <a:solidFill>
                <a:srgbClr val="3288D4"/>
              </a:solidFill>
            </a:endParaRPr>
          </a:p>
        </p:txBody>
      </p:sp>
      <p:sp>
        <p:nvSpPr>
          <p:cNvPr id="6" name="Marcador de texto 13">
            <a:extLst>
              <a:ext uri="{FF2B5EF4-FFF2-40B4-BE49-F238E27FC236}">
                <a16:creationId xmlns:a16="http://schemas.microsoft.com/office/drawing/2014/main" id="{9A94660F-24AB-6D4B-8F61-C2C12E8D18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08050" y="1960326"/>
            <a:ext cx="8763000" cy="12112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 condicional en la programación es una sentencia o grupo de sentencias que puede ejecutarse o no en función del valor de una condición. 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tipos más conocidos de condicionales son el SI (IF) y el SEGÚN (case o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), aunque también podríamos mencionar al lanzamiento de errores como una alternativa más moderna para evitar el "anidamiento" de condicionales.</a:t>
            </a:r>
            <a:r>
              <a:rPr lang="es-ES" sz="1400" dirty="0"/>
              <a:t/>
            </a:r>
            <a:br>
              <a:rPr lang="es-ES" sz="1400" dirty="0"/>
            </a:b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/>
              <a:t/>
            </a:r>
            <a:br>
              <a:rPr lang="es-ES" sz="1400" dirty="0"/>
            </a:b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dirty="0"/>
          </a:p>
        </p:txBody>
      </p:sp>
      <p:pic>
        <p:nvPicPr>
          <p:cNvPr id="7" name="Picture 2" descr="When to Use the SQL CASE Statement | 365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81" y="4270458"/>
            <a:ext cx="8379169" cy="27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0143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2400" b="1" spc="105" dirty="0" err="1">
            <a:solidFill>
              <a:srgbClr val="0F4890"/>
            </a:solidFill>
            <a:latin typeface="Montserrat" pitchFamily="2" charset="77"/>
            <a:cs typeface="Poppins" pitchFamily="2" charset="77"/>
          </a:defRPr>
        </a:defPPr>
      </a:lstStyle>
    </a:spDef>
    <a:txDef>
      <a:spPr/>
      <a:bodyPr vert="horz" wrap="square" lIns="0" tIns="12700" rIns="0" bIns="0" rtlCol="0">
        <a:spAutoFit/>
      </a:bodyPr>
      <a:lstStyle>
        <a:defPPr marL="12700" algn="l">
          <a:lnSpc>
            <a:spcPct val="100000"/>
          </a:lnSpc>
          <a:spcBef>
            <a:spcPts val="100"/>
          </a:spcBef>
          <a:defRPr sz="1000" b="1" spc="35" dirty="0">
            <a:solidFill>
              <a:srgbClr val="D0143D"/>
            </a:solidFill>
            <a:latin typeface="Montserrat" pitchFamily="2" charset="77"/>
            <a:cs typeface="Tahom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8F8B34F038034C9212CF433E252545" ma:contentTypeVersion="9" ma:contentTypeDescription="Crear nuevo documento." ma:contentTypeScope="" ma:versionID="c011828baa0279ab6739422c274b5564">
  <xsd:schema xmlns:xsd="http://www.w3.org/2001/XMLSchema" xmlns:xs="http://www.w3.org/2001/XMLSchema" xmlns:p="http://schemas.microsoft.com/office/2006/metadata/properties" xmlns:ns2="c9cba1bf-ad18-487f-b0a8-cc7dc3f65a2e" targetNamespace="http://schemas.microsoft.com/office/2006/metadata/properties" ma:root="true" ma:fieldsID="4cfa1a5b409fbe8244f8b211864872b6" ns2:_="">
    <xsd:import namespace="c9cba1bf-ad18-487f-b0a8-cc7dc3f65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ba1bf-ad18-487f-b0a8-cc7dc3f65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E8013A-07DA-4152-B51A-7841E31009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C56D60-0AD0-4E67-9D1C-1371275BEC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9cba1bf-ad18-487f-b0a8-cc7dc3f65a2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3BD8EB-22AB-416D-8E7B-6DEE12F7E7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cba1bf-ad18-487f-b0a8-cc7dc3f65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1406</Words>
  <Application>Microsoft Office PowerPoint</Application>
  <PresentationFormat>Personalizado</PresentationFormat>
  <Paragraphs>382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Helvetica Neue</vt:lpstr>
      <vt:lpstr>Office Theme</vt:lpstr>
      <vt:lpstr>Presentación de PowerPoint</vt:lpstr>
      <vt:lpstr>Índice</vt:lpstr>
      <vt:lpstr>Presentación de PowerPoint</vt:lpstr>
      <vt:lpstr>1.1 La importancia de documentarse</vt:lpstr>
      <vt:lpstr>1.2 Tipos de datos</vt:lpstr>
      <vt:lpstr>1.3 Booleanos</vt:lpstr>
      <vt:lpstr>1.4 Variables</vt:lpstr>
      <vt:lpstr>1.5 Funciones</vt:lpstr>
      <vt:lpstr>1.6 Condicionales</vt:lpstr>
      <vt:lpstr>1.7 Bucles</vt:lpstr>
      <vt:lpstr>1.8 Expresiones regulares</vt:lpstr>
      <vt:lpstr>1.9 Comentarios </vt:lpstr>
      <vt:lpstr>Presentación de PowerPoint</vt:lpstr>
      <vt:lpstr>2.1 JS y manipulación de datos </vt:lpstr>
      <vt:lpstr>2.2 Eventos y capas de datos </vt:lpstr>
      <vt:lpstr>2.3 JS y API REST</vt:lpstr>
      <vt:lpstr>Presentación de PowerPoint</vt:lpstr>
      <vt:lpstr>3.1 SQL vs NoSQL</vt:lpstr>
      <vt:lpstr>3.1 SQL vs NoSQL</vt:lpstr>
      <vt:lpstr>3.2 SGBD</vt:lpstr>
      <vt:lpstr>3.3 CRUD</vt:lpstr>
      <vt:lpstr>3.4 Primary key y foreign key</vt:lpstr>
      <vt:lpstr>3.4 Primary key y foreign key</vt:lpstr>
      <vt:lpstr>3.5 CREATE TABLE</vt:lpstr>
      <vt:lpstr>3.6 INSERT, SELECT, UPDATE Y DELETE</vt:lpstr>
      <vt:lpstr>3.7 OPERADORES: AND y OR</vt:lpstr>
      <vt:lpstr>3.8 Condicionales: WHERE</vt:lpstr>
      <vt:lpstr>3.8 Condicionales: Between</vt:lpstr>
      <vt:lpstr>3.8 Condicionales: like</vt:lpstr>
      <vt:lpstr>3.9 Condicionales: CASE</vt:lpstr>
      <vt:lpstr>3.10 Tablas cruzadas</vt:lpstr>
      <vt:lpstr>Presentación de PowerPoint</vt:lpstr>
      <vt:lpstr>4.1 Campos calculados</vt:lpstr>
      <vt:lpstr>4.2 Funciones</vt:lpstr>
      <vt:lpstr>Presentación de PowerPoint</vt:lpstr>
      <vt:lpstr>5. 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Acelera_pyme_manual</dc:title>
  <dc:creator>Antonio Galbis Fuentes</dc:creator>
  <cp:lastModifiedBy>usuario</cp:lastModifiedBy>
  <cp:revision>86</cp:revision>
  <dcterms:created xsi:type="dcterms:W3CDTF">2021-05-28T10:18:10Z</dcterms:created>
  <dcterms:modified xsi:type="dcterms:W3CDTF">2023-02-02T16:58:22Z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2021-05-28T00:00:00Z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2021-05-28T00:00:00Z</vt:filetime>
  </property>
  <property fmtid="{D5CDD505-2E9C-101B-9397-08002B2CF9AE}" pid="5" name="ContentTypeId">
    <vt:lpwstr>0x010100A48F8B34F038034C9212CF433E252545</vt:lpwstr>
  </property>
</Properties>
</file>