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6" r:id="rId5"/>
    <p:sldId id="273" r:id="rId6"/>
    <p:sldId id="259" r:id="rId7"/>
    <p:sldId id="277" r:id="rId8"/>
    <p:sldId id="307" r:id="rId9"/>
    <p:sldId id="308" r:id="rId10"/>
    <p:sldId id="309" r:id="rId11"/>
    <p:sldId id="331" r:id="rId12"/>
    <p:sldId id="310" r:id="rId13"/>
    <p:sldId id="311" r:id="rId14"/>
    <p:sldId id="312" r:id="rId15"/>
    <p:sldId id="313" r:id="rId16"/>
    <p:sldId id="314" r:id="rId17"/>
    <p:sldId id="315" r:id="rId18"/>
    <p:sldId id="316" r:id="rId19"/>
    <p:sldId id="317" r:id="rId20"/>
    <p:sldId id="318" r:id="rId21"/>
    <p:sldId id="334" r:id="rId22"/>
    <p:sldId id="319" r:id="rId23"/>
    <p:sldId id="320" r:id="rId24"/>
    <p:sldId id="321" r:id="rId25"/>
    <p:sldId id="322" r:id="rId26"/>
    <p:sldId id="323" r:id="rId27"/>
    <p:sldId id="332" r:id="rId28"/>
    <p:sldId id="324" r:id="rId29"/>
    <p:sldId id="325" r:id="rId30"/>
    <p:sldId id="326" r:id="rId31"/>
    <p:sldId id="327" r:id="rId32"/>
    <p:sldId id="328" r:id="rId33"/>
    <p:sldId id="329" r:id="rId34"/>
    <p:sldId id="333" r:id="rId35"/>
    <p:sldId id="330" r:id="rId36"/>
    <p:sldId id="274" r:id="rId37"/>
  </p:sldIdLst>
  <p:sldSz cx="10807700" cy="7747000"/>
  <p:notesSz cx="10807700" cy="7747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8D4"/>
    <a:srgbClr val="0F4890"/>
    <a:srgbClr val="061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19" autoAdjust="0"/>
    <p:restoredTop sz="94593"/>
  </p:normalViewPr>
  <p:slideViewPr>
    <p:cSldViewPr>
      <p:cViewPr>
        <p:scale>
          <a:sx n="100" d="100"/>
          <a:sy n="100" d="100"/>
        </p:scale>
        <p:origin x="802" y="-8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83125" cy="38893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121400" y="0"/>
            <a:ext cx="4683125" cy="388938"/>
          </a:xfrm>
          <a:prstGeom prst="rect">
            <a:avLst/>
          </a:prstGeom>
        </p:spPr>
        <p:txBody>
          <a:bodyPr vert="horz" lIns="91440" tIns="45720" rIns="91440" bIns="45720" rtlCol="0"/>
          <a:lstStyle>
            <a:lvl1pPr algn="r">
              <a:defRPr sz="1200"/>
            </a:lvl1pPr>
          </a:lstStyle>
          <a:p>
            <a:fld id="{9517ECED-B8AE-4837-BABA-778116F76072}" type="datetimeFigureOut">
              <a:rPr lang="es-ES" smtClean="0"/>
              <a:t>03/02/2023</a:t>
            </a:fld>
            <a:endParaRPr lang="es-ES"/>
          </a:p>
        </p:txBody>
      </p:sp>
      <p:sp>
        <p:nvSpPr>
          <p:cNvPr id="4" name="Marcador de imagen de diapositiva 3"/>
          <p:cNvSpPr>
            <a:spLocks noGrp="1" noRot="1" noChangeAspect="1"/>
          </p:cNvSpPr>
          <p:nvPr>
            <p:ph type="sldImg" idx="2"/>
          </p:nvPr>
        </p:nvSpPr>
        <p:spPr>
          <a:xfrm>
            <a:off x="3579813" y="968375"/>
            <a:ext cx="3648075" cy="2614613"/>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81088" y="3729038"/>
            <a:ext cx="8645525" cy="3049587"/>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7358063"/>
            <a:ext cx="4683125" cy="38893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121400" y="7358063"/>
            <a:ext cx="4683125" cy="388937"/>
          </a:xfrm>
          <a:prstGeom prst="rect">
            <a:avLst/>
          </a:prstGeom>
        </p:spPr>
        <p:txBody>
          <a:bodyPr vert="horz" lIns="91440" tIns="45720" rIns="91440" bIns="45720" rtlCol="0" anchor="b"/>
          <a:lstStyle>
            <a:lvl1pPr algn="r">
              <a:defRPr sz="1200"/>
            </a:lvl1pPr>
          </a:lstStyle>
          <a:p>
            <a:fld id="{D378F027-6C80-40F6-A698-A6399F8170BA}" type="slidenum">
              <a:rPr lang="es-ES" smtClean="0"/>
              <a:t>‹Nº›</a:t>
            </a:fld>
            <a:endParaRPr lang="es-ES"/>
          </a:p>
        </p:txBody>
      </p:sp>
    </p:spTree>
    <p:extLst>
      <p:ext uri="{BB962C8B-B14F-4D97-AF65-F5344CB8AC3E}">
        <p14:creationId xmlns:p14="http://schemas.microsoft.com/office/powerpoint/2010/main" val="3449082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78F027-6C80-40F6-A698-A6399F8170BA}" type="slidenum">
              <a:rPr lang="es-ES" smtClean="0"/>
              <a:t>2</a:t>
            </a:fld>
            <a:endParaRPr lang="es-ES"/>
          </a:p>
        </p:txBody>
      </p:sp>
    </p:spTree>
    <p:extLst>
      <p:ext uri="{BB962C8B-B14F-4D97-AF65-F5344CB8AC3E}">
        <p14:creationId xmlns:p14="http://schemas.microsoft.com/office/powerpoint/2010/main" val="389168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78F027-6C80-40F6-A698-A6399F8170BA}" type="slidenum">
              <a:rPr lang="es-ES" smtClean="0"/>
              <a:t>22</a:t>
            </a:fld>
            <a:endParaRPr lang="es-ES"/>
          </a:p>
        </p:txBody>
      </p:sp>
    </p:spTree>
    <p:extLst>
      <p:ext uri="{BB962C8B-B14F-4D97-AF65-F5344CB8AC3E}">
        <p14:creationId xmlns:p14="http://schemas.microsoft.com/office/powerpoint/2010/main" val="2632485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0D2C9F88-C8E1-6347-BF36-B6B5C7AC5D2D}"/>
              </a:ext>
            </a:extLst>
          </p:cNvPr>
          <p:cNvSpPr/>
          <p:nvPr userDrawn="1"/>
        </p:nvSpPr>
        <p:spPr>
          <a:xfrm>
            <a:off x="0" y="1"/>
            <a:ext cx="10807700" cy="6159500"/>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Marcador de texto 3">
            <a:extLst>
              <a:ext uri="{FF2B5EF4-FFF2-40B4-BE49-F238E27FC236}">
                <a16:creationId xmlns:a16="http://schemas.microsoft.com/office/drawing/2014/main" id="{263B72D3-C93A-154B-8509-84FF05BD8B1A}"/>
              </a:ext>
            </a:extLst>
          </p:cNvPr>
          <p:cNvSpPr>
            <a:spLocks noGrp="1"/>
          </p:cNvSpPr>
          <p:nvPr>
            <p:ph type="body" sz="quarter" idx="16" hasCustomPrompt="1"/>
          </p:nvPr>
        </p:nvSpPr>
        <p:spPr>
          <a:xfrm>
            <a:off x="552415" y="2425700"/>
            <a:ext cx="5115602" cy="1635232"/>
          </a:xfrm>
          <a:prstGeom prst="rect">
            <a:avLst/>
          </a:prstGeom>
        </p:spPr>
        <p:txBody>
          <a:bodyPr anchor="t">
            <a:noAutofit/>
          </a:bodyPr>
          <a:lstStyle>
            <a:lvl1pPr marL="0" indent="0" algn="l">
              <a:lnSpc>
                <a:spcPts val="6000"/>
              </a:lnSpc>
              <a:buNone/>
              <a:defRPr sz="55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a:t>
            </a:r>
          </a:p>
          <a:p>
            <a:pPr lvl="0"/>
            <a:r>
              <a:rPr lang="es-ES_tradnl" dirty="0"/>
              <a:t>presentación</a:t>
            </a:r>
          </a:p>
        </p:txBody>
      </p:sp>
      <p:sp>
        <p:nvSpPr>
          <p:cNvPr id="15" name="Marcador de texto 3">
            <a:extLst>
              <a:ext uri="{FF2B5EF4-FFF2-40B4-BE49-F238E27FC236}">
                <a16:creationId xmlns:a16="http://schemas.microsoft.com/office/drawing/2014/main" id="{0D8F4C33-606A-5749-8D75-ACE4C079CB99}"/>
              </a:ext>
            </a:extLst>
          </p:cNvPr>
          <p:cNvSpPr>
            <a:spLocks noGrp="1"/>
          </p:cNvSpPr>
          <p:nvPr>
            <p:ph type="body" sz="quarter" idx="17" hasCustomPrompt="1"/>
          </p:nvPr>
        </p:nvSpPr>
        <p:spPr>
          <a:xfrm>
            <a:off x="552415" y="4060932"/>
            <a:ext cx="6106202" cy="849160"/>
          </a:xfrm>
          <a:prstGeom prst="rect">
            <a:avLst/>
          </a:prstGeom>
        </p:spPr>
        <p:txBody>
          <a:bodyPr anchor="t">
            <a:noAutofit/>
          </a:bodyPr>
          <a:lstStyle>
            <a:lvl1pPr marL="0" indent="0" algn="l">
              <a:lnSpc>
                <a:spcPts val="6000"/>
              </a:lnSpc>
              <a:buNone/>
              <a:defRPr sz="2400" b="1" i="0" spc="0" baseline="0">
                <a:solidFill>
                  <a:srgbClr val="06112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Fecha de la presentación</a:t>
            </a:r>
          </a:p>
        </p:txBody>
      </p:sp>
      <p:pic>
        <p:nvPicPr>
          <p:cNvPr id="13" name="Gráfico 12">
            <a:extLst>
              <a:ext uri="{FF2B5EF4-FFF2-40B4-BE49-F238E27FC236}">
                <a16:creationId xmlns:a16="http://schemas.microsoft.com/office/drawing/2014/main" id="{56079A70-4CDC-BE44-BF7E-DD31FDAC24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4606524" y="222250"/>
            <a:ext cx="8253269" cy="6042132"/>
          </a:xfrm>
          <a:prstGeom prst="rect">
            <a:avLst/>
          </a:prstGeom>
        </p:spPr>
      </p:pic>
      <p:pic>
        <p:nvPicPr>
          <p:cNvPr id="3" name="Imagen 2" descr="Interfaz de usuario gráfica&#10;&#10;Descripción generada automáticamente">
            <a:extLst>
              <a:ext uri="{FF2B5EF4-FFF2-40B4-BE49-F238E27FC236}">
                <a16:creationId xmlns:a16="http://schemas.microsoft.com/office/drawing/2014/main" id="{54136B19-67A5-4D0F-A940-45A1A8A8832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3240" y="6036192"/>
            <a:ext cx="9601220" cy="14599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ÍNDICE">
    <p:bg>
      <p:bgPr>
        <a:solidFill>
          <a:srgbClr val="3288D4"/>
        </a:solidFill>
        <a:effectLst/>
      </p:bgPr>
    </p:bg>
    <p:spTree>
      <p:nvGrpSpPr>
        <p:cNvPr id="1" name=""/>
        <p:cNvGrpSpPr/>
        <p:nvPr/>
      </p:nvGrpSpPr>
      <p:grpSpPr>
        <a:xfrm>
          <a:off x="0" y="0"/>
          <a:ext cx="0" cy="0"/>
          <a:chOff x="0" y="0"/>
          <a:chExt cx="0" cy="0"/>
        </a:xfrm>
      </p:grpSpPr>
      <p:sp>
        <p:nvSpPr>
          <p:cNvPr id="16" name="bg object 16"/>
          <p:cNvSpPr/>
          <p:nvPr/>
        </p:nvSpPr>
        <p:spPr>
          <a:xfrm>
            <a:off x="6350" y="6350"/>
            <a:ext cx="10800080" cy="7731125"/>
          </a:xfrm>
          <a:custGeom>
            <a:avLst/>
            <a:gdLst/>
            <a:ahLst/>
            <a:cxnLst/>
            <a:rect l="l" t="t" r="r" b="b"/>
            <a:pathLst>
              <a:path w="10800080" h="7731125">
                <a:moveTo>
                  <a:pt x="10800003" y="7730858"/>
                </a:moveTo>
                <a:lnTo>
                  <a:pt x="0" y="7730858"/>
                </a:lnTo>
                <a:lnTo>
                  <a:pt x="0" y="0"/>
                </a:lnTo>
                <a:lnTo>
                  <a:pt x="10800003" y="0"/>
                </a:lnTo>
                <a:lnTo>
                  <a:pt x="10800003" y="7730858"/>
                </a:lnTo>
                <a:close/>
              </a:path>
            </a:pathLst>
          </a:custGeom>
          <a:ln w="12700">
            <a:solidFill>
              <a:srgbClr val="1D1D1B"/>
            </a:solidFill>
          </a:ln>
        </p:spPr>
        <p:txBody>
          <a:bodyPr wrap="square" lIns="0" tIns="0" rIns="0" bIns="0" rtlCol="0"/>
          <a:lstStyle/>
          <a:p>
            <a:endParaRPr b="0" i="0" dirty="0">
              <a:latin typeface="Arial" panose="020B0604020202020204" pitchFamily="34" charset="0"/>
            </a:endParaRPr>
          </a:p>
        </p:txBody>
      </p:sp>
      <p:sp>
        <p:nvSpPr>
          <p:cNvPr id="11" name="Título 10">
            <a:extLst>
              <a:ext uri="{FF2B5EF4-FFF2-40B4-BE49-F238E27FC236}">
                <a16:creationId xmlns:a16="http://schemas.microsoft.com/office/drawing/2014/main" id="{40DE14B0-F75D-774C-B0F4-9D51579D67B0}"/>
              </a:ext>
            </a:extLst>
          </p:cNvPr>
          <p:cNvSpPr>
            <a:spLocks noGrp="1"/>
          </p:cNvSpPr>
          <p:nvPr>
            <p:ph type="title" hasCustomPrompt="1"/>
          </p:nvPr>
        </p:nvSpPr>
        <p:spPr>
          <a:xfrm>
            <a:off x="831850" y="1501158"/>
            <a:ext cx="1828800" cy="430887"/>
          </a:xfrm>
          <a:prstGeom prst="rect">
            <a:avLst/>
          </a:prstGeom>
        </p:spPr>
        <p:txBody>
          <a:bodyPr/>
          <a:lstStyle>
            <a:lvl1pPr>
              <a:defRPr sz="2800" b="0" i="0">
                <a:solidFill>
                  <a:schemeClr val="bg1"/>
                </a:solidFill>
                <a:latin typeface="Arial" panose="020B0604020202020204" pitchFamily="34" charset="0"/>
              </a:defRPr>
            </a:lvl1pPr>
          </a:lstStyle>
          <a:p>
            <a:r>
              <a:rPr lang="es-ES" dirty="0"/>
              <a:t>Índice</a:t>
            </a:r>
          </a:p>
        </p:txBody>
      </p:sp>
      <p:sp>
        <p:nvSpPr>
          <p:cNvPr id="17" name="Holder 3">
            <a:extLst>
              <a:ext uri="{FF2B5EF4-FFF2-40B4-BE49-F238E27FC236}">
                <a16:creationId xmlns:a16="http://schemas.microsoft.com/office/drawing/2014/main" id="{E324D655-9C5E-C749-9537-BD9643DC5176}"/>
              </a:ext>
            </a:extLst>
          </p:cNvPr>
          <p:cNvSpPr txBox="1">
            <a:spLocks/>
          </p:cNvSpPr>
          <p:nvPr userDrawn="1"/>
        </p:nvSpPr>
        <p:spPr>
          <a:xfrm>
            <a:off x="3877921" y="1014586"/>
            <a:ext cx="3460496" cy="276999"/>
          </a:xfrm>
          <a:prstGeom prst="rect">
            <a:avLst/>
          </a:prstGeom>
        </p:spPr>
        <p:txBody>
          <a:bodyPr wrap="square" lIns="0" tIns="0" rIns="0" bIns="0">
            <a:spAutoFit/>
          </a:bodyPr>
          <a:lstStyle>
            <a:defPPr>
              <a:defRPr lang="es-ES"/>
            </a:defPPr>
            <a:lvl1pPr marL="0" algn="ctr" defTabSz="914400" rtl="0" eaLnBrk="1" latinLnBrk="0" hangingPunct="1">
              <a:defRPr sz="1800" b="0" i="0" kern="1200">
                <a:solidFill>
                  <a:schemeClr val="tx1">
                    <a:tint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s-ES"/>
          </a:p>
        </p:txBody>
      </p:sp>
      <p:sp>
        <p:nvSpPr>
          <p:cNvPr id="20" name="Marcador de texto 3">
            <a:extLst>
              <a:ext uri="{FF2B5EF4-FFF2-40B4-BE49-F238E27FC236}">
                <a16:creationId xmlns:a16="http://schemas.microsoft.com/office/drawing/2014/main" id="{5ABDE9E6-F7A1-D941-8499-C5842FA9ED17}"/>
              </a:ext>
            </a:extLst>
          </p:cNvPr>
          <p:cNvSpPr>
            <a:spLocks noGrp="1"/>
          </p:cNvSpPr>
          <p:nvPr>
            <p:ph type="body" sz="quarter" idx="16" hasCustomPrompt="1"/>
          </p:nvPr>
        </p:nvSpPr>
        <p:spPr>
          <a:xfrm>
            <a:off x="831850" y="2299821"/>
            <a:ext cx="3581400" cy="2340803"/>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1.1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1.3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0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2.1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2.3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2800" b="0" spc="105" dirty="0">
              <a:solidFill>
                <a:schemeClr val="bg1"/>
              </a:solidFill>
              <a:latin typeface="Arial" panose="020B0604020202020204" pitchFamily="34" charset="0"/>
              <a:cs typeface="Arial" panose="020B0604020202020204" pitchFamily="34" charset="0"/>
            </a:endParaRPr>
          </a:p>
          <a:p>
            <a:pPr marL="457200" indent="-457200">
              <a:buFont typeface="+mj-lt"/>
              <a:buAutoNum type="arabicPeriod"/>
            </a:pPr>
            <a:r>
              <a:rPr lang="es-ES" sz="2000" b="0" spc="105" dirty="0" err="1">
                <a:solidFill>
                  <a:schemeClr val="bg1"/>
                </a:solidFill>
                <a:latin typeface="Arial" panose="020B0604020202020204" pitchFamily="34" charset="0"/>
                <a:cs typeface="Arial" panose="020B0604020202020204" pitchFamily="34" charset="0"/>
              </a:rPr>
              <a:t>Lorem</a:t>
            </a:r>
            <a:r>
              <a:rPr lang="es-ES" sz="2000" b="0" spc="105" dirty="0">
                <a:solidFill>
                  <a:schemeClr val="bg1"/>
                </a:solidFill>
                <a:latin typeface="Arial" panose="020B0604020202020204" pitchFamily="34" charset="0"/>
                <a:cs typeface="Arial" panose="020B0604020202020204" pitchFamily="34" charset="0"/>
              </a:rPr>
              <a:t> </a:t>
            </a:r>
            <a:r>
              <a:rPr lang="es-ES" sz="2000" b="0" spc="105" dirty="0" err="1">
                <a:solidFill>
                  <a:schemeClr val="bg1"/>
                </a:solidFill>
                <a:latin typeface="Arial" panose="020B0604020202020204" pitchFamily="34" charset="0"/>
                <a:cs typeface="Arial" panose="020B0604020202020204" pitchFamily="34" charset="0"/>
              </a:rPr>
              <a:t>ipsum</a:t>
            </a:r>
            <a:r>
              <a:rPr lang="es-ES" sz="2000" b="0" spc="105" dirty="0">
                <a:solidFill>
                  <a:schemeClr val="bg1"/>
                </a:solidFill>
                <a:latin typeface="Arial" panose="020B0604020202020204" pitchFamily="34" charset="0"/>
                <a:cs typeface="Arial" panose="020B0604020202020204" pitchFamily="34" charset="0"/>
              </a:rPr>
              <a:t/>
            </a:r>
            <a:br>
              <a:rPr lang="es-ES" sz="2000" b="0" spc="105" dirty="0">
                <a:solidFill>
                  <a:schemeClr val="bg1"/>
                </a:solidFill>
                <a:latin typeface="Arial" panose="020B0604020202020204" pitchFamily="34" charset="0"/>
                <a:cs typeface="Arial" panose="020B0604020202020204" pitchFamily="34" charset="0"/>
              </a:rPr>
            </a:br>
            <a:r>
              <a:rPr lang="es-ES" sz="2000" b="0" spc="105" dirty="0">
                <a:solidFill>
                  <a:schemeClr val="bg1"/>
                </a:solidFill>
                <a:latin typeface="Arial" panose="020B0604020202020204" pitchFamily="34" charset="0"/>
                <a:cs typeface="Arial" panose="020B0604020202020204" pitchFamily="34" charset="0"/>
              </a:rPr>
              <a:t>	</a:t>
            </a:r>
            <a:r>
              <a:rPr lang="es-ES" sz="1600" b="0" spc="105" dirty="0">
                <a:solidFill>
                  <a:schemeClr val="bg1"/>
                </a:solidFill>
                <a:latin typeface="Arial" panose="020B0604020202020204" pitchFamily="34" charset="0"/>
                <a:cs typeface="Arial" panose="020B0604020202020204" pitchFamily="34" charset="0"/>
              </a:rPr>
              <a:t>3.1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3.2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r>
              <a:rPr lang="es-ES" sz="1600" b="0" spc="105" dirty="0">
                <a:solidFill>
                  <a:schemeClr val="bg1"/>
                </a:solidFill>
                <a:latin typeface="Arial" panose="020B0604020202020204" pitchFamily="34" charset="0"/>
                <a:cs typeface="Arial" panose="020B0604020202020204" pitchFamily="34" charset="0"/>
              </a:rPr>
              <a:t/>
            </a:r>
            <a:br>
              <a:rPr lang="es-ES" sz="1600" b="0" spc="105" dirty="0">
                <a:solidFill>
                  <a:schemeClr val="bg1"/>
                </a:solidFill>
                <a:latin typeface="Arial" panose="020B0604020202020204" pitchFamily="34" charset="0"/>
                <a:cs typeface="Arial" panose="020B0604020202020204" pitchFamily="34" charset="0"/>
              </a:rPr>
            </a:br>
            <a:r>
              <a:rPr lang="es-ES" sz="1600" b="0" spc="105" dirty="0">
                <a:solidFill>
                  <a:schemeClr val="bg1"/>
                </a:solidFill>
                <a:latin typeface="Arial" panose="020B0604020202020204" pitchFamily="34" charset="0"/>
                <a:cs typeface="Arial" panose="020B0604020202020204" pitchFamily="34" charset="0"/>
              </a:rPr>
              <a:t>	3.3 </a:t>
            </a:r>
            <a:r>
              <a:rPr lang="es-ES" sz="1600" b="0" spc="105" dirty="0" err="1">
                <a:solidFill>
                  <a:schemeClr val="bg1"/>
                </a:solidFill>
                <a:latin typeface="Arial" panose="020B0604020202020204" pitchFamily="34" charset="0"/>
                <a:cs typeface="Arial" panose="020B0604020202020204" pitchFamily="34" charset="0"/>
              </a:rPr>
              <a:t>Lorem</a:t>
            </a:r>
            <a:r>
              <a:rPr lang="es-ES" sz="1600" b="0" spc="105" dirty="0">
                <a:solidFill>
                  <a:schemeClr val="bg1"/>
                </a:solidFill>
                <a:latin typeface="Arial" panose="020B0604020202020204" pitchFamily="34" charset="0"/>
                <a:cs typeface="Arial" panose="020B0604020202020204" pitchFamily="34" charset="0"/>
              </a:rPr>
              <a:t> </a:t>
            </a:r>
            <a:r>
              <a:rPr lang="es-ES" sz="1600" b="0" spc="105" dirty="0" err="1">
                <a:solidFill>
                  <a:schemeClr val="bg1"/>
                </a:solidFill>
                <a:latin typeface="Arial" panose="020B0604020202020204" pitchFamily="34" charset="0"/>
                <a:cs typeface="Arial" panose="020B0604020202020204" pitchFamily="34" charset="0"/>
              </a:rPr>
              <a:t>ipsum</a:t>
            </a:r>
            <a:endParaRPr lang="es-ES" sz="1600" b="0" kern="0" dirty="0"/>
          </a:p>
        </p:txBody>
      </p:sp>
      <p:sp>
        <p:nvSpPr>
          <p:cNvPr id="23" name="Marcador de texto 3">
            <a:extLst>
              <a:ext uri="{FF2B5EF4-FFF2-40B4-BE49-F238E27FC236}">
                <a16:creationId xmlns:a16="http://schemas.microsoft.com/office/drawing/2014/main" id="{046BC9E1-CF5F-BC4C-8C29-19BF1FF7B3C6}"/>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CIÓN">
    <p:bg>
      <p:bgPr>
        <a:solidFill>
          <a:srgbClr val="3288D4"/>
        </a:solidFill>
        <a:effectLst/>
      </p:bgPr>
    </p:bg>
    <p:spTree>
      <p:nvGrpSpPr>
        <p:cNvPr id="1" name=""/>
        <p:cNvGrpSpPr/>
        <p:nvPr/>
      </p:nvGrpSpPr>
      <p:grpSpPr>
        <a:xfrm>
          <a:off x="0" y="0"/>
          <a:ext cx="0" cy="0"/>
          <a:chOff x="0" y="0"/>
          <a:chExt cx="0" cy="0"/>
        </a:xfrm>
      </p:grpSpPr>
      <p:sp>
        <p:nvSpPr>
          <p:cNvPr id="10" name="Marcador de texto 3">
            <a:extLst>
              <a:ext uri="{FF2B5EF4-FFF2-40B4-BE49-F238E27FC236}">
                <a16:creationId xmlns:a16="http://schemas.microsoft.com/office/drawing/2014/main" id="{B09E400B-F08F-F345-8733-19DC05708EDE}"/>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11" name="Marcador de texto 3">
            <a:extLst>
              <a:ext uri="{FF2B5EF4-FFF2-40B4-BE49-F238E27FC236}">
                <a16:creationId xmlns:a16="http://schemas.microsoft.com/office/drawing/2014/main" id="{B027D0E3-398C-9244-8F21-9F1D97F6FA35}"/>
              </a:ext>
            </a:extLst>
          </p:cNvPr>
          <p:cNvSpPr>
            <a:spLocks noGrp="1"/>
          </p:cNvSpPr>
          <p:nvPr>
            <p:ph type="body" sz="quarter" idx="15" hasCustomPrompt="1"/>
          </p:nvPr>
        </p:nvSpPr>
        <p:spPr>
          <a:xfrm>
            <a:off x="922936" y="2871038"/>
            <a:ext cx="7186796" cy="693267"/>
          </a:xfrm>
          <a:prstGeom prst="rect">
            <a:avLst/>
          </a:prstGeom>
        </p:spPr>
        <p:txBody>
          <a:bodyPr anchor="t">
            <a:noAutofit/>
          </a:bodyPr>
          <a:lstStyle>
            <a:lvl1pPr marL="0" indent="0" algn="l">
              <a:lnSpc>
                <a:spcPct val="110000"/>
              </a:lnSpc>
              <a:buNone/>
              <a:defRPr sz="6600" b="1"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Titulo sección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1">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cs typeface="Arial" panose="020B0604020202020204" pitchFamily="34" charset="0"/>
            </a:endParaRPr>
          </a:p>
        </p:txBody>
      </p:sp>
      <p:sp>
        <p:nvSpPr>
          <p:cNvPr id="14" name="Título 10">
            <a:extLst>
              <a:ext uri="{FF2B5EF4-FFF2-40B4-BE49-F238E27FC236}">
                <a16:creationId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a16="http://schemas.microsoft.com/office/drawing/2014/main" id="{9F30D7C2-FA9E-484E-BB4C-43DA4E2D86A7}"/>
              </a:ext>
            </a:extLst>
          </p:cNvPr>
          <p:cNvSpPr>
            <a:spLocks noGrp="1"/>
          </p:cNvSpPr>
          <p:nvPr>
            <p:ph type="body" sz="quarter" idx="16" hasCustomPrompt="1"/>
          </p:nvPr>
        </p:nvSpPr>
        <p:spPr>
          <a:xfrm>
            <a:off x="831850" y="2169721"/>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3" name="Marcador de texto 3">
            <a:extLst>
              <a:ext uri="{FF2B5EF4-FFF2-40B4-BE49-F238E27FC236}">
                <a16:creationId xmlns:a16="http://schemas.microsoft.com/office/drawing/2014/main" id="{9475EC73-3568-F841-B01F-085215B630FC}"/>
              </a:ext>
            </a:extLst>
          </p:cNvPr>
          <p:cNvSpPr>
            <a:spLocks noGrp="1"/>
          </p:cNvSpPr>
          <p:nvPr>
            <p:ph type="body" sz="quarter" idx="18" hasCustomPrompt="1"/>
          </p:nvPr>
        </p:nvSpPr>
        <p:spPr>
          <a:xfrm>
            <a:off x="820276" y="3558683"/>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4" name="Marcador de texto 3">
            <a:extLst>
              <a:ext uri="{FF2B5EF4-FFF2-40B4-BE49-F238E27FC236}">
                <a16:creationId xmlns:a16="http://schemas.microsoft.com/office/drawing/2014/main" id="{6A266DCD-8B74-1D4C-8039-1EA045CC6FB7}"/>
              </a:ext>
            </a:extLst>
          </p:cNvPr>
          <p:cNvSpPr>
            <a:spLocks noGrp="1"/>
          </p:cNvSpPr>
          <p:nvPr>
            <p:ph type="body" sz="quarter" idx="19" hasCustomPrompt="1"/>
          </p:nvPr>
        </p:nvSpPr>
        <p:spPr>
          <a:xfrm>
            <a:off x="820276" y="4947645"/>
            <a:ext cx="3755488" cy="1170379"/>
          </a:xfrm>
          <a:prstGeom prst="rect">
            <a:avLst/>
          </a:prstGeom>
        </p:spPr>
        <p:txBody>
          <a:bodyPr anchor="t">
            <a:noAutofit/>
          </a:bodyPr>
          <a:lstStyle>
            <a:lvl1pPr marL="0" indent="0" algn="l">
              <a:lnSpc>
                <a:spcPct val="100000"/>
              </a:lnSpc>
              <a:buNone/>
              <a:defRPr lang="es-ES" sz="1400" b="0" i="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r>
              <a:rPr lang="es-ES" b="1" dirty="0" err="1">
                <a:effectLst/>
                <a:latin typeface="Helvetica Neue" panose="02000503000000020004" pitchFamily="2" charset="0"/>
              </a:rPr>
              <a:t>Lorem</a:t>
            </a:r>
            <a:r>
              <a:rPr lang="es-ES" b="1" dirty="0">
                <a:effectLst/>
                <a:latin typeface="Helvetica Neue" panose="02000503000000020004" pitchFamily="2" charset="0"/>
              </a:rPr>
              <a:t> </a:t>
            </a:r>
            <a:r>
              <a:rPr lang="es-ES" b="1" dirty="0" err="1">
                <a:effectLst/>
                <a:latin typeface="Helvetica Neue" panose="02000503000000020004" pitchFamily="2" charset="0"/>
              </a:rPr>
              <a:t>ipsum</a:t>
            </a:r>
            <a:endParaRPr lang="es-ES" dirty="0">
              <a:effectLst/>
              <a:latin typeface="Helvetica Neue" panose="02000503000000020004" pitchFamily="2" charset="0"/>
            </a:endParaRPr>
          </a:p>
          <a:p>
            <a:r>
              <a:rPr lang="es-ES" dirty="0" err="1">
                <a:effectLst/>
                <a:latin typeface="Helvetica Neue" panose="02000503000000020004" pitchFamily="2" charset="0"/>
              </a:rPr>
              <a:t>Lorem</a:t>
            </a:r>
            <a:r>
              <a:rPr lang="es-ES" dirty="0">
                <a:effectLst/>
                <a:latin typeface="Helvetica Neue" panose="02000503000000020004" pitchFamily="2" charset="0"/>
              </a:rPr>
              <a:t> </a:t>
            </a:r>
            <a:r>
              <a:rPr lang="es-ES" dirty="0" err="1">
                <a:effectLst/>
                <a:latin typeface="Helvetica Neue" panose="02000503000000020004" pitchFamily="2" charset="0"/>
              </a:rPr>
              <a:t>ipsum</a:t>
            </a:r>
            <a:r>
              <a:rPr lang="es-ES" dirty="0">
                <a:effectLst/>
                <a:latin typeface="Helvetica Neue" panose="02000503000000020004" pitchFamily="2" charset="0"/>
              </a:rPr>
              <a:t> dolor </a:t>
            </a:r>
            <a:r>
              <a:rPr lang="es-ES" dirty="0" err="1">
                <a:effectLst/>
                <a:latin typeface="Helvetica Neue" panose="02000503000000020004" pitchFamily="2" charset="0"/>
              </a:rPr>
              <a:t>sit</a:t>
            </a:r>
            <a:r>
              <a:rPr lang="es-ES" dirty="0">
                <a:effectLst/>
                <a:latin typeface="Helvetica Neue" panose="02000503000000020004" pitchFamily="2" charset="0"/>
              </a:rPr>
              <a:t> </a:t>
            </a:r>
            <a:r>
              <a:rPr lang="es-ES" dirty="0" err="1">
                <a:effectLst/>
                <a:latin typeface="Helvetica Neue" panose="02000503000000020004" pitchFamily="2" charset="0"/>
              </a:rPr>
              <a:t>amet</a:t>
            </a:r>
            <a:r>
              <a:rPr lang="es-ES" dirty="0">
                <a:effectLst/>
                <a:latin typeface="Helvetica Neue" panose="02000503000000020004" pitchFamily="2" charset="0"/>
              </a:rPr>
              <a:t>, </a:t>
            </a:r>
            <a:r>
              <a:rPr lang="es-ES" dirty="0" err="1">
                <a:effectLst/>
                <a:latin typeface="Helvetica Neue" panose="02000503000000020004" pitchFamily="2" charset="0"/>
              </a:rPr>
              <a:t>consectetur</a:t>
            </a:r>
            <a:r>
              <a:rPr lang="es-ES" dirty="0">
                <a:effectLst/>
                <a:latin typeface="Helvetica Neue" panose="02000503000000020004" pitchFamily="2" charset="0"/>
              </a:rPr>
              <a:t> </a:t>
            </a:r>
            <a:r>
              <a:rPr lang="es-ES" dirty="0" err="1">
                <a:effectLst/>
                <a:latin typeface="Helvetica Neue" panose="02000503000000020004" pitchFamily="2" charset="0"/>
              </a:rPr>
              <a:t>adipiscing</a:t>
            </a:r>
            <a:r>
              <a:rPr lang="es-ES" dirty="0">
                <a:effectLst/>
                <a:latin typeface="Helvetica Neue" panose="02000503000000020004" pitchFamily="2" charset="0"/>
              </a:rPr>
              <a:t> </a:t>
            </a:r>
            <a:r>
              <a:rPr lang="es-ES" dirty="0" err="1">
                <a:effectLst/>
                <a:latin typeface="Helvetica Neue" panose="02000503000000020004" pitchFamily="2" charset="0"/>
              </a:rPr>
              <a:t>elit</a:t>
            </a:r>
            <a:r>
              <a:rPr lang="es-ES" dirty="0">
                <a:effectLst/>
                <a:latin typeface="Helvetica Neue" panose="02000503000000020004" pitchFamily="2" charset="0"/>
              </a:rPr>
              <a:t>. </a:t>
            </a:r>
            <a:r>
              <a:rPr lang="es-ES" dirty="0" err="1">
                <a:effectLst/>
                <a:latin typeface="Helvetica Neue" panose="02000503000000020004" pitchFamily="2" charset="0"/>
              </a:rPr>
              <a:t>Vestibulum</a:t>
            </a:r>
            <a:r>
              <a:rPr lang="es-ES" dirty="0">
                <a:effectLst/>
                <a:latin typeface="Helvetica Neue" panose="02000503000000020004" pitchFamily="2" charset="0"/>
              </a:rPr>
              <a:t> </a:t>
            </a:r>
            <a:r>
              <a:rPr lang="es-ES" dirty="0" err="1">
                <a:effectLst/>
                <a:latin typeface="Helvetica Neue" panose="02000503000000020004" pitchFamily="2" charset="0"/>
              </a:rPr>
              <a:t>mollis</a:t>
            </a:r>
            <a:r>
              <a:rPr lang="es-ES" dirty="0">
                <a:effectLst/>
                <a:latin typeface="Helvetica Neue" panose="02000503000000020004" pitchFamily="2" charset="0"/>
              </a:rPr>
              <a:t> </a:t>
            </a:r>
            <a:r>
              <a:rPr lang="es-ES" dirty="0" err="1">
                <a:effectLst/>
                <a:latin typeface="Helvetica Neue" panose="02000503000000020004" pitchFamily="2" charset="0"/>
              </a:rPr>
              <a:t>quis</a:t>
            </a:r>
            <a:r>
              <a:rPr lang="es-ES" dirty="0">
                <a:effectLst/>
                <a:latin typeface="Helvetica Neue" panose="02000503000000020004" pitchFamily="2" charset="0"/>
              </a:rPr>
              <a:t> dolor </a:t>
            </a:r>
            <a:r>
              <a:rPr lang="es-ES" dirty="0" err="1">
                <a:effectLst/>
                <a:latin typeface="Helvetica Neue" panose="02000503000000020004" pitchFamily="2" charset="0"/>
              </a:rPr>
              <a:t>eget</a:t>
            </a:r>
            <a:r>
              <a:rPr lang="es-ES" dirty="0">
                <a:effectLst/>
                <a:latin typeface="Helvetica Neue" panose="02000503000000020004" pitchFamily="2" charset="0"/>
              </a:rPr>
              <a:t> </a:t>
            </a:r>
            <a:r>
              <a:rPr lang="es-ES" dirty="0" err="1">
                <a:effectLst/>
                <a:latin typeface="Helvetica Neue" panose="02000503000000020004" pitchFamily="2" charset="0"/>
              </a:rPr>
              <a:t>hendrerit</a:t>
            </a:r>
            <a:r>
              <a:rPr lang="es-ES" dirty="0">
                <a:effectLst/>
                <a:latin typeface="Helvetica Neue" panose="02000503000000020004" pitchFamily="2" charset="0"/>
              </a:rPr>
              <a:t>. </a:t>
            </a:r>
            <a:r>
              <a:rPr lang="es-ES" dirty="0" err="1">
                <a:effectLst/>
                <a:latin typeface="Helvetica Neue" panose="02000503000000020004" pitchFamily="2" charset="0"/>
              </a:rPr>
              <a:t>Aliquam</a:t>
            </a:r>
            <a:r>
              <a:rPr lang="es-ES" dirty="0">
                <a:effectLst/>
                <a:latin typeface="Helvetica Neue" panose="02000503000000020004" pitchFamily="2" charset="0"/>
              </a:rPr>
              <a:t> </a:t>
            </a:r>
            <a:r>
              <a:rPr lang="es-ES" dirty="0" err="1">
                <a:effectLst/>
                <a:latin typeface="Helvetica Neue" panose="02000503000000020004" pitchFamily="2" charset="0"/>
              </a:rPr>
              <a:t>dui</a:t>
            </a:r>
            <a:r>
              <a:rPr lang="es-ES" dirty="0">
                <a:effectLst/>
                <a:latin typeface="Helvetica Neue" panose="02000503000000020004" pitchFamily="2" charset="0"/>
              </a:rPr>
              <a:t> justo, </a:t>
            </a:r>
            <a:r>
              <a:rPr lang="es-ES" dirty="0" err="1">
                <a:effectLst/>
                <a:latin typeface="Helvetica Neue" panose="02000503000000020004" pitchFamily="2" charset="0"/>
              </a:rPr>
              <a:t>viverra</a:t>
            </a:r>
            <a:r>
              <a:rPr lang="es-ES" dirty="0">
                <a:effectLst/>
                <a:latin typeface="Helvetica Neue" panose="02000503000000020004" pitchFamily="2" charset="0"/>
              </a:rPr>
              <a:t> </a:t>
            </a:r>
            <a:r>
              <a:rPr lang="es-ES" dirty="0" err="1">
                <a:effectLst/>
                <a:latin typeface="Helvetica Neue" panose="02000503000000020004" pitchFamily="2" charset="0"/>
              </a:rPr>
              <a:t>eu</a:t>
            </a:r>
            <a:r>
              <a:rPr lang="es-ES" dirty="0">
                <a:effectLst/>
                <a:latin typeface="Helvetica Neue" panose="02000503000000020004" pitchFamily="2" charset="0"/>
              </a:rPr>
              <a:t> </a:t>
            </a:r>
            <a:r>
              <a:rPr lang="es-ES" dirty="0" err="1">
                <a:effectLst/>
                <a:latin typeface="Helvetica Neue" panose="02000503000000020004" pitchFamily="2" charset="0"/>
              </a:rPr>
              <a:t>diam</a:t>
            </a:r>
            <a:r>
              <a:rPr lang="es-ES" dirty="0">
                <a:effectLst/>
                <a:latin typeface="Helvetica Neue" panose="02000503000000020004" pitchFamily="2" charset="0"/>
              </a:rPr>
              <a:t> id, </a:t>
            </a:r>
            <a:r>
              <a:rPr lang="es-ES" dirty="0" err="1">
                <a:effectLst/>
                <a:latin typeface="Helvetica Neue" panose="02000503000000020004" pitchFamily="2" charset="0"/>
              </a:rPr>
              <a:t>fermentum</a:t>
            </a:r>
            <a:r>
              <a:rPr lang="es-ES" dirty="0">
                <a:effectLst/>
                <a:latin typeface="Helvetica Neue" panose="02000503000000020004" pitchFamily="2" charset="0"/>
              </a:rPr>
              <a:t> </a:t>
            </a:r>
            <a:r>
              <a:rPr lang="es-ES" dirty="0" err="1">
                <a:effectLst/>
                <a:latin typeface="Helvetica Neue" panose="02000503000000020004" pitchFamily="2" charset="0"/>
              </a:rPr>
              <a:t>congue</a:t>
            </a:r>
            <a:r>
              <a:rPr lang="es-ES" dirty="0">
                <a:effectLst/>
                <a:latin typeface="Helvetica Neue" panose="02000503000000020004" pitchFamily="2" charset="0"/>
              </a:rPr>
              <a:t> </a:t>
            </a:r>
            <a:r>
              <a:rPr lang="es-ES" dirty="0" err="1">
                <a:effectLst/>
                <a:latin typeface="Helvetica Neue" panose="02000503000000020004" pitchFamily="2" charset="0"/>
              </a:rPr>
              <a:t>purus</a:t>
            </a:r>
            <a:r>
              <a:rPr lang="es-ES" dirty="0">
                <a:effectLst/>
                <a:latin typeface="Helvetica Neue" panose="02000503000000020004" pitchFamily="2" charset="0"/>
              </a:rPr>
              <a:t>.</a:t>
            </a:r>
          </a:p>
        </p:txBody>
      </p:sp>
      <p:sp>
        <p:nvSpPr>
          <p:cNvPr id="25" name="Slide Number Placeholder 5">
            <a:extLst>
              <a:ext uri="{FF2B5EF4-FFF2-40B4-BE49-F238E27FC236}">
                <a16:creationId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pic>
        <p:nvPicPr>
          <p:cNvPr id="12" name="Gráfico 11">
            <a:extLst>
              <a:ext uri="{FF2B5EF4-FFF2-40B4-BE49-F238E27FC236}">
                <a16:creationId xmlns:a16="http://schemas.microsoft.com/office/drawing/2014/main" id="{075BB044-9EC0-6B4E-BA64-BB3B0D26B5A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24457" y="1446077"/>
            <a:ext cx="4788483" cy="61595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LIDE 2">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1" name="Marcador de texto 3">
            <a:extLst>
              <a:ext uri="{FF2B5EF4-FFF2-40B4-BE49-F238E27FC236}">
                <a16:creationId xmlns:a16="http://schemas.microsoft.com/office/drawing/2014/main" id="{9F30D7C2-FA9E-484E-BB4C-43DA4E2D86A7}"/>
              </a:ext>
            </a:extLst>
          </p:cNvPr>
          <p:cNvSpPr>
            <a:spLocks noGrp="1"/>
          </p:cNvSpPr>
          <p:nvPr>
            <p:ph type="body" sz="quarter" idx="16" hasCustomPrompt="1"/>
          </p:nvPr>
        </p:nvSpPr>
        <p:spPr>
          <a:xfrm>
            <a:off x="755650" y="2110720"/>
            <a:ext cx="8763000" cy="1170379"/>
          </a:xfrm>
          <a:prstGeom prst="rect">
            <a:avLst/>
          </a:prstGeom>
        </p:spPr>
        <p:txBody>
          <a:bodyPr anchor="t">
            <a:noAutofit/>
          </a:bodyPr>
          <a:lstStyle>
            <a:lvl1pPr marL="11113" indent="1588" algn="l">
              <a:lnSpc>
                <a:spcPct val="100000"/>
              </a:lnSpc>
              <a:buNone/>
              <a:tabLst/>
              <a:defRPr lang="es-ES" sz="1400" b="0" smtClean="0">
                <a:effectLst/>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25" name="Slide Number Placeholder 5">
            <a:extLst>
              <a:ext uri="{FF2B5EF4-FFF2-40B4-BE49-F238E27FC236}">
                <a16:creationId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‹Nº›</a:t>
            </a:fld>
            <a:endParaRPr lang="en-US" sz="900" dirty="0">
              <a:solidFill>
                <a:srgbClr val="3288D4"/>
              </a:solidFill>
            </a:endParaRPr>
          </a:p>
        </p:txBody>
      </p:sp>
    </p:spTree>
    <p:extLst>
      <p:ext uri="{BB962C8B-B14F-4D97-AF65-F5344CB8AC3E}">
        <p14:creationId xmlns:p14="http://schemas.microsoft.com/office/powerpoint/2010/main" val="349974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LIDE 3">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14" name="Título 10">
            <a:extLst>
              <a:ext uri="{FF2B5EF4-FFF2-40B4-BE49-F238E27FC236}">
                <a16:creationId xmlns:a16="http://schemas.microsoft.com/office/drawing/2014/main" id="{47FDBC18-AC90-8349-AF48-F2593D09ECA2}"/>
              </a:ext>
            </a:extLst>
          </p:cNvPr>
          <p:cNvSpPr>
            <a:spLocks noGrp="1"/>
          </p:cNvSpPr>
          <p:nvPr>
            <p:ph type="title" hasCustomPrompt="1"/>
          </p:nvPr>
        </p:nvSpPr>
        <p:spPr>
          <a:xfrm>
            <a:off x="831850" y="1501158"/>
            <a:ext cx="3755488" cy="609562"/>
          </a:xfrm>
          <a:prstGeom prst="rect">
            <a:avLst/>
          </a:prstGeom>
        </p:spPr>
        <p:txBody>
          <a:bodyPr/>
          <a:lstStyle>
            <a:lvl1pPr>
              <a:defRPr sz="2800" b="0" i="0">
                <a:solidFill>
                  <a:srgbClr val="3288D4"/>
                </a:solidFill>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endParaRPr lang="es-ES" dirty="0"/>
          </a:p>
        </p:txBody>
      </p:sp>
      <p:sp>
        <p:nvSpPr>
          <p:cNvPr id="15" name="Marcador de texto 3">
            <a:extLst>
              <a:ext uri="{FF2B5EF4-FFF2-40B4-BE49-F238E27FC236}">
                <a16:creationId xmlns:a16="http://schemas.microsoft.com/office/drawing/2014/main" id="{28804BF0-1287-7A4B-A033-6C622E3C4ED7}"/>
              </a:ext>
            </a:extLst>
          </p:cNvPr>
          <p:cNvSpPr>
            <a:spLocks noGrp="1"/>
          </p:cNvSpPr>
          <p:nvPr>
            <p:ph type="body" sz="quarter" idx="17" hasCustomPrompt="1"/>
          </p:nvPr>
        </p:nvSpPr>
        <p:spPr>
          <a:xfrm>
            <a:off x="755650" y="669278"/>
            <a:ext cx="4038600" cy="276999"/>
          </a:xfrm>
          <a:prstGeom prst="rect">
            <a:avLst/>
          </a:prstGeom>
        </p:spPr>
        <p:txBody>
          <a:bodyPr anchor="t">
            <a:noAutofit/>
          </a:bodyPr>
          <a:lstStyle>
            <a:lvl1pPr marL="0" indent="0" algn="l">
              <a:lnSpc>
                <a:spcPct val="100000"/>
              </a:lnSpc>
              <a:buNone/>
              <a:defRPr sz="900" b="0" i="0" spc="300" baseline="0">
                <a:solidFill>
                  <a:srgbClr val="3288D4"/>
                </a:solidFill>
                <a:latin typeface="Arial" panose="020B0604020202020204" pitchFamily="34" charset="0"/>
                <a:ea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lvl="0"/>
            <a:r>
              <a:rPr lang="es-ES_tradnl" dirty="0"/>
              <a:t>TÍTULO DE LA PRESENTACIÓN</a:t>
            </a:r>
          </a:p>
        </p:txBody>
      </p:sp>
      <p:sp>
        <p:nvSpPr>
          <p:cNvPr id="25" name="Slide Number Placeholder 5">
            <a:extLst>
              <a:ext uri="{FF2B5EF4-FFF2-40B4-BE49-F238E27FC236}">
                <a16:creationId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latin typeface="Arial" panose="020B0604020202020204" pitchFamily="34" charset="0"/>
                <a:cs typeface="Arial" panose="020B0604020202020204" pitchFamily="34" charset="0"/>
              </a:rPr>
              <a:pPr/>
              <a:t>‹Nº›</a:t>
            </a:fld>
            <a:endParaRPr lang="en-US" sz="900" dirty="0">
              <a:solidFill>
                <a:srgbClr val="3288D4"/>
              </a:solidFill>
              <a:latin typeface="Arial" panose="020B0604020202020204" pitchFamily="34" charset="0"/>
              <a:cs typeface="Arial" panose="020B0604020202020204" pitchFamily="34" charset="0"/>
            </a:endParaRPr>
          </a:p>
        </p:txBody>
      </p:sp>
      <p:sp>
        <p:nvSpPr>
          <p:cNvPr id="9" name="Marcador de texto 3">
            <a:extLst>
              <a:ext uri="{FF2B5EF4-FFF2-40B4-BE49-F238E27FC236}">
                <a16:creationId xmlns:a16="http://schemas.microsoft.com/office/drawing/2014/main" id="{51C6CC97-6C5F-B04A-AEDB-41DC76333B20}"/>
              </a:ext>
            </a:extLst>
          </p:cNvPr>
          <p:cNvSpPr>
            <a:spLocks noGrp="1"/>
          </p:cNvSpPr>
          <p:nvPr>
            <p:ph type="body" sz="quarter" idx="16" hasCustomPrompt="1"/>
          </p:nvPr>
        </p:nvSpPr>
        <p:spPr>
          <a:xfrm>
            <a:off x="755650"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
        <p:nvSpPr>
          <p:cNvPr id="11" name="Marcador de texto 3">
            <a:extLst>
              <a:ext uri="{FF2B5EF4-FFF2-40B4-BE49-F238E27FC236}">
                <a16:creationId xmlns:a16="http://schemas.microsoft.com/office/drawing/2014/main" id="{B6826D71-448F-AC4A-BE57-7C3541B89D73}"/>
              </a:ext>
            </a:extLst>
          </p:cNvPr>
          <p:cNvSpPr>
            <a:spLocks noGrp="1"/>
          </p:cNvSpPr>
          <p:nvPr>
            <p:ph type="body" sz="quarter" idx="18" hasCustomPrompt="1"/>
          </p:nvPr>
        </p:nvSpPr>
        <p:spPr>
          <a:xfrm>
            <a:off x="6013452" y="2167605"/>
            <a:ext cx="4038600" cy="1170379"/>
          </a:xfrm>
          <a:prstGeom prst="rect">
            <a:avLst/>
          </a:prstGeom>
        </p:spPr>
        <p:txBody>
          <a:bodyPr anchor="t">
            <a:noAutofit/>
          </a:bodyPr>
          <a:lstStyle>
            <a:lvl1pPr marL="11113" indent="1588" algn="l">
              <a:lnSpc>
                <a:spcPct val="100000"/>
              </a:lnSpc>
              <a:buNone/>
              <a:tabLst/>
              <a:defRPr lang="es-ES" sz="1400" b="0" smtClean="0">
                <a:effectLst/>
                <a:latin typeface="Arial" panose="020B0604020202020204" pitchFamily="34" charset="0"/>
                <a:cs typeface="Arial" panose="020B0604020202020204" pitchFamily="34" charset="0"/>
              </a:defRPr>
            </a:lvl1pPr>
            <a:lvl2pPr>
              <a:lnSpc>
                <a:spcPts val="4880"/>
              </a:lnSpc>
              <a:defRPr sz="4250"/>
            </a:lvl2pPr>
            <a:lvl3pPr>
              <a:lnSpc>
                <a:spcPts val="4880"/>
              </a:lnSpc>
              <a:defRPr sz="4250"/>
            </a:lvl3pPr>
            <a:lvl4pPr>
              <a:lnSpc>
                <a:spcPts val="4880"/>
              </a:lnSpc>
              <a:defRPr sz="4250"/>
            </a:lvl4pPr>
            <a:lvl5pPr>
              <a:lnSpc>
                <a:spcPts val="4880"/>
              </a:lnSpc>
              <a:defRPr sz="4250"/>
            </a:lvl5pPr>
          </a:lstStyle>
          <a:p>
            <a:pPr marL="12700">
              <a:spcBef>
                <a:spcPts val="100"/>
              </a:spcBef>
            </a:pPr>
            <a:r>
              <a:rPr lang="es-ES" sz="2000" b="1" spc="35" dirty="0" err="1">
                <a:solidFill>
                  <a:srgbClr val="3288D4"/>
                </a:solidFill>
                <a:latin typeface="Arial" panose="020B0604020202020204" pitchFamily="34" charset="0"/>
                <a:cs typeface="Arial" panose="020B0604020202020204" pitchFamily="34" charset="0"/>
              </a:rPr>
              <a:t>Lorem</a:t>
            </a:r>
            <a:r>
              <a:rPr lang="es-ES" sz="2000" b="1" spc="35" dirty="0">
                <a:solidFill>
                  <a:srgbClr val="3288D4"/>
                </a:solidFill>
                <a:latin typeface="Arial" panose="020B0604020202020204" pitchFamily="34" charset="0"/>
                <a:cs typeface="Arial" panose="020B0604020202020204" pitchFamily="34" charset="0"/>
              </a:rPr>
              <a:t> </a:t>
            </a:r>
            <a:r>
              <a:rPr lang="es-ES" sz="2000" b="1" spc="35" dirty="0" err="1">
                <a:solidFill>
                  <a:srgbClr val="3288D4"/>
                </a:solidFill>
                <a:latin typeface="Arial" panose="020B0604020202020204" pitchFamily="34" charset="0"/>
                <a:cs typeface="Arial" panose="020B0604020202020204" pitchFamily="34" charset="0"/>
              </a:rPr>
              <a:t>ipsum</a:t>
            </a:r>
            <a:endParaRPr lang="es-ES" sz="2000" b="1" spc="35" dirty="0">
              <a:solidFill>
                <a:srgbClr val="3288D4"/>
              </a:solidFill>
              <a:latin typeface="Arial" panose="020B0604020202020204" pitchFamily="34" charset="0"/>
              <a:cs typeface="Arial" panose="020B0604020202020204" pitchFamily="34" charset="0"/>
            </a:endParaRPr>
          </a:p>
          <a:p>
            <a:pPr marL="12700">
              <a:spcBef>
                <a:spcPts val="100"/>
              </a:spcBef>
            </a:pP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ipsum</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consectetur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adipiscing</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Vestibulum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mollis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hendrerit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dui</a:t>
            </a:r>
            <a:r>
              <a:rPr lang="es-ES" sz="1400" dirty="0">
                <a:latin typeface="Arial" panose="020B0604020202020204" pitchFamily="34" charset="0"/>
                <a:cs typeface="Arial" panose="020B0604020202020204" pitchFamily="34" charset="0"/>
              </a:rPr>
              <a:t> justo,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id,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purus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interdum</a:t>
            </a:r>
            <a:r>
              <a:rPr lang="es-ES" sz="1400" dirty="0">
                <a:latin typeface="Arial" panose="020B0604020202020204" pitchFamily="34" charset="0"/>
                <a:cs typeface="Arial" panose="020B0604020202020204" pitchFamily="34" charset="0"/>
              </a:rPr>
              <a:t> odio </a:t>
            </a:r>
            <a:r>
              <a:rPr lang="es-ES" sz="1400" dirty="0" err="1">
                <a:latin typeface="Arial" panose="020B0604020202020204" pitchFamily="34" charset="0"/>
                <a:cs typeface="Arial" panose="020B0604020202020204" pitchFamily="34" charset="0"/>
              </a:rPr>
              <a:t>vel</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lectus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sollicitudin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euismod</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Aliquam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erat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volutpat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Proin</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faucibus</a:t>
            </a:r>
            <a:r>
              <a:rPr lang="es-ES" sz="1400" dirty="0">
                <a:latin typeface="Arial" panose="020B0604020202020204" pitchFamily="34" charset="0"/>
                <a:cs typeface="Arial" panose="020B0604020202020204" pitchFamily="34" charset="0"/>
              </a:rPr>
              <a:t> ut urna </a:t>
            </a:r>
            <a:r>
              <a:rPr lang="es-ES" sz="1400" dirty="0" err="1">
                <a:latin typeface="Arial" panose="020B0604020202020204" pitchFamily="34" charset="0"/>
                <a:cs typeface="Arial" panose="020B0604020202020204" pitchFamily="34" charset="0"/>
              </a:rPr>
              <a:t>sit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amet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In </a:t>
            </a:r>
            <a:r>
              <a:rPr lang="es-ES" sz="1400" dirty="0" err="1">
                <a:latin typeface="Arial" panose="020B0604020202020204" pitchFamily="34" charset="0"/>
                <a:cs typeface="Arial" panose="020B0604020202020204" pitchFamily="34" charset="0"/>
              </a:rPr>
              <a:t>hac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habitasse</a:t>
            </a:r>
            <a:r>
              <a:rPr lang="es-ES" sz="1400" dirty="0">
                <a:latin typeface="Arial" panose="020B0604020202020204" pitchFamily="34" charset="0"/>
                <a:cs typeface="Arial" panose="020B0604020202020204" pitchFamily="34" charset="0"/>
              </a:rPr>
              <a:t> platea </a:t>
            </a:r>
            <a:r>
              <a:rPr lang="es-ES" sz="1400" dirty="0" err="1">
                <a:latin typeface="Arial" panose="020B0604020202020204" pitchFamily="34" charset="0"/>
                <a:cs typeface="Arial" panose="020B0604020202020204" pitchFamily="34" charset="0"/>
              </a:rPr>
              <a:t>dictumst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Integer</a:t>
            </a:r>
            <a:r>
              <a:rPr lang="es-ES" sz="1400" dirty="0">
                <a:latin typeface="Arial" panose="020B0604020202020204" pitchFamily="34" charset="0"/>
                <a:cs typeface="Arial" panose="020B0604020202020204" pitchFamily="34" charset="0"/>
              </a:rPr>
              <a:t> at </a:t>
            </a:r>
            <a:r>
              <a:rPr lang="es-ES" sz="1400" dirty="0" err="1">
                <a:latin typeface="Arial" panose="020B0604020202020204" pitchFamily="34" charset="0"/>
                <a:cs typeface="Arial" panose="020B0604020202020204" pitchFamily="34" charset="0"/>
              </a:rPr>
              <a:t>diam</a:t>
            </a:r>
            <a:r>
              <a:rPr lang="es-ES" sz="1400" dirty="0">
                <a:latin typeface="Arial" panose="020B0604020202020204" pitchFamily="34" charset="0"/>
                <a:cs typeface="Arial" panose="020B0604020202020204" pitchFamily="34" charset="0"/>
              </a:rPr>
              <a:t> a magna </a:t>
            </a:r>
            <a:r>
              <a:rPr lang="es-ES" sz="1400" dirty="0" err="1">
                <a:latin typeface="Arial" panose="020B0604020202020204" pitchFamily="34" charset="0"/>
                <a:cs typeface="Arial" panose="020B0604020202020204" pitchFamily="34" charset="0"/>
              </a:rPr>
              <a:t>congue</a:t>
            </a:r>
            <a:r>
              <a:rPr lang="es-ES" sz="1400" dirty="0">
                <a:latin typeface="Arial" panose="020B0604020202020204" pitchFamily="34" charset="0"/>
                <a:cs typeface="Arial" panose="020B0604020202020204" pitchFamily="34" charset="0"/>
              </a:rPr>
              <a:t> porta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metus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Curabitur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sodales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tristique</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eu</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gravida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neque</a:t>
            </a:r>
            <a:r>
              <a:rPr lang="es-ES" sz="1400" dirty="0">
                <a:latin typeface="Arial" panose="020B0604020202020204" pitchFamily="34" charset="0"/>
                <a:cs typeface="Arial" panose="020B0604020202020204" pitchFamily="34" charset="0"/>
              </a:rPr>
              <a:t>. Ut </a:t>
            </a:r>
            <a:r>
              <a:rPr lang="es-ES" sz="1400" dirty="0" err="1">
                <a:latin typeface="Arial" panose="020B0604020202020204" pitchFamily="34" charset="0"/>
                <a:cs typeface="Arial" panose="020B0604020202020204" pitchFamily="34" charset="0"/>
              </a:rPr>
              <a:t>tincidunt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vehicula.</a:t>
            </a:r>
          </a:p>
          <a:p>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err="1">
                <a:latin typeface="Arial" panose="020B0604020202020204" pitchFamily="34" charset="0"/>
                <a:cs typeface="Arial" panose="020B0604020202020204" pitchFamily="34" charset="0"/>
              </a:rPr>
              <a:t>Nullam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suscipit</a:t>
            </a:r>
            <a:r>
              <a:rPr lang="es-ES" sz="1400" dirty="0">
                <a:latin typeface="Arial" panose="020B0604020202020204" pitchFamily="34" charset="0"/>
                <a:cs typeface="Arial" panose="020B0604020202020204" pitchFamily="34" charset="0"/>
              </a:rPr>
              <a:t> tortor vitae </a:t>
            </a:r>
            <a:r>
              <a:rPr lang="es-ES" sz="1400" dirty="0" err="1">
                <a:latin typeface="Arial" panose="020B0604020202020204" pitchFamily="34" charset="0"/>
                <a:cs typeface="Arial" panose="020B0604020202020204" pitchFamily="34" charset="0"/>
              </a:rPr>
              <a:t>velit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iaculis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blandit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Donec</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fringilla</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arcu</a:t>
            </a:r>
            <a:r>
              <a:rPr lang="es-ES" sz="1400" dirty="0">
                <a:latin typeface="Arial" panose="020B0604020202020204" pitchFamily="34" charset="0"/>
                <a:cs typeface="Arial" panose="020B0604020202020204" pitchFamily="34" charset="0"/>
              </a:rPr>
              <a:t> non nunc </a:t>
            </a:r>
            <a:r>
              <a:rPr lang="es-ES" sz="1400" dirty="0" err="1">
                <a:latin typeface="Arial" panose="020B0604020202020204" pitchFamily="34" charset="0"/>
                <a:cs typeface="Arial" panose="020B0604020202020204" pitchFamily="34" charset="0"/>
              </a:rPr>
              <a:t>imperdiet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egestas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dapibus</a:t>
            </a:r>
            <a:r>
              <a:rPr lang="es-ES" sz="1400" dirty="0">
                <a:latin typeface="Arial" panose="020B0604020202020204" pitchFamily="34" charset="0"/>
                <a:cs typeface="Arial" panose="020B0604020202020204" pitchFamily="34" charset="0"/>
              </a:rPr>
              <a:t> tortor </a:t>
            </a:r>
            <a:r>
              <a:rPr lang="es-ES" sz="1400" dirty="0" err="1">
                <a:latin typeface="Arial" panose="020B0604020202020204" pitchFamily="34" charset="0"/>
                <a:cs typeface="Arial" panose="020B0604020202020204" pitchFamily="34" charset="0"/>
              </a:rPr>
              <a:t>laoreet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Quisque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risus</a:t>
            </a:r>
            <a:r>
              <a:rPr lang="es-ES" sz="1400" dirty="0">
                <a:latin typeface="Arial" panose="020B0604020202020204" pitchFamily="34" charset="0"/>
                <a:cs typeface="Arial" panose="020B0604020202020204" pitchFamily="34" charset="0"/>
              </a:rPr>
              <a:t> ornare </a:t>
            </a:r>
            <a:r>
              <a:rPr lang="es-ES" sz="1400" dirty="0" err="1">
                <a:latin typeface="Arial" panose="020B0604020202020204" pitchFamily="34" charset="0"/>
                <a:cs typeface="Arial" panose="020B0604020202020204" pitchFamily="34" charset="0"/>
              </a:rPr>
              <a:t>efficitur</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viverra</a:t>
            </a:r>
            <a:r>
              <a:rPr lang="es-ES" sz="1400" dirty="0">
                <a:latin typeface="Arial" panose="020B0604020202020204" pitchFamily="34" charset="0"/>
                <a:cs typeface="Arial" panose="020B0604020202020204" pitchFamily="34" charset="0"/>
              </a:rPr>
              <a:t>, dolor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luctus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lorem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fermentum</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pellentesque</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lacus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felis</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eget</a:t>
            </a:r>
            <a:r>
              <a:rPr lang="es-ES" sz="1400" dirty="0">
                <a:latin typeface="Arial" panose="020B0604020202020204" pitchFamily="34" charset="0"/>
                <a:cs typeface="Arial" panose="020B0604020202020204" pitchFamily="34" charset="0"/>
              </a:rPr>
              <a:t> </a:t>
            </a:r>
            <a:r>
              <a:rPr lang="es-ES" sz="1400" dirty="0" err="1">
                <a:latin typeface="Arial" panose="020B0604020202020204" pitchFamily="34" charset="0"/>
                <a:cs typeface="Arial" panose="020B0604020202020204" pitchFamily="34" charset="0"/>
              </a:rPr>
              <a:t>nisi</a:t>
            </a:r>
            <a:r>
              <a:rPr lang="es-ES" sz="1400" dirty="0">
                <a:latin typeface="Arial" panose="020B0604020202020204" pitchFamily="34" charset="0"/>
                <a:cs typeface="Arial" panose="020B0604020202020204" pitchFamily="34" charset="0"/>
              </a:rPr>
              <a:t>. Nunc </a:t>
            </a:r>
            <a:r>
              <a:rPr lang="es-ES" sz="1400" dirty="0" err="1">
                <a:latin typeface="Arial" panose="020B0604020202020204" pitchFamily="34" charset="0"/>
                <a:cs typeface="Arial" panose="020B0604020202020204" pitchFamily="34" charset="0"/>
              </a:rPr>
              <a:t>accumsan</a:t>
            </a:r>
            <a:r>
              <a:rPr lang="es-ES" sz="1400" dirty="0">
                <a:latin typeface="Arial" panose="020B0604020202020204" pitchFamily="34" charset="0"/>
                <a:cs typeface="Arial" panose="020B0604020202020204" pitchFamily="34" charset="0"/>
              </a:rPr>
              <a:t> lacinia </a:t>
            </a:r>
            <a:r>
              <a:rPr lang="es-ES" sz="1400" dirty="0" err="1">
                <a:latin typeface="Arial" panose="020B0604020202020204" pitchFamily="34" charset="0"/>
                <a:cs typeface="Arial" panose="020B0604020202020204" pitchFamily="34" charset="0"/>
              </a:rPr>
              <a:t>nibh</a:t>
            </a:r>
            <a:r>
              <a:rPr lang="es-E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3489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PORTADA">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CC3AA88-2FCC-ED4F-9564-1BD71E52126A}"/>
              </a:ext>
            </a:extLst>
          </p:cNvPr>
          <p:cNvSpPr/>
          <p:nvPr userDrawn="1"/>
        </p:nvSpPr>
        <p:spPr>
          <a:xfrm>
            <a:off x="0" y="7454900"/>
            <a:ext cx="10807700" cy="301356"/>
          </a:xfrm>
          <a:prstGeom prst="rect">
            <a:avLst/>
          </a:prstGeom>
          <a:solidFill>
            <a:srgbClr val="328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rial" panose="020B0604020202020204" pitchFamily="34" charset="0"/>
            </a:endParaRPr>
          </a:p>
        </p:txBody>
      </p:sp>
      <p:sp>
        <p:nvSpPr>
          <p:cNvPr id="25" name="Slide Number Placeholder 5">
            <a:extLst>
              <a:ext uri="{FF2B5EF4-FFF2-40B4-BE49-F238E27FC236}">
                <a16:creationId xmlns:a16="http://schemas.microsoft.com/office/drawing/2014/main" id="{96637C62-192A-B74A-9C01-622C3DD30D3F}"/>
              </a:ext>
            </a:extLst>
          </p:cNvPr>
          <p:cNvSpPr txBox="1">
            <a:spLocks/>
          </p:cNvSpPr>
          <p:nvPr userDrawn="1"/>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rgbClr val="3288D4"/>
              </a:solidFill>
            </a:endParaRPr>
          </a:p>
        </p:txBody>
      </p:sp>
      <p:pic>
        <p:nvPicPr>
          <p:cNvPr id="6" name="Imagen 5" descr="Un dibujo de una cara feliz&#10;&#10;Descripción generada automáticamente con confianza baja">
            <a:extLst>
              <a:ext uri="{FF2B5EF4-FFF2-40B4-BE49-F238E27FC236}">
                <a16:creationId xmlns:a16="http://schemas.microsoft.com/office/drawing/2014/main" id="{44C608F0-F9BB-A546-8B7E-C8FB5F4EC1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79850" y="4787900"/>
            <a:ext cx="3352800" cy="844906"/>
          </a:xfrm>
          <a:prstGeom prst="rect">
            <a:avLst/>
          </a:prstGeom>
        </p:spPr>
      </p:pic>
      <p:pic>
        <p:nvPicPr>
          <p:cNvPr id="4" name="Imagen 3" descr="Interfaz de usuario gráfica&#10;&#10;Descripción generada automáticamente">
            <a:extLst>
              <a:ext uri="{FF2B5EF4-FFF2-40B4-BE49-F238E27FC236}">
                <a16:creationId xmlns:a16="http://schemas.microsoft.com/office/drawing/2014/main" id="{89D85ABA-E323-4364-BC96-CF31946C872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32492"/>
          <a:stretch/>
        </p:blipFill>
        <p:spPr>
          <a:xfrm>
            <a:off x="1265654" y="2197100"/>
            <a:ext cx="8276392" cy="1864278"/>
          </a:xfrm>
          <a:prstGeom prst="rect">
            <a:avLst/>
          </a:prstGeom>
        </p:spPr>
      </p:pic>
    </p:spTree>
    <p:extLst>
      <p:ext uri="{BB962C8B-B14F-4D97-AF65-F5344CB8AC3E}">
        <p14:creationId xmlns:p14="http://schemas.microsoft.com/office/powerpoint/2010/main" val="80668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6"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x8LNJLzSaQ&amp;ab_channel=Datademia"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colab.research.google.com/drive/1QH7yhAmklHxBRi1d-dZcI3Y8uN5WNbnF?usp=sharing"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83A4BF7-79C9-CA48-A8CE-D4A772FAE493}"/>
              </a:ext>
            </a:extLst>
          </p:cNvPr>
          <p:cNvSpPr>
            <a:spLocks noGrp="1"/>
          </p:cNvSpPr>
          <p:nvPr>
            <p:ph type="body" sz="quarter" idx="16"/>
          </p:nvPr>
        </p:nvSpPr>
        <p:spPr>
          <a:xfrm>
            <a:off x="374650" y="2273300"/>
            <a:ext cx="6756435" cy="2362200"/>
          </a:xfrm>
        </p:spPr>
        <p:txBody>
          <a:bodyPr/>
          <a:lstStyle/>
          <a:p>
            <a:r>
              <a:rPr lang="es-ES" dirty="0" smtClean="0"/>
              <a:t>Big Data, IA y Machine </a:t>
            </a:r>
            <a:r>
              <a:rPr lang="es-ES" dirty="0" err="1" smtClean="0"/>
              <a:t>Learning</a:t>
            </a:r>
            <a:endParaRPr lang="es-E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2.1 AI y ML: ¿Son lo mismo?</a:t>
            </a:r>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10</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68500"/>
            <a:ext cx="7848600" cy="5305825"/>
          </a:xfrm>
          <a:prstGeom prst="rect">
            <a:avLst/>
          </a:prstGeom>
        </p:spPr>
        <p:txBody>
          <a:bodyPr/>
          <a:lstStyle/>
          <a:p>
            <a:pPr algn="just">
              <a:lnSpc>
                <a:spcPct val="150000"/>
              </a:lnSpc>
            </a:pPr>
            <a:r>
              <a:rPr lang="es-ES" sz="1400" dirty="0" smtClean="0">
                <a:latin typeface="Arial" panose="020B0604020202020204" pitchFamily="34" charset="0"/>
                <a:cs typeface="Arial" panose="020B0604020202020204" pitchFamily="34" charset="0"/>
              </a:rPr>
              <a:t>Entonces…¿cómo se relacionan estos términos con las ciencias de la computación, el software, la matemática, la estadística o la ciencia de datos? Fijémonos en la siguiente </a:t>
            </a:r>
            <a:r>
              <a:rPr lang="es-ES" sz="1400" dirty="0" smtClean="0">
                <a:latin typeface="Arial" panose="020B0604020202020204" pitchFamily="34" charset="0"/>
                <a:cs typeface="Arial" panose="020B0604020202020204" pitchFamily="34" charset="0"/>
              </a:rPr>
              <a:t>imagen (</a:t>
            </a:r>
            <a:r>
              <a:rPr lang="es-ES" sz="1400" i="1" dirty="0" smtClean="0">
                <a:latin typeface="Arial" panose="020B0604020202020204" pitchFamily="34" charset="0"/>
                <a:cs typeface="Arial" panose="020B0604020202020204" pitchFamily="34" charset="0"/>
              </a:rPr>
              <a:t>cotejar con lo visto en la sesión 1</a:t>
            </a:r>
            <a:r>
              <a:rPr lang="es-ES" sz="1400" dirty="0" smtClean="0">
                <a:latin typeface="Arial" panose="020B0604020202020204" pitchFamily="34" charset="0"/>
                <a:cs typeface="Arial" panose="020B0604020202020204" pitchFamily="34" charset="0"/>
              </a:rPr>
              <a:t>): </a:t>
            </a: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Role of Computer Science in Data Science World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1" y="3168126"/>
            <a:ext cx="4530978" cy="410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05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2.2 ¿Puede un ordenador pensar? </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11</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96675"/>
            <a:ext cx="82296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A menudo escuchamos o nos hacemos preguntas de este tipo cuando nos relacionamos u oímos términos como inteligencia artificial. Y a esta pregunta podemos añadir varias reflexiones: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UN ORDENADOR </a:t>
            </a:r>
            <a:r>
              <a:rPr lang="es-ES" sz="1400" b="1" dirty="0" smtClean="0">
                <a:latin typeface="Arial" panose="020B0604020202020204" pitchFamily="34" charset="0"/>
                <a:cs typeface="Arial" panose="020B0604020202020204" pitchFamily="34" charset="0"/>
              </a:rPr>
              <a:t>NO</a:t>
            </a:r>
            <a:r>
              <a:rPr lang="es-ES" sz="1400" dirty="0" smtClean="0">
                <a:latin typeface="Arial" panose="020B0604020202020204" pitchFamily="34" charset="0"/>
                <a:cs typeface="Arial" panose="020B0604020202020204" pitchFamily="34" charset="0"/>
              </a:rPr>
              <a:t> PUEDE </a:t>
            </a:r>
            <a:r>
              <a:rPr lang="es-ES" sz="1400" u="sng" dirty="0" smtClean="0">
                <a:latin typeface="Arial" panose="020B0604020202020204" pitchFamily="34" charset="0"/>
                <a:cs typeface="Arial" panose="020B0604020202020204" pitchFamily="34" charset="0"/>
              </a:rPr>
              <a:t>PENSAR</a:t>
            </a:r>
            <a:r>
              <a:rPr lang="es-ES" sz="1400" dirty="0" smtClean="0">
                <a:latin typeface="Arial" panose="020B0604020202020204" pitchFamily="34" charset="0"/>
                <a:cs typeface="Arial" panose="020B0604020202020204" pitchFamily="34" charset="0"/>
              </a:rPr>
              <a:t> COMO UN HUMANO. </a:t>
            </a:r>
          </a:p>
          <a:p>
            <a:pPr>
              <a:lnSpc>
                <a:spcPct val="150000"/>
              </a:lnSpc>
            </a:pPr>
            <a:r>
              <a:rPr lang="es-ES" sz="1400" dirty="0" smtClean="0">
                <a:latin typeface="Arial" panose="020B0604020202020204" pitchFamily="34" charset="0"/>
                <a:cs typeface="Arial" panose="020B0604020202020204" pitchFamily="34" charset="0"/>
              </a:rPr>
              <a:t>UN ORDENADOR </a:t>
            </a:r>
            <a:r>
              <a:rPr lang="es-ES" sz="1400" b="1" dirty="0" smtClean="0">
                <a:latin typeface="Arial" panose="020B0604020202020204" pitchFamily="34" charset="0"/>
                <a:cs typeface="Arial" panose="020B0604020202020204" pitchFamily="34" charset="0"/>
              </a:rPr>
              <a:t>SÍ</a:t>
            </a:r>
            <a:r>
              <a:rPr lang="es-ES" sz="1400" dirty="0" smtClean="0">
                <a:latin typeface="Arial" panose="020B0604020202020204" pitchFamily="34" charset="0"/>
                <a:cs typeface="Arial" panose="020B0604020202020204" pitchFamily="34" charset="0"/>
              </a:rPr>
              <a:t> PUEDE </a:t>
            </a:r>
            <a:r>
              <a:rPr lang="es-ES" sz="1400" u="sng" dirty="0" smtClean="0">
                <a:latin typeface="Arial" panose="020B0604020202020204" pitchFamily="34" charset="0"/>
                <a:cs typeface="Arial" panose="020B0604020202020204" pitchFamily="34" charset="0"/>
              </a:rPr>
              <a:t>IMITAR EL COMPORTAMIENTO </a:t>
            </a:r>
            <a:r>
              <a:rPr lang="es-ES" sz="1400" dirty="0" smtClean="0">
                <a:latin typeface="Arial" panose="020B0604020202020204" pitchFamily="34" charset="0"/>
                <a:cs typeface="Arial" panose="020B0604020202020204" pitchFamily="34" charset="0"/>
              </a:rPr>
              <a:t>DE UN HUMANO</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En este sentido, la pregunta clave es:</a:t>
            </a: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¿REALMENTE IMPORTA SI UN ORDENADOR PUEDA PENSAR COMO UN HUMANO?</a:t>
            </a:r>
          </a:p>
          <a:p>
            <a:pPr>
              <a:lnSpc>
                <a:spcPct val="150000"/>
              </a:lnSpc>
            </a:pP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submarino bucear tal como lo hace un humano o un pez? </a:t>
            </a: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avión volar tal como lo hace una golondrina? </a:t>
            </a:r>
          </a:p>
          <a:p>
            <a:pPr marL="285750" indent="-285750">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¿Puede un transatlántico nadar como un deportista profesional?</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u="sng" dirty="0" smtClean="0">
                <a:latin typeface="Arial" panose="020B0604020202020204" pitchFamily="34" charset="0"/>
                <a:cs typeface="Arial" panose="020B0604020202020204" pitchFamily="34" charset="0"/>
              </a:rPr>
              <a:t>LO QUE IMPORTA NO ES SI PUEDE PENSAR. LO IMPORTANTE ES SI LO PUEDE CONSEGUIR</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4234819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2.3 ML: Carácter predictivo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12</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84250" y="1974889"/>
            <a:ext cx="82296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Cuando hablamos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lo que realmente aporta valor e importancia a su existencia y desarrollo no es más que su </a:t>
            </a:r>
            <a:r>
              <a:rPr lang="es-ES" sz="1400" u="sng" dirty="0" smtClean="0">
                <a:latin typeface="Arial" panose="020B0604020202020204" pitchFamily="34" charset="0"/>
                <a:cs typeface="Arial" panose="020B0604020202020204" pitchFamily="34" charset="0"/>
              </a:rPr>
              <a:t>capacidad para poder aplicar </a:t>
            </a:r>
            <a:r>
              <a:rPr lang="es-ES" sz="1400" b="1" u="sng" dirty="0" smtClean="0">
                <a:latin typeface="Arial" panose="020B0604020202020204" pitchFamily="34" charset="0"/>
                <a:cs typeface="Arial" panose="020B0604020202020204" pitchFamily="34" charset="0"/>
              </a:rPr>
              <a:t>modelos predictivos</a:t>
            </a:r>
            <a:r>
              <a:rPr lang="es-ES" sz="1400" dirty="0" smtClean="0">
                <a:latin typeface="Arial" panose="020B0604020202020204" pitchFamily="34" charset="0"/>
                <a:cs typeface="Arial" panose="020B0604020202020204" pitchFamily="34" charset="0"/>
              </a:rPr>
              <a:t>. Esa es la auténtica revolución de esta disciplina, enmarcada dentro de la amplia inteligencia artificial. </a:t>
            </a:r>
            <a:endParaRPr lang="es-ES" sz="1400" b="1" u="sng"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APIs y 'machine learning': así se predice el éxito de un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250" y="3394677"/>
            <a:ext cx="6477000" cy="4073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744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2.4 Aplicaciones ML en el día a día </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13</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891907" y="1968500"/>
            <a:ext cx="3962400" cy="2165751"/>
          </a:xfrm>
          <a:prstGeom prst="rect">
            <a:avLst/>
          </a:prstGeom>
        </p:spPr>
        <p:txBody>
          <a:bodyPr/>
          <a:lstStyle/>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Coches autónomos</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Reconocimiento facial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Motores de recomendación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Detección de fraude en tarjetas de crédito</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Abandono de clientes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Filtros de spam en los emails </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
        <p:nvSpPr>
          <p:cNvPr id="7" name="Rectángulo 6"/>
          <p:cNvSpPr/>
          <p:nvPr/>
        </p:nvSpPr>
        <p:spPr>
          <a:xfrm>
            <a:off x="5099050" y="1968500"/>
            <a:ext cx="5403850" cy="1991379"/>
          </a:xfrm>
          <a:prstGeom prst="rect">
            <a:avLst/>
          </a:prstGeom>
        </p:spPr>
        <p:txBody>
          <a:bodyPr>
            <a:spAutoFit/>
          </a:bodyPr>
          <a:lstStyle/>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Categorización y segmentación</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Análisis de emociones </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Personalización de experiencias de clientes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Predicciones meteorológicas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Diagnósticos médicos</a:t>
            </a:r>
          </a:p>
          <a:p>
            <a:pPr marL="285750" indent="-285750">
              <a:lnSpc>
                <a:spcPct val="150000"/>
              </a:lnSpc>
              <a:buFont typeface="Wingdings" panose="05000000000000000000" pitchFamily="2" charset="2"/>
              <a:buChar char="Ø"/>
            </a:pPr>
            <a:r>
              <a:rPr lang="es-ES" sz="1400" dirty="0">
                <a:latin typeface="Arial" panose="020B0604020202020204" pitchFamily="34" charset="0"/>
                <a:cs typeface="Arial" panose="020B0604020202020204" pitchFamily="34" charset="0"/>
              </a:rPr>
              <a:t>Reconocimiento de voz</a:t>
            </a:r>
          </a:p>
        </p:txBody>
      </p:sp>
      <p:pic>
        <p:nvPicPr>
          <p:cNvPr id="8" name="Imagen 7"/>
          <p:cNvPicPr>
            <a:picLocks noChangeAspect="1"/>
          </p:cNvPicPr>
          <p:nvPr/>
        </p:nvPicPr>
        <p:blipFill>
          <a:blip r:embed="rId2"/>
          <a:stretch>
            <a:fillRect/>
          </a:stretch>
        </p:blipFill>
        <p:spPr>
          <a:xfrm>
            <a:off x="2806432" y="4667651"/>
            <a:ext cx="4095750" cy="2473512"/>
          </a:xfrm>
          <a:prstGeom prst="rect">
            <a:avLst/>
          </a:prstGeom>
        </p:spPr>
      </p:pic>
    </p:spTree>
    <p:extLst>
      <p:ext uri="{BB962C8B-B14F-4D97-AF65-F5344CB8AC3E}">
        <p14:creationId xmlns:p14="http://schemas.microsoft.com/office/powerpoint/2010/main" val="5860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2.5 La importancia de los algoritmos</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14</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48717" y="2090634"/>
            <a:ext cx="3810000" cy="2165751"/>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basa prácticamente todo su potencia en la </a:t>
            </a:r>
            <a:r>
              <a:rPr lang="es-ES" sz="1400" u="sng" dirty="0" smtClean="0">
                <a:latin typeface="Arial" panose="020B0604020202020204" pitchFamily="34" charset="0"/>
                <a:cs typeface="Arial" panose="020B0604020202020204" pitchFamily="34" charset="0"/>
              </a:rPr>
              <a:t>aplicación de algoritmos </a:t>
            </a:r>
            <a:r>
              <a:rPr lang="es-ES" sz="1400" dirty="0" smtClean="0">
                <a:latin typeface="Arial" panose="020B0604020202020204" pitchFamily="34" charset="0"/>
                <a:cs typeface="Arial" panose="020B0604020202020204" pitchFamily="34" charset="0"/>
              </a:rPr>
              <a:t>para </a:t>
            </a:r>
            <a:r>
              <a:rPr lang="es-ES" sz="1400" u="sng" dirty="0" smtClean="0">
                <a:latin typeface="Arial" panose="020B0604020202020204" pitchFamily="34" charset="0"/>
                <a:cs typeface="Arial" panose="020B0604020202020204" pitchFamily="34" charset="0"/>
              </a:rPr>
              <a:t>aplicar el aprendizaje automático y desarrollar así modelos predictivos</a:t>
            </a:r>
            <a:r>
              <a:rPr lang="es-ES" sz="1400" dirty="0" smtClean="0">
                <a:latin typeface="Arial" panose="020B0604020202020204" pitchFamily="34" charset="0"/>
                <a:cs typeface="Arial" panose="020B0604020202020204" pitchFamily="34" charset="0"/>
              </a:rPr>
              <a:t>.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En este sentido, es sumamente importante la participación de perfiles con conocimientos matemáticos y estadísticos para diseñar estos modelos de aprendizaje y convertirlos en usables y accesibles para la industria.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Estos algoritmos pueden estar basados en </a:t>
            </a:r>
            <a:r>
              <a:rPr lang="es-ES" sz="1400" u="sng" dirty="0" smtClean="0">
                <a:latin typeface="Arial" panose="020B0604020202020204" pitchFamily="34" charset="0"/>
                <a:cs typeface="Arial" panose="020B0604020202020204" pitchFamily="34" charset="0"/>
              </a:rPr>
              <a:t>aprendizaje supervisado o aprendizaje no supervisado</a:t>
            </a:r>
            <a:r>
              <a:rPr lang="es-ES" sz="1400" dirty="0" smtClean="0">
                <a:latin typeface="Arial" panose="020B0604020202020204" pitchFamily="34" charset="0"/>
                <a:cs typeface="Arial" panose="020B0604020202020204" pitchFamily="34" charset="0"/>
              </a:rPr>
              <a:t> como veremos en las siguientes diapositivas.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https://static.javatpoint.com/tutorial/machine-learning/images/machine-learning-algorith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230" y="2273300"/>
            <a:ext cx="5212887" cy="38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2.6 Proceso de Machine </a:t>
            </a:r>
            <a:r>
              <a:rPr lang="es-ES" dirty="0" err="1" smtClean="0"/>
              <a:t>Learning</a:t>
            </a:r>
            <a:r>
              <a:rPr lang="es-ES" dirty="0" smtClean="0"/>
              <a:t> </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15</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43528"/>
            <a:ext cx="7772400" cy="2165751"/>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Aunque este proceso lo veremos con mayor profundidad en el siguiente capítulo del temario, podríamos decir que todo proyecto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está basado en la aplicación de estas fases o pasos.  </a:t>
            </a:r>
          </a:p>
          <a:p>
            <a:pPr>
              <a:lnSpc>
                <a:spcPct val="150000"/>
              </a:lnSpc>
            </a:pPr>
            <a:endParaRPr lang="es-ES" sz="1400" dirty="0">
              <a:latin typeface="Arial" panose="020B0604020202020204" pitchFamily="34" charset="0"/>
              <a:cs typeface="Arial" panose="020B0604020202020204" pitchFamily="34" charset="0"/>
            </a:endParaRPr>
          </a:p>
          <a:p>
            <a:pPr marL="342900" indent="-342900">
              <a:lnSpc>
                <a:spcPct val="150000"/>
              </a:lnSpc>
              <a:buAutoNum type="arabicPeriod"/>
            </a:pPr>
            <a:r>
              <a:rPr lang="es-ES" sz="1400" b="1" u="sng" dirty="0" smtClean="0">
                <a:latin typeface="Arial" panose="020B0604020202020204" pitchFamily="34" charset="0"/>
                <a:cs typeface="Arial" panose="020B0604020202020204" pitchFamily="34" charset="0"/>
              </a:rPr>
              <a:t>Responder</a:t>
            </a:r>
            <a:r>
              <a:rPr lang="es-ES" sz="1400" b="1" dirty="0" smtClean="0">
                <a:latin typeface="Arial" panose="020B0604020202020204" pitchFamily="34" charset="0"/>
                <a:cs typeface="Arial" panose="020B0604020202020204" pitchFamily="34" charset="0"/>
              </a:rPr>
              <a:t> a la </a:t>
            </a:r>
            <a:r>
              <a:rPr lang="es-ES" sz="1400" b="1" u="sng" dirty="0" smtClean="0">
                <a:latin typeface="Arial" panose="020B0604020202020204" pitchFamily="34" charset="0"/>
                <a:cs typeface="Arial" panose="020B0604020202020204" pitchFamily="34" charset="0"/>
              </a:rPr>
              <a:t>pregunta</a:t>
            </a:r>
            <a:r>
              <a:rPr lang="es-ES" sz="1400" b="1" dirty="0" smtClean="0">
                <a:latin typeface="Arial" panose="020B0604020202020204" pitchFamily="34" charset="0"/>
                <a:cs typeface="Arial" panose="020B0604020202020204" pitchFamily="34" charset="0"/>
              </a:rPr>
              <a:t> adecuada </a:t>
            </a:r>
          </a:p>
          <a:p>
            <a:pPr marL="342900" indent="-342900">
              <a:lnSpc>
                <a:spcPct val="150000"/>
              </a:lnSpc>
              <a:buAutoNum type="arabicPeriod"/>
            </a:pPr>
            <a:r>
              <a:rPr lang="es-ES" sz="1400" b="1" u="sng" dirty="0" smtClean="0">
                <a:latin typeface="Arial" panose="020B0604020202020204" pitchFamily="34" charset="0"/>
                <a:cs typeface="Arial" panose="020B0604020202020204" pitchFamily="34" charset="0"/>
              </a:rPr>
              <a:t>Identificar</a:t>
            </a:r>
            <a:r>
              <a:rPr lang="es-ES" sz="1400" b="1" dirty="0" smtClean="0">
                <a:latin typeface="Arial" panose="020B0604020202020204" pitchFamily="34" charset="0"/>
                <a:cs typeface="Arial" panose="020B0604020202020204" pitchFamily="34" charset="0"/>
              </a:rPr>
              <a:t> y </a:t>
            </a:r>
            <a:r>
              <a:rPr lang="es-ES" sz="1400" b="1" u="sng" dirty="0" smtClean="0">
                <a:latin typeface="Arial" panose="020B0604020202020204" pitchFamily="34" charset="0"/>
                <a:cs typeface="Arial" panose="020B0604020202020204" pitchFamily="34" charset="0"/>
              </a:rPr>
              <a:t>preparar</a:t>
            </a:r>
            <a:r>
              <a:rPr lang="es-ES" sz="1400" b="1" dirty="0" smtClean="0">
                <a:latin typeface="Arial" panose="020B0604020202020204" pitchFamily="34" charset="0"/>
                <a:cs typeface="Arial" panose="020B0604020202020204" pitchFamily="34" charset="0"/>
              </a:rPr>
              <a:t> los </a:t>
            </a:r>
            <a:r>
              <a:rPr lang="es-ES" sz="1400" b="1" u="sng" dirty="0" smtClean="0">
                <a:latin typeface="Arial" panose="020B0604020202020204" pitchFamily="34" charset="0"/>
                <a:cs typeface="Arial" panose="020B0604020202020204" pitchFamily="34" charset="0"/>
              </a:rPr>
              <a:t>datos</a:t>
            </a:r>
            <a:r>
              <a:rPr lang="es-ES" sz="1400" b="1" dirty="0" smtClean="0">
                <a:latin typeface="Arial" panose="020B0604020202020204" pitchFamily="34" charset="0"/>
                <a:cs typeface="Arial" panose="020B0604020202020204" pitchFamily="34" charset="0"/>
              </a:rPr>
              <a:t> correctamente</a:t>
            </a:r>
          </a:p>
          <a:p>
            <a:pPr marL="342900" indent="-342900">
              <a:lnSpc>
                <a:spcPct val="150000"/>
              </a:lnSpc>
              <a:buAutoNum type="arabicPeriod"/>
            </a:pPr>
            <a:r>
              <a:rPr lang="es-ES" sz="1400" b="1" u="sng" dirty="0" smtClean="0">
                <a:latin typeface="Arial" panose="020B0604020202020204" pitchFamily="34" charset="0"/>
                <a:cs typeface="Arial" panose="020B0604020202020204" pitchFamily="34" charset="0"/>
              </a:rPr>
              <a:t>Estudiar</a:t>
            </a:r>
            <a:r>
              <a:rPr lang="es-ES" sz="1400" b="1" dirty="0" smtClean="0">
                <a:latin typeface="Arial" panose="020B0604020202020204" pitchFamily="34" charset="0"/>
                <a:cs typeface="Arial" panose="020B0604020202020204" pitchFamily="34" charset="0"/>
              </a:rPr>
              <a:t> y </a:t>
            </a:r>
            <a:r>
              <a:rPr lang="es-ES" sz="1400" b="1" u="sng" dirty="0" smtClean="0">
                <a:latin typeface="Arial" panose="020B0604020202020204" pitchFamily="34" charset="0"/>
                <a:cs typeface="Arial" panose="020B0604020202020204" pitchFamily="34" charset="0"/>
              </a:rPr>
              <a:t>aplicar</a:t>
            </a:r>
            <a:r>
              <a:rPr lang="es-ES" sz="1400" b="1" dirty="0" smtClean="0">
                <a:latin typeface="Arial" panose="020B0604020202020204" pitchFamily="34" charset="0"/>
                <a:cs typeface="Arial" panose="020B0604020202020204" pitchFamily="34" charset="0"/>
              </a:rPr>
              <a:t> la </a:t>
            </a:r>
            <a:r>
              <a:rPr lang="es-ES" sz="1400" b="1" u="sng" dirty="0" smtClean="0">
                <a:latin typeface="Arial" panose="020B0604020202020204" pitchFamily="34" charset="0"/>
                <a:cs typeface="Arial" panose="020B0604020202020204" pitchFamily="34" charset="0"/>
              </a:rPr>
              <a:t>mejor</a:t>
            </a:r>
            <a:r>
              <a:rPr lang="es-ES" sz="1400" b="1" dirty="0" smtClean="0">
                <a:latin typeface="Arial" panose="020B0604020202020204" pitchFamily="34" charset="0"/>
                <a:cs typeface="Arial" panose="020B0604020202020204" pitchFamily="34" charset="0"/>
              </a:rPr>
              <a:t> </a:t>
            </a:r>
            <a:r>
              <a:rPr lang="es-ES" sz="1400" b="1" u="sng" dirty="0" smtClean="0">
                <a:latin typeface="Arial" panose="020B0604020202020204" pitchFamily="34" charset="0"/>
                <a:cs typeface="Arial" panose="020B0604020202020204" pitchFamily="34" charset="0"/>
              </a:rPr>
              <a:t>solución</a:t>
            </a:r>
            <a:r>
              <a:rPr lang="es-ES" sz="1400" b="1" dirty="0" smtClean="0">
                <a:latin typeface="Arial" panose="020B0604020202020204" pitchFamily="34" charset="0"/>
                <a:cs typeface="Arial" panose="020B0604020202020204" pitchFamily="34" charset="0"/>
              </a:rPr>
              <a:t> </a:t>
            </a:r>
            <a:r>
              <a:rPr lang="es-ES" sz="1400" b="1" dirty="0" err="1" smtClean="0">
                <a:latin typeface="Arial" panose="020B0604020202020204" pitchFamily="34" charset="0"/>
                <a:cs typeface="Arial" panose="020B0604020202020204" pitchFamily="34" charset="0"/>
              </a:rPr>
              <a:t>logarítimica</a:t>
            </a:r>
            <a:r>
              <a:rPr lang="es-ES" sz="1400" b="1" dirty="0" smtClean="0">
                <a:latin typeface="Arial" panose="020B0604020202020204" pitchFamily="34" charset="0"/>
                <a:cs typeface="Arial" panose="020B0604020202020204" pitchFamily="34" charset="0"/>
              </a:rPr>
              <a:t> </a:t>
            </a:r>
          </a:p>
          <a:p>
            <a:pPr marL="342900" indent="-342900">
              <a:lnSpc>
                <a:spcPct val="150000"/>
              </a:lnSpc>
              <a:buAutoNum type="arabicPeriod"/>
            </a:pPr>
            <a:r>
              <a:rPr lang="es-ES" sz="1400" b="1" u="sng" dirty="0" smtClean="0">
                <a:latin typeface="Arial" panose="020B0604020202020204" pitchFamily="34" charset="0"/>
                <a:cs typeface="Arial" panose="020B0604020202020204" pitchFamily="34" charset="0"/>
              </a:rPr>
              <a:t>Evaluar</a:t>
            </a:r>
            <a:r>
              <a:rPr lang="es-ES" sz="1400" b="1" dirty="0" smtClean="0">
                <a:latin typeface="Arial" panose="020B0604020202020204" pitchFamily="34" charset="0"/>
                <a:cs typeface="Arial" panose="020B0604020202020204" pitchFamily="34" charset="0"/>
              </a:rPr>
              <a:t> y </a:t>
            </a:r>
            <a:r>
              <a:rPr lang="es-ES" sz="1400" b="1" u="sng" dirty="0" smtClean="0">
                <a:latin typeface="Arial" panose="020B0604020202020204" pitchFamily="34" charset="0"/>
                <a:cs typeface="Arial" panose="020B0604020202020204" pitchFamily="34" charset="0"/>
              </a:rPr>
              <a:t>ajustar</a:t>
            </a:r>
            <a:r>
              <a:rPr lang="es-ES" sz="1400" b="1" dirty="0" smtClean="0">
                <a:latin typeface="Arial" panose="020B0604020202020204" pitchFamily="34" charset="0"/>
                <a:cs typeface="Arial" panose="020B0604020202020204" pitchFamily="34" charset="0"/>
              </a:rPr>
              <a:t> el </a:t>
            </a:r>
            <a:r>
              <a:rPr lang="es-ES" sz="1400" b="1" u="sng" dirty="0" smtClean="0">
                <a:latin typeface="Arial" panose="020B0604020202020204" pitchFamily="34" charset="0"/>
                <a:cs typeface="Arial" panose="020B0604020202020204" pitchFamily="34" charset="0"/>
              </a:rPr>
              <a:t>modelo</a:t>
            </a:r>
            <a:r>
              <a:rPr lang="es-ES" sz="1400" b="1" dirty="0" smtClean="0">
                <a:latin typeface="Arial" panose="020B0604020202020204" pitchFamily="34" charset="0"/>
                <a:cs typeface="Arial" panose="020B0604020202020204" pitchFamily="34" charset="0"/>
              </a:rPr>
              <a:t> para su correcta eficiencia</a:t>
            </a:r>
          </a:p>
          <a:p>
            <a:pPr marL="342900" indent="-342900">
              <a:lnSpc>
                <a:spcPct val="150000"/>
              </a:lnSpc>
              <a:buAutoNum type="arabicPeriod"/>
            </a:pPr>
            <a:r>
              <a:rPr lang="es-ES" sz="1400" b="1" u="sng" dirty="0" smtClean="0">
                <a:latin typeface="Arial" panose="020B0604020202020204" pitchFamily="34" charset="0"/>
                <a:cs typeface="Arial" panose="020B0604020202020204" pitchFamily="34" charset="0"/>
              </a:rPr>
              <a:t>Uso</a:t>
            </a:r>
            <a:r>
              <a:rPr lang="es-ES" sz="1400" b="1" dirty="0" smtClean="0">
                <a:latin typeface="Arial" panose="020B0604020202020204" pitchFamily="34" charset="0"/>
                <a:cs typeface="Arial" panose="020B0604020202020204" pitchFamily="34" charset="0"/>
              </a:rPr>
              <a:t> de la </a:t>
            </a:r>
            <a:r>
              <a:rPr lang="es-ES" sz="1400" b="1" u="sng" dirty="0" smtClean="0">
                <a:latin typeface="Arial" panose="020B0604020202020204" pitchFamily="34" charset="0"/>
                <a:cs typeface="Arial" panose="020B0604020202020204" pitchFamily="34" charset="0"/>
              </a:rPr>
              <a:t>solución</a:t>
            </a:r>
            <a:r>
              <a:rPr lang="es-ES" sz="1400" b="1" dirty="0" smtClean="0">
                <a:latin typeface="Arial" panose="020B0604020202020204" pitchFamily="34" charset="0"/>
                <a:cs typeface="Arial" panose="020B0604020202020204" pitchFamily="34" charset="0"/>
              </a:rPr>
              <a:t> y </a:t>
            </a:r>
            <a:r>
              <a:rPr lang="es-ES" sz="1400" b="1" u="sng" dirty="0" smtClean="0">
                <a:latin typeface="Arial" panose="020B0604020202020204" pitchFamily="34" charset="0"/>
                <a:cs typeface="Arial" panose="020B0604020202020204" pitchFamily="34" charset="0"/>
              </a:rPr>
              <a:t>presentación</a:t>
            </a:r>
            <a:r>
              <a:rPr lang="es-ES" sz="1400" b="1" dirty="0" smtClean="0">
                <a:latin typeface="Arial" panose="020B0604020202020204" pitchFamily="34" charset="0"/>
                <a:cs typeface="Arial" panose="020B0604020202020204" pitchFamily="34" charset="0"/>
              </a:rPr>
              <a:t> del modelo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An Overview of the Steps That Compose the Machine Learning Proces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450" y="4871279"/>
            <a:ext cx="5562600" cy="221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603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8001000" cy="430887"/>
          </a:xfrm>
        </p:spPr>
        <p:txBody>
          <a:bodyPr/>
          <a:lstStyle/>
          <a:p>
            <a:r>
              <a:rPr lang="es-ES" dirty="0" smtClean="0"/>
              <a:t>2.7 Aprendizaje supervisado vs no supervisado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16</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2044700"/>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El aprendizaje supervisado </a:t>
            </a:r>
            <a:r>
              <a:rPr lang="es-ES" sz="1400" dirty="0" smtClean="0">
                <a:latin typeface="Arial" panose="020B0604020202020204" pitchFamily="34" charset="0"/>
                <a:cs typeface="Arial" panose="020B0604020202020204" pitchFamily="34" charset="0"/>
              </a:rPr>
              <a:t>es uno de los tipos o modelos </a:t>
            </a:r>
            <a:r>
              <a:rPr lang="es-ES" sz="1400" u="sng" dirty="0" smtClean="0">
                <a:latin typeface="Arial" panose="020B0604020202020204" pitchFamily="34" charset="0"/>
                <a:cs typeface="Arial" panose="020B0604020202020204" pitchFamily="34" charset="0"/>
              </a:rPr>
              <a:t>más utilizados </a:t>
            </a:r>
            <a:r>
              <a:rPr lang="es-ES" sz="1400" dirty="0" smtClean="0">
                <a:latin typeface="Arial" panose="020B0604020202020204" pitchFamily="34" charset="0"/>
                <a:cs typeface="Arial" panose="020B0604020202020204" pitchFamily="34" charset="0"/>
              </a:rPr>
              <a:t>dentro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Para ello, necesitamos contar con unas </a:t>
            </a:r>
            <a:r>
              <a:rPr lang="es-ES" sz="1400" u="sng" dirty="0" smtClean="0">
                <a:latin typeface="Arial" panose="020B0604020202020204" pitchFamily="34" charset="0"/>
                <a:cs typeface="Arial" panose="020B0604020202020204" pitchFamily="34" charset="0"/>
              </a:rPr>
              <a:t>entradas y salidas</a:t>
            </a:r>
            <a:r>
              <a:rPr lang="es-ES" sz="1400" dirty="0" smtClean="0">
                <a:latin typeface="Arial" panose="020B0604020202020204" pitchFamily="34" charset="0"/>
                <a:cs typeface="Arial" panose="020B0604020202020204" pitchFamily="34" charset="0"/>
              </a:rPr>
              <a:t> de la información sobre la cual vamos a aplicar el aprendizaje automático.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Normalmente, encontramos dos tipos de aprendizaje supervisado: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Elige entre una lista de </a:t>
            </a:r>
            <a:r>
              <a:rPr lang="es-ES" sz="1400" u="sng" dirty="0" smtClean="0">
                <a:latin typeface="Arial" panose="020B0604020202020204" pitchFamily="34" charset="0"/>
                <a:cs typeface="Arial" panose="020B0604020202020204" pitchFamily="34" charset="0"/>
              </a:rPr>
              <a:t>opciones previamente definidas y limitada</a:t>
            </a:r>
            <a:r>
              <a:rPr lang="es-ES" sz="1400" dirty="0" smtClean="0">
                <a:latin typeface="Arial" panose="020B0604020202020204" pitchFamily="34" charset="0"/>
                <a:cs typeface="Arial" panose="020B0604020202020204" pitchFamily="34" charset="0"/>
              </a:rPr>
              <a:t>. Por ejemplo elegir un número entre el 0 y el 9. Se puede utilizar en los filtros de spam de los emails.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Regresión</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El objetivo de este algoritmo es </a:t>
            </a:r>
            <a:r>
              <a:rPr lang="es-ES" sz="1400" u="sng" dirty="0" smtClean="0">
                <a:latin typeface="Arial" panose="020B0604020202020204" pitchFamily="34" charset="0"/>
                <a:cs typeface="Arial" panose="020B0604020202020204" pitchFamily="34" charset="0"/>
              </a:rPr>
              <a:t>predecir números reales o números con infinitas posibilidades</a:t>
            </a:r>
            <a:r>
              <a:rPr lang="es-ES" sz="1400" dirty="0" smtClean="0">
                <a:latin typeface="Arial" panose="020B0604020202020204" pitchFamily="34" charset="0"/>
                <a:cs typeface="Arial" panose="020B0604020202020204" pitchFamily="34" charset="0"/>
              </a:rPr>
              <a:t>. Por ejemplo, lo podríamos </a:t>
            </a:r>
            <a:r>
              <a:rPr lang="es-ES" sz="1400" u="sng" dirty="0" smtClean="0">
                <a:latin typeface="Arial" panose="020B0604020202020204" pitchFamily="34" charset="0"/>
                <a:cs typeface="Arial" panose="020B0604020202020204" pitchFamily="34" charset="0"/>
              </a:rPr>
              <a:t>aplicar para predecir el precio de un inmueble</a:t>
            </a:r>
            <a:r>
              <a:rPr lang="es-ES" sz="1400" dirty="0" smtClean="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smtClean="0"/>
              <a:t>Visionado de VIDEO</a:t>
            </a:r>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4089430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8077200" cy="430887"/>
          </a:xfrm>
        </p:spPr>
        <p:txBody>
          <a:bodyPr/>
          <a:lstStyle/>
          <a:p>
            <a:r>
              <a:rPr lang="es-ES" dirty="0"/>
              <a:t>2.7 Aprendizaje supervisado vs no supervisado</a:t>
            </a:r>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17</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Por su parte, en el aprendizaje NO supervisado </a:t>
            </a:r>
            <a:r>
              <a:rPr lang="es-ES" sz="1400" dirty="0" smtClean="0">
                <a:latin typeface="Arial" panose="020B0604020202020204" pitchFamily="34" charset="0"/>
                <a:cs typeface="Arial" panose="020B0604020202020204" pitchFamily="34" charset="0"/>
              </a:rPr>
              <a:t>dentro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los algoritmos se aplican para </a:t>
            </a:r>
            <a:r>
              <a:rPr lang="es-ES" sz="1400" u="sng" dirty="0" smtClean="0">
                <a:latin typeface="Arial" panose="020B0604020202020204" pitchFamily="34" charset="0"/>
                <a:cs typeface="Arial" panose="020B0604020202020204" pitchFamily="34" charset="0"/>
              </a:rPr>
              <a:t>aprender de datos con elementos no etiquetados </a:t>
            </a:r>
            <a:r>
              <a:rPr lang="es-ES" sz="1400" b="1" u="sng" dirty="0" smtClean="0">
                <a:latin typeface="Arial" panose="020B0604020202020204" pitchFamily="34" charset="0"/>
                <a:cs typeface="Arial" panose="020B0604020202020204" pitchFamily="34" charset="0"/>
              </a:rPr>
              <a:t>buscando</a:t>
            </a:r>
            <a:r>
              <a:rPr lang="es-ES" sz="1400" u="sng" dirty="0" smtClean="0">
                <a:latin typeface="Arial" panose="020B0604020202020204" pitchFamily="34" charset="0"/>
                <a:cs typeface="Arial" panose="020B0604020202020204" pitchFamily="34" charset="0"/>
              </a:rPr>
              <a:t> patrones o relaciones entre ellos</a:t>
            </a:r>
            <a:r>
              <a:rPr lang="es-ES" sz="1400" dirty="0" smtClean="0">
                <a:latin typeface="Arial" panose="020B0604020202020204" pitchFamily="34" charset="0"/>
                <a:cs typeface="Arial" panose="020B0604020202020204" pitchFamily="34" charset="0"/>
              </a:rPr>
              <a:t>. En este caso </a:t>
            </a:r>
            <a:r>
              <a:rPr lang="es-ES" sz="1400" u="sng" dirty="0" smtClean="0">
                <a:latin typeface="Arial" panose="020B0604020202020204" pitchFamily="34" charset="0"/>
                <a:cs typeface="Arial" panose="020B0604020202020204" pitchFamily="34" charset="0"/>
              </a:rPr>
              <a:t>no necesitarían delimitar el número de entradas y salidas</a:t>
            </a:r>
            <a:r>
              <a:rPr lang="es-ES" sz="1400" dirty="0" smtClean="0">
                <a:latin typeface="Arial" panose="020B0604020202020204" pitchFamily="34" charset="0"/>
                <a:cs typeface="Arial" panose="020B0604020202020204" pitchFamily="34" charset="0"/>
              </a:rPr>
              <a:t>.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Existen dos tipos de algoritmos para Machine </a:t>
            </a:r>
            <a:r>
              <a:rPr lang="es-ES" sz="1400" dirty="0" err="1">
                <a:latin typeface="Arial" panose="020B0604020202020204" pitchFamily="34" charset="0"/>
                <a:cs typeface="Arial" panose="020B0604020202020204" pitchFamily="34" charset="0"/>
              </a:rPr>
              <a:t>Learning</a:t>
            </a:r>
            <a:r>
              <a:rPr lang="es-ES" sz="1400" dirty="0">
                <a:latin typeface="Arial" panose="020B0604020202020204" pitchFamily="34" charset="0"/>
                <a:cs typeface="Arial" panose="020B0604020202020204" pitchFamily="34" charset="0"/>
              </a:rPr>
              <a:t> no supervisado</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s-ES" sz="1400" b="1" dirty="0" err="1" smtClean="0">
                <a:latin typeface="Arial" panose="020B0604020202020204" pitchFamily="34" charset="0"/>
                <a:cs typeface="Arial" panose="020B0604020202020204" pitchFamily="34" charset="0"/>
              </a:rPr>
              <a:t>Clustering</a:t>
            </a:r>
            <a:r>
              <a:rPr lang="es-ES" sz="1400" dirty="0" smtClean="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clasifica en </a:t>
            </a:r>
            <a:r>
              <a:rPr lang="es-ES" sz="1400" u="sng" dirty="0">
                <a:latin typeface="Arial" panose="020B0604020202020204" pitchFamily="34" charset="0"/>
                <a:cs typeface="Arial" panose="020B0604020202020204" pitchFamily="34" charset="0"/>
              </a:rPr>
              <a:t>grupos los datos de salida</a:t>
            </a:r>
            <a:r>
              <a:rPr lang="es-ES" sz="1400" dirty="0">
                <a:latin typeface="Arial" panose="020B0604020202020204" pitchFamily="34" charset="0"/>
                <a:cs typeface="Arial" panose="020B0604020202020204" pitchFamily="34" charset="0"/>
              </a:rPr>
              <a:t>. Es el caso de las </a:t>
            </a:r>
            <a:r>
              <a:rPr lang="es-ES" sz="1400" u="sng" dirty="0">
                <a:latin typeface="Arial" panose="020B0604020202020204" pitchFamily="34" charset="0"/>
                <a:cs typeface="Arial" panose="020B0604020202020204" pitchFamily="34" charset="0"/>
              </a:rPr>
              <a:t>segmentaciones de clientes según qué hayan comprado</a:t>
            </a:r>
            <a:r>
              <a:rPr lang="es-ES" sz="1400" dirty="0" smtClean="0">
                <a:latin typeface="Arial" panose="020B0604020202020204" pitchFamily="34" charset="0"/>
                <a:cs typeface="Arial" panose="020B0604020202020204" pitchFamily="34" charset="0"/>
              </a:rPr>
              <a:t>.</a:t>
            </a:r>
          </a:p>
          <a:p>
            <a:pPr marL="742950" lvl="1" indent="-285750">
              <a:lnSpc>
                <a:spcPct val="150000"/>
              </a:lnSpc>
              <a:buFont typeface="Wingdings" panose="05000000000000000000" pitchFamily="2" charset="2"/>
              <a:buChar char="Ø"/>
            </a:pPr>
            <a:endParaRPr lang="es-ES" sz="1400"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Ø"/>
            </a:pPr>
            <a:r>
              <a:rPr lang="es-ES" sz="1400" b="1" dirty="0">
                <a:latin typeface="Arial" panose="020B0604020202020204" pitchFamily="34" charset="0"/>
                <a:cs typeface="Arial" panose="020B0604020202020204" pitchFamily="34" charset="0"/>
              </a:rPr>
              <a:t>Asociación</a:t>
            </a:r>
            <a:r>
              <a:rPr lang="es-ES" sz="1400" dirty="0">
                <a:latin typeface="Arial" panose="020B0604020202020204" pitchFamily="34" charset="0"/>
                <a:cs typeface="Arial" panose="020B0604020202020204" pitchFamily="34" charset="0"/>
              </a:rPr>
              <a:t>: descubre </a:t>
            </a:r>
            <a:r>
              <a:rPr lang="es-ES" sz="1400" u="sng" dirty="0">
                <a:latin typeface="Arial" panose="020B0604020202020204" pitchFamily="34" charset="0"/>
                <a:cs typeface="Arial" panose="020B0604020202020204" pitchFamily="34" charset="0"/>
              </a:rPr>
              <a:t>reglas dentro del conjunto de datos</a:t>
            </a:r>
            <a:r>
              <a:rPr lang="es-ES" sz="1400" dirty="0">
                <a:latin typeface="Arial" panose="020B0604020202020204" pitchFamily="34" charset="0"/>
                <a:cs typeface="Arial" panose="020B0604020202020204" pitchFamily="34" charset="0"/>
              </a:rPr>
              <a:t>. Por ejemplo, aquellos clientes que compran un coche también contratan un seguro, por lo que el algoritmo detecta esta regla.</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Este tipo de aprendizaje es el que se utiliza por ejemplo en </a:t>
            </a:r>
            <a:r>
              <a:rPr lang="es-ES" sz="1400" u="sng" dirty="0" smtClean="0">
                <a:latin typeface="Arial" panose="020B0604020202020204" pitchFamily="34" charset="0"/>
                <a:cs typeface="Arial" panose="020B0604020202020204" pitchFamily="34" charset="0"/>
              </a:rPr>
              <a:t>sistemas de recomendación de plataformas de </a:t>
            </a:r>
            <a:r>
              <a:rPr lang="es-ES" sz="1400" u="sng" dirty="0" err="1" smtClean="0">
                <a:latin typeface="Arial" panose="020B0604020202020204" pitchFamily="34" charset="0"/>
                <a:cs typeface="Arial" panose="020B0604020202020204" pitchFamily="34" charset="0"/>
              </a:rPr>
              <a:t>streaming</a:t>
            </a:r>
            <a:r>
              <a:rPr lang="es-ES" sz="1400" u="sng" dirty="0" smtClean="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bajo demanda (</a:t>
            </a:r>
            <a:r>
              <a:rPr lang="es-ES" sz="1400" dirty="0" err="1" smtClean="0">
                <a:latin typeface="Arial" panose="020B0604020202020204" pitchFamily="34" charset="0"/>
                <a:cs typeface="Arial" panose="020B0604020202020204" pitchFamily="34" charset="0"/>
              </a:rPr>
              <a:t>netflix</a:t>
            </a:r>
            <a:r>
              <a:rPr lang="es-ES" sz="1400" dirty="0" smtClean="0">
                <a:latin typeface="Arial" panose="020B0604020202020204" pitchFamily="34" charset="0"/>
                <a:cs typeface="Arial" panose="020B0604020202020204" pitchFamily="34" charset="0"/>
              </a:rPr>
              <a:t>, </a:t>
            </a:r>
            <a:r>
              <a:rPr lang="es-ES" sz="1400" dirty="0" err="1" smtClean="0">
                <a:latin typeface="Arial" panose="020B0604020202020204" pitchFamily="34" charset="0"/>
                <a:cs typeface="Arial" panose="020B0604020202020204" pitchFamily="34" charset="0"/>
              </a:rPr>
              <a:t>hbo</a:t>
            </a:r>
            <a:r>
              <a:rPr lang="es-ES" sz="1400" dirty="0" smtClean="0">
                <a:latin typeface="Arial" panose="020B0604020202020204" pitchFamily="34" charset="0"/>
                <a:cs typeface="Arial" panose="020B0604020202020204" pitchFamily="34" charset="0"/>
              </a:rPr>
              <a:t>, </a:t>
            </a:r>
            <a:r>
              <a:rPr lang="es-ES" sz="1400" dirty="0" err="1" smtClean="0">
                <a:latin typeface="Arial" panose="020B0604020202020204" pitchFamily="34" charset="0"/>
                <a:cs typeface="Arial" panose="020B0604020202020204" pitchFamily="34" charset="0"/>
              </a:rPr>
              <a:t>amazon</a:t>
            </a:r>
            <a:r>
              <a:rPr lang="es-ES" sz="1400" dirty="0" smtClean="0">
                <a:latin typeface="Arial" panose="020B0604020202020204" pitchFamily="34" charset="0"/>
                <a:cs typeface="Arial" panose="020B0604020202020204" pitchFamily="34" charset="0"/>
              </a:rPr>
              <a:t>, etc.)</a:t>
            </a: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766413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8077200" cy="430887"/>
          </a:xfrm>
        </p:spPr>
        <p:txBody>
          <a:bodyPr/>
          <a:lstStyle/>
          <a:p>
            <a:r>
              <a:rPr lang="es-ES" dirty="0" smtClean="0"/>
              <a:t>2.8 ELT y Data </a:t>
            </a:r>
            <a:r>
              <a:rPr lang="es-ES" dirty="0" err="1" smtClean="0"/>
              <a:t>Lakes</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18</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ELT (Extraer, cargar, transformar) es un método diferente de acercarse al flujo de datos, en el que los datos extraídos se cargan primero en el sistema de destino. Las transformaciones se realizan después de que carguemos los datos en el almacén de datos. </a:t>
            </a: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Los </a:t>
            </a:r>
            <a:r>
              <a:rPr lang="es-ES" sz="1400" dirty="0">
                <a:latin typeface="Arial" panose="020B0604020202020204" pitchFamily="34" charset="0"/>
                <a:cs typeface="Arial" panose="020B0604020202020204" pitchFamily="34" charset="0"/>
              </a:rPr>
              <a:t>datos primero se copian en el </a:t>
            </a:r>
            <a:r>
              <a:rPr lang="es-ES" sz="1400" b="1" dirty="0">
                <a:latin typeface="Arial" panose="020B0604020202020204" pitchFamily="34" charset="0"/>
                <a:cs typeface="Arial" panose="020B0604020202020204" pitchFamily="34" charset="0"/>
              </a:rPr>
              <a:t>data </a:t>
            </a:r>
            <a:r>
              <a:rPr lang="es-ES" sz="1400" b="1" dirty="0" err="1">
                <a:latin typeface="Arial" panose="020B0604020202020204" pitchFamily="34" charset="0"/>
                <a:cs typeface="Arial" panose="020B0604020202020204" pitchFamily="34" charset="0"/>
              </a:rPr>
              <a:t>lake</a:t>
            </a:r>
            <a:r>
              <a:rPr lang="es-ES" sz="1400" b="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y luego se transforman in situ. F</a:t>
            </a:r>
            <a:r>
              <a:rPr lang="es-ES" sz="1400" dirty="0" smtClean="0">
                <a:latin typeface="Arial" panose="020B0604020202020204" pitchFamily="34" charset="0"/>
                <a:cs typeface="Arial" panose="020B0604020202020204" pitchFamily="34" charset="0"/>
              </a:rPr>
              <a:t>unciona </a:t>
            </a:r>
            <a:r>
              <a:rPr lang="es-ES" sz="1400" dirty="0">
                <a:latin typeface="Arial" panose="020B0604020202020204" pitchFamily="34" charset="0"/>
                <a:cs typeface="Arial" panose="020B0604020202020204" pitchFamily="34" charset="0"/>
              </a:rPr>
              <a:t>bien cuando el </a:t>
            </a:r>
            <a:r>
              <a:rPr lang="es-ES" sz="1400" u="sng" dirty="0">
                <a:latin typeface="Arial" panose="020B0604020202020204" pitchFamily="34" charset="0"/>
                <a:cs typeface="Arial" panose="020B0604020202020204" pitchFamily="34" charset="0"/>
              </a:rPr>
              <a:t>sistema objetivo es lo suficientemente potente como para manejar transformaciones a gran escala</a:t>
            </a:r>
            <a:r>
              <a:rPr lang="es-ES" sz="1400" dirty="0">
                <a:latin typeface="Arial" panose="020B0604020202020204" pitchFamily="34" charset="0"/>
                <a:cs typeface="Arial" panose="020B0604020202020204" pitchFamily="34" charset="0"/>
              </a:rPr>
              <a:t>. ELT generalmente se usa con </a:t>
            </a:r>
            <a:r>
              <a:rPr lang="es-ES" sz="1400" u="sng" dirty="0">
                <a:latin typeface="Arial" panose="020B0604020202020204" pitchFamily="34" charset="0"/>
                <a:cs typeface="Arial" panose="020B0604020202020204" pitchFamily="34" charset="0"/>
              </a:rPr>
              <a:t>bases de datos </a:t>
            </a:r>
            <a:r>
              <a:rPr lang="es-ES" sz="1400" u="sng" dirty="0" smtClean="0">
                <a:latin typeface="Arial" panose="020B0604020202020204" pitchFamily="34" charset="0"/>
                <a:cs typeface="Arial" panose="020B0604020202020204" pitchFamily="34" charset="0"/>
              </a:rPr>
              <a:t>NOSQL, </a:t>
            </a:r>
            <a:r>
              <a:rPr lang="es-ES" sz="1400" u="sng" dirty="0">
                <a:latin typeface="Arial" panose="020B0604020202020204" pitchFamily="34" charset="0"/>
                <a:cs typeface="Arial" panose="020B0604020202020204" pitchFamily="34" charset="0"/>
              </a:rPr>
              <a:t>un dispositivo de datos o una instalación en la nube</a:t>
            </a:r>
            <a:r>
              <a:rPr lang="es-ES" sz="1400" dirty="0">
                <a:latin typeface="Arial" panose="020B0604020202020204" pitchFamily="34" charset="0"/>
                <a:cs typeface="Arial" panose="020B0604020202020204" pitchFamily="34" charset="0"/>
              </a:rPr>
              <a:t>. </a:t>
            </a: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1026" name="Picture 2" descr="https://i0.wp.com/www.baoss.es/wp-content/uploads/2019/06/etl-elt-1.png?resize=700%2C357&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0" y="4453685"/>
            <a:ext cx="5334000" cy="2720341"/>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7156450" y="5930900"/>
            <a:ext cx="2743200" cy="609600"/>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hlinkClick r:id="rId3"/>
              </a:rPr>
              <a:t>VER VÍDEO DATADEMIA</a:t>
            </a:r>
            <a:endParaRPr lang="es-ES" sz="1400" b="1"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1279566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2.9 Ejemplos y reflexiones</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19</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2090888"/>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THISPERSONDOESNOTEXIST</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ALGORITMO DE NETFLIX ¿QUÉ TIENE EN CUENTA? </a:t>
            </a:r>
          </a:p>
          <a:p>
            <a:pPr>
              <a:lnSpc>
                <a:spcPct val="150000"/>
              </a:lnSpc>
            </a:pPr>
            <a:endParaRPr lang="es-ES" sz="1400" b="1"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MEDICINA PREDICTIVA</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This Person Does Not Ex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1450" y="4330700"/>
            <a:ext cx="3352800"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Full Guide on Netflix Recommendation Algorithm: How does it 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763" y="4304097"/>
            <a:ext cx="3999992" cy="193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09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757623-A120-C043-9499-82325EFB827A}"/>
              </a:ext>
            </a:extLst>
          </p:cNvPr>
          <p:cNvSpPr>
            <a:spLocks noGrp="1"/>
          </p:cNvSpPr>
          <p:nvPr>
            <p:ph type="title"/>
          </p:nvPr>
        </p:nvSpPr>
        <p:spPr/>
        <p:txBody>
          <a:bodyPr/>
          <a:lstStyle/>
          <a:p>
            <a:r>
              <a:rPr lang="es-ES" dirty="0"/>
              <a:t>Índice</a:t>
            </a:r>
          </a:p>
        </p:txBody>
      </p:sp>
      <p:sp>
        <p:nvSpPr>
          <p:cNvPr id="4" name="Marcador de texto 3">
            <a:extLst>
              <a:ext uri="{FF2B5EF4-FFF2-40B4-BE49-F238E27FC236}">
                <a16:creationId xmlns:a16="http://schemas.microsoft.com/office/drawing/2014/main" id="{06923A72-D76C-584F-81C8-59E8FFDF9959}"/>
              </a:ext>
            </a:extLst>
          </p:cNvPr>
          <p:cNvSpPr>
            <a:spLocks noGrp="1"/>
          </p:cNvSpPr>
          <p:nvPr>
            <p:ph type="body" sz="quarter" idx="17"/>
          </p:nvPr>
        </p:nvSpPr>
        <p:spPr>
          <a:xfrm>
            <a:off x="755650" y="669278"/>
            <a:ext cx="4343400" cy="276999"/>
          </a:xfrm>
        </p:spPr>
        <p:txBody>
          <a:bodyPr/>
          <a:lstStyle/>
          <a:p>
            <a:pPr lvl="0"/>
            <a:r>
              <a:rPr lang="es-ES_tradnl" dirty="0" smtClean="0"/>
              <a:t>BIG DATA, IA Y MACHINE LEARNING</a:t>
            </a:r>
            <a:endParaRPr lang="es-ES_tradnl" dirty="0"/>
          </a:p>
          <a:p>
            <a:endParaRPr lang="es-ES" dirty="0"/>
          </a:p>
          <a:p>
            <a:endParaRPr lang="es-ES" dirty="0"/>
          </a:p>
        </p:txBody>
      </p:sp>
      <p:sp>
        <p:nvSpPr>
          <p:cNvPr id="24" name="Marcador de texto 2">
            <a:extLst>
              <a:ext uri="{FF2B5EF4-FFF2-40B4-BE49-F238E27FC236}">
                <a16:creationId xmlns:a16="http://schemas.microsoft.com/office/drawing/2014/main" id="{24E358DB-09CC-D54C-8384-35417DB2EE62}"/>
              </a:ext>
            </a:extLst>
          </p:cNvPr>
          <p:cNvSpPr>
            <a:spLocks noGrp="1"/>
          </p:cNvSpPr>
          <p:nvPr>
            <p:ph type="body" sz="quarter" idx="16"/>
          </p:nvPr>
        </p:nvSpPr>
        <p:spPr>
          <a:xfrm>
            <a:off x="679450" y="2197101"/>
            <a:ext cx="5257800" cy="5257799"/>
          </a:xfrm>
        </p:spPr>
        <p:txBody>
          <a:bodyPr/>
          <a:lstStyle/>
          <a:p>
            <a:r>
              <a:rPr lang="es-ES" sz="2000" spc="105" dirty="0" smtClean="0"/>
              <a:t>1. Big Data</a:t>
            </a:r>
            <a:r>
              <a:rPr lang="es-ES" spc="105" dirty="0" smtClean="0"/>
              <a:t/>
            </a:r>
            <a:br>
              <a:rPr lang="es-ES" spc="105" dirty="0" smtClean="0"/>
            </a:br>
            <a:r>
              <a:rPr lang="es-ES" spc="105" dirty="0" smtClean="0"/>
              <a:t>	1.1 </a:t>
            </a:r>
            <a:r>
              <a:rPr lang="es-ES" spc="105" dirty="0" err="1" smtClean="0"/>
              <a:t>Computer</a:t>
            </a:r>
            <a:r>
              <a:rPr lang="es-ES" spc="105" dirty="0" smtClean="0"/>
              <a:t> </a:t>
            </a:r>
            <a:r>
              <a:rPr lang="es-ES" spc="105" dirty="0" err="1" smtClean="0"/>
              <a:t>Science</a:t>
            </a:r>
            <a:endParaRPr lang="es-ES" spc="105" dirty="0" smtClean="0"/>
          </a:p>
          <a:p>
            <a:r>
              <a:rPr lang="es-ES" spc="105" dirty="0"/>
              <a:t>	</a:t>
            </a:r>
            <a:r>
              <a:rPr lang="es-ES" spc="105" dirty="0" smtClean="0"/>
              <a:t>1.2 Redefiniendo Big Data</a:t>
            </a:r>
            <a:endParaRPr lang="es-ES" sz="2000" spc="105" dirty="0" smtClean="0"/>
          </a:p>
          <a:p>
            <a:r>
              <a:rPr lang="es-ES" sz="2000" spc="105" dirty="0"/>
              <a:t/>
            </a:r>
            <a:br>
              <a:rPr lang="es-ES" sz="2000" spc="105" dirty="0"/>
            </a:br>
            <a:r>
              <a:rPr lang="es-ES" sz="1800" spc="105" dirty="0"/>
              <a:t>2. </a:t>
            </a:r>
            <a:r>
              <a:rPr lang="es-ES" sz="1800" spc="105" dirty="0" smtClean="0"/>
              <a:t>Data </a:t>
            </a:r>
            <a:r>
              <a:rPr lang="es-ES" sz="1800" spc="105" dirty="0" err="1" smtClean="0"/>
              <a:t>Science</a:t>
            </a:r>
            <a:r>
              <a:rPr lang="es-ES" sz="1800" spc="105" dirty="0" smtClean="0"/>
              <a:t>: AI y ML</a:t>
            </a:r>
            <a:r>
              <a:rPr lang="es-ES" spc="105" dirty="0"/>
              <a:t/>
            </a:r>
            <a:br>
              <a:rPr lang="es-ES" spc="105" dirty="0"/>
            </a:br>
            <a:r>
              <a:rPr lang="es-ES" spc="105" dirty="0"/>
              <a:t>	</a:t>
            </a:r>
            <a:r>
              <a:rPr lang="es-ES" spc="105" dirty="0" smtClean="0"/>
              <a:t>2.1 AI y ML. ¿son lo mismo?</a:t>
            </a:r>
          </a:p>
          <a:p>
            <a:r>
              <a:rPr lang="es-ES" spc="105" dirty="0"/>
              <a:t>	</a:t>
            </a:r>
            <a:r>
              <a:rPr lang="es-ES" spc="105" dirty="0" smtClean="0"/>
              <a:t>2.2 ¿Puede un ordenador pensar? </a:t>
            </a:r>
            <a:r>
              <a:rPr lang="es-ES" spc="105" dirty="0"/>
              <a:t/>
            </a:r>
            <a:br>
              <a:rPr lang="es-ES" spc="105" dirty="0"/>
            </a:br>
            <a:r>
              <a:rPr lang="es-ES" spc="105" dirty="0"/>
              <a:t>	</a:t>
            </a:r>
            <a:r>
              <a:rPr lang="es-ES" spc="105" dirty="0" smtClean="0"/>
              <a:t>2.3 ML: Carácter predictivo</a:t>
            </a:r>
          </a:p>
          <a:p>
            <a:r>
              <a:rPr lang="es-ES" spc="105" dirty="0"/>
              <a:t>	</a:t>
            </a:r>
            <a:r>
              <a:rPr lang="es-ES" spc="105" dirty="0" smtClean="0"/>
              <a:t>2.4 Industrias de aplicación ML</a:t>
            </a:r>
          </a:p>
          <a:p>
            <a:r>
              <a:rPr lang="es-ES" spc="105" dirty="0"/>
              <a:t>	</a:t>
            </a:r>
            <a:r>
              <a:rPr lang="es-ES" spc="105" dirty="0" smtClean="0"/>
              <a:t>2.5 La importancia de los algoritmos</a:t>
            </a:r>
          </a:p>
          <a:p>
            <a:r>
              <a:rPr lang="es-ES" spc="105" dirty="0"/>
              <a:t>	</a:t>
            </a:r>
            <a:r>
              <a:rPr lang="es-ES" spc="105" dirty="0" smtClean="0"/>
              <a:t>2.6 Proceso Machine </a:t>
            </a:r>
            <a:r>
              <a:rPr lang="es-ES" spc="105" dirty="0" err="1" smtClean="0"/>
              <a:t>Learning</a:t>
            </a:r>
            <a:endParaRPr lang="es-ES" spc="105" dirty="0" smtClean="0"/>
          </a:p>
          <a:p>
            <a:r>
              <a:rPr lang="es-ES" spc="105" dirty="0"/>
              <a:t>	</a:t>
            </a:r>
            <a:r>
              <a:rPr lang="es-ES" spc="105" dirty="0" smtClean="0"/>
              <a:t>2.7 Aprendizaje supervisado vs no</a:t>
            </a:r>
          </a:p>
          <a:p>
            <a:r>
              <a:rPr lang="es-ES" spc="105" dirty="0"/>
              <a:t>	</a:t>
            </a:r>
            <a:r>
              <a:rPr lang="es-ES" spc="105" dirty="0" smtClean="0"/>
              <a:t>2.8 ELT y Data </a:t>
            </a:r>
            <a:r>
              <a:rPr lang="es-ES" spc="105" dirty="0" err="1" smtClean="0"/>
              <a:t>Lakes</a:t>
            </a:r>
            <a:endParaRPr lang="es-ES" spc="105" dirty="0"/>
          </a:p>
          <a:p>
            <a:r>
              <a:rPr lang="es-ES" spc="105" dirty="0" smtClean="0"/>
              <a:t>	2.9 Ejemplos y reflexiones</a:t>
            </a:r>
          </a:p>
          <a:p>
            <a:r>
              <a:rPr lang="es-ES" spc="105" dirty="0"/>
              <a:t>	</a:t>
            </a:r>
            <a:r>
              <a:rPr lang="es-ES" spc="105" dirty="0" smtClean="0"/>
              <a:t>2.10 ¿Qué resolvemos con ML? </a:t>
            </a:r>
          </a:p>
          <a:p>
            <a:r>
              <a:rPr lang="es-ES" spc="105" dirty="0"/>
              <a:t>	</a:t>
            </a:r>
            <a:r>
              <a:rPr lang="es-ES" spc="105" dirty="0" smtClean="0"/>
              <a:t>2.11 Clasificación </a:t>
            </a:r>
          </a:p>
          <a:p>
            <a:r>
              <a:rPr lang="es-ES" spc="105" dirty="0"/>
              <a:t>	</a:t>
            </a:r>
            <a:r>
              <a:rPr lang="es-ES" spc="105" dirty="0" smtClean="0"/>
              <a:t>2.12 Regresión </a:t>
            </a:r>
          </a:p>
          <a:p>
            <a:r>
              <a:rPr lang="es-ES" spc="105" dirty="0"/>
              <a:t>	</a:t>
            </a:r>
            <a:r>
              <a:rPr lang="es-ES" spc="105" dirty="0" smtClean="0"/>
              <a:t>2.13 </a:t>
            </a:r>
            <a:r>
              <a:rPr lang="es-ES" spc="105" dirty="0" err="1" smtClean="0"/>
              <a:t>Clustering</a:t>
            </a:r>
            <a:r>
              <a:rPr lang="es-ES" spc="105" dirty="0" smtClean="0"/>
              <a:t> </a:t>
            </a:r>
          </a:p>
          <a:p>
            <a:r>
              <a:rPr lang="es-ES" spc="105" dirty="0"/>
              <a:t>		</a:t>
            </a:r>
          </a:p>
          <a:p>
            <a:r>
              <a:rPr lang="es-ES" spc="105" dirty="0"/>
              <a:t>		</a:t>
            </a:r>
            <a:endParaRPr lang="es-ES" dirty="0"/>
          </a:p>
        </p:txBody>
      </p:sp>
      <p:sp>
        <p:nvSpPr>
          <p:cNvPr id="25" name="Marcador de texto 2">
            <a:extLst>
              <a:ext uri="{FF2B5EF4-FFF2-40B4-BE49-F238E27FC236}">
                <a16:creationId xmlns:a16="http://schemas.microsoft.com/office/drawing/2014/main" id="{24E358DB-09CC-D54C-8384-35417DB2EE62}"/>
              </a:ext>
            </a:extLst>
          </p:cNvPr>
          <p:cNvSpPr txBox="1">
            <a:spLocks/>
          </p:cNvSpPr>
          <p:nvPr/>
        </p:nvSpPr>
        <p:spPr>
          <a:xfrm>
            <a:off x="5556250" y="2235200"/>
            <a:ext cx="5124784" cy="5181599"/>
          </a:xfrm>
          <a:prstGeom prst="rect">
            <a:avLst/>
          </a:prstGeom>
        </p:spPr>
        <p:txBody>
          <a:bodyPr anchor="t">
            <a:noAutofit/>
          </a:bodyPr>
          <a:lstStyle>
            <a:lvl1pPr marL="0" indent="0" algn="l">
              <a:lnSpc>
                <a:spcPct val="100000"/>
              </a:lnSpc>
              <a:buNone/>
              <a:defRPr sz="1600" b="0" i="0" spc="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457200">
              <a:lnSpc>
                <a:spcPts val="4880"/>
              </a:lnSpc>
              <a:defRPr sz="4250">
                <a:latin typeface="+mn-lt"/>
                <a:ea typeface="+mn-ea"/>
                <a:cs typeface="+mn-cs"/>
              </a:defRPr>
            </a:lvl2pPr>
            <a:lvl3pPr marL="914400">
              <a:lnSpc>
                <a:spcPts val="4880"/>
              </a:lnSpc>
              <a:defRPr sz="4250">
                <a:latin typeface="+mn-lt"/>
                <a:ea typeface="+mn-ea"/>
                <a:cs typeface="+mn-cs"/>
              </a:defRPr>
            </a:lvl3pPr>
            <a:lvl4pPr marL="1371600">
              <a:lnSpc>
                <a:spcPts val="4880"/>
              </a:lnSpc>
              <a:defRPr sz="4250">
                <a:latin typeface="+mn-lt"/>
                <a:ea typeface="+mn-ea"/>
                <a:cs typeface="+mn-cs"/>
              </a:defRPr>
            </a:lvl4pPr>
            <a:lvl5pPr marL="1828800">
              <a:lnSpc>
                <a:spcPts val="4880"/>
              </a:lnSpc>
              <a:defRPr sz="4250">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2000" kern="0" spc="105" dirty="0"/>
              <a:t>3</a:t>
            </a:r>
            <a:r>
              <a:rPr lang="es-ES" sz="2000" kern="0" spc="105" dirty="0" smtClean="0"/>
              <a:t>. ML: Entender el proceso</a:t>
            </a:r>
          </a:p>
          <a:p>
            <a:r>
              <a:rPr lang="es-ES" sz="2000" kern="0" spc="105" dirty="0" smtClean="0"/>
              <a:t>	</a:t>
            </a:r>
            <a:r>
              <a:rPr lang="es-ES" kern="0" spc="105" dirty="0" smtClean="0"/>
              <a:t>3.1 Pregunta adecuada</a:t>
            </a:r>
            <a:br>
              <a:rPr lang="es-ES" kern="0" spc="105" dirty="0" smtClean="0"/>
            </a:br>
            <a:r>
              <a:rPr lang="es-ES" kern="0" spc="105" dirty="0" smtClean="0"/>
              <a:t>	3.2 Identificación y preparado de datos</a:t>
            </a:r>
            <a:br>
              <a:rPr lang="es-ES" kern="0" spc="105" dirty="0" smtClean="0"/>
            </a:br>
            <a:r>
              <a:rPr lang="es-ES" kern="0" spc="105" dirty="0" smtClean="0"/>
              <a:t>	3.3 Identificar y aplicar algoritmos</a:t>
            </a:r>
          </a:p>
          <a:p>
            <a:r>
              <a:rPr lang="es-ES" kern="0" spc="105" dirty="0"/>
              <a:t>	 </a:t>
            </a:r>
            <a:r>
              <a:rPr lang="es-ES" kern="0" spc="105" dirty="0" smtClean="0"/>
              <a:t>  3.3.1 Árboles</a:t>
            </a:r>
          </a:p>
          <a:p>
            <a:r>
              <a:rPr lang="es-ES" kern="0" spc="105" dirty="0"/>
              <a:t>	</a:t>
            </a:r>
            <a:r>
              <a:rPr lang="es-ES" kern="0" spc="105" dirty="0" smtClean="0"/>
              <a:t>   3.3.2 </a:t>
            </a:r>
            <a:r>
              <a:rPr lang="es-ES" kern="0" spc="105" dirty="0" err="1" smtClean="0"/>
              <a:t>Bayes</a:t>
            </a:r>
            <a:endParaRPr lang="es-ES" kern="0" spc="105" dirty="0" smtClean="0"/>
          </a:p>
          <a:p>
            <a:r>
              <a:rPr lang="es-ES" kern="0" spc="105" dirty="0"/>
              <a:t>	 </a:t>
            </a:r>
            <a:r>
              <a:rPr lang="es-ES" kern="0" spc="105" dirty="0" smtClean="0"/>
              <a:t>  3.3.3 Redes neuronales</a:t>
            </a:r>
          </a:p>
          <a:p>
            <a:r>
              <a:rPr lang="es-ES" kern="0" spc="105" dirty="0"/>
              <a:t>	 </a:t>
            </a:r>
            <a:r>
              <a:rPr lang="es-ES" kern="0" spc="105" dirty="0" smtClean="0"/>
              <a:t>  3.3.4 </a:t>
            </a:r>
            <a:r>
              <a:rPr lang="es-ES" kern="0" spc="105" dirty="0" err="1" smtClean="0"/>
              <a:t>kNN</a:t>
            </a:r>
            <a:r>
              <a:rPr lang="es-ES" kern="0" spc="105" dirty="0"/>
              <a:t>	</a:t>
            </a:r>
            <a:endParaRPr lang="es-ES" kern="0" spc="105" dirty="0" smtClean="0"/>
          </a:p>
          <a:p>
            <a:r>
              <a:rPr lang="es-ES" kern="0" spc="105" dirty="0"/>
              <a:t>	</a:t>
            </a:r>
            <a:r>
              <a:rPr lang="es-ES" kern="0" spc="105" dirty="0" smtClean="0"/>
              <a:t>3.4 Evaluación y ajuste de modelos</a:t>
            </a:r>
          </a:p>
          <a:p>
            <a:r>
              <a:rPr lang="es-ES" kern="0" spc="105" dirty="0"/>
              <a:t>	</a:t>
            </a:r>
            <a:r>
              <a:rPr lang="es-ES" kern="0" spc="105" dirty="0" smtClean="0"/>
              <a:t>3.5 Uso y presentación de modelo</a:t>
            </a:r>
          </a:p>
          <a:p>
            <a:r>
              <a:rPr lang="es-ES" kern="0" spc="105" dirty="0" smtClean="0"/>
              <a:t/>
            </a:r>
            <a:br>
              <a:rPr lang="es-ES" kern="0" spc="105" dirty="0" smtClean="0"/>
            </a:br>
            <a:endParaRPr lang="es-ES" sz="2000" kern="0" spc="105" dirty="0" smtClean="0"/>
          </a:p>
          <a:p>
            <a:r>
              <a:rPr lang="es-ES" sz="2000" kern="0" spc="105" dirty="0"/>
              <a:t>4</a:t>
            </a:r>
            <a:r>
              <a:rPr lang="es-ES" sz="2000" kern="0" spc="105" dirty="0" smtClean="0"/>
              <a:t>. Ejercicios</a:t>
            </a:r>
          </a:p>
          <a:p>
            <a:endParaRPr lang="es-ES" sz="2000" kern="0" spc="105" dirty="0"/>
          </a:p>
          <a:p>
            <a:r>
              <a:rPr lang="es-ES" sz="2000" kern="0" spc="105" dirty="0" smtClean="0"/>
              <a:t>5. Examen</a:t>
            </a:r>
          </a:p>
          <a:p>
            <a:r>
              <a:rPr lang="es-ES" sz="2000" kern="0" spc="105" dirty="0"/>
              <a:t>	</a:t>
            </a:r>
            <a:endParaRPr lang="es-ES" kern="0" spc="105" dirty="0" smtClean="0"/>
          </a:p>
        </p:txBody>
      </p:sp>
    </p:spTree>
    <p:extLst>
      <p:ext uri="{BB962C8B-B14F-4D97-AF65-F5344CB8AC3E}">
        <p14:creationId xmlns:p14="http://schemas.microsoft.com/office/powerpoint/2010/main" val="2081253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2.10 Qué resolvemos con ML</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20</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18957"/>
            <a:ext cx="8382000" cy="5137551"/>
          </a:xfrm>
          <a:prstGeom prst="rect">
            <a:avLst/>
          </a:prstGeom>
        </p:spPr>
        <p:txBody>
          <a:bodyPr/>
          <a:lstStyle/>
          <a:p>
            <a:pPr>
              <a:lnSpc>
                <a:spcPct val="150000"/>
              </a:lnSpc>
            </a:pPr>
            <a:r>
              <a:rPr lang="es-ES" sz="1400" b="1" dirty="0" smtClean="0">
                <a:latin typeface="Arial" panose="020B0604020202020204" pitchFamily="34" charset="0"/>
                <a:cs typeface="Arial" panose="020B0604020202020204" pitchFamily="34" charset="0"/>
              </a:rPr>
              <a:t>Llegados a este punto debemos tener en cuenta que el machine </a:t>
            </a:r>
            <a:r>
              <a:rPr lang="es-ES" sz="1400" b="1" dirty="0" err="1" smtClean="0">
                <a:latin typeface="Arial" panose="020B0604020202020204" pitchFamily="34" charset="0"/>
                <a:cs typeface="Arial" panose="020B0604020202020204" pitchFamily="34" charset="0"/>
              </a:rPr>
              <a:t>learning</a:t>
            </a:r>
            <a:r>
              <a:rPr lang="es-ES" sz="1400" b="1" dirty="0" smtClean="0">
                <a:latin typeface="Arial" panose="020B0604020202020204" pitchFamily="34" charset="0"/>
                <a:cs typeface="Arial" panose="020B0604020202020204" pitchFamily="34" charset="0"/>
              </a:rPr>
              <a:t>: </a:t>
            </a:r>
          </a:p>
          <a:p>
            <a:pPr>
              <a:lnSpc>
                <a:spcPct val="150000"/>
              </a:lnSpc>
            </a:pPr>
            <a:endParaRPr lang="es-ES" sz="1400" b="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Se aplica a </a:t>
            </a:r>
            <a:r>
              <a:rPr lang="es-ES" sz="1400" u="sng" dirty="0" smtClean="0">
                <a:latin typeface="Arial" panose="020B0604020202020204" pitchFamily="34" charset="0"/>
                <a:cs typeface="Arial" panose="020B0604020202020204" pitchFamily="34" charset="0"/>
              </a:rPr>
              <a:t>problemas en los que se ha de aprender a base de datos o ejemplos</a:t>
            </a:r>
            <a:r>
              <a:rPr lang="es-ES" sz="1400" dirty="0" smtClean="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Se aplican modelos de clasificación, regresión o </a:t>
            </a:r>
            <a:r>
              <a:rPr lang="es-ES" sz="1400" dirty="0" err="1" smtClean="0">
                <a:latin typeface="Arial" panose="020B0604020202020204" pitchFamily="34" charset="0"/>
                <a:cs typeface="Arial" panose="020B0604020202020204" pitchFamily="34" charset="0"/>
              </a:rPr>
              <a:t>clustering</a:t>
            </a:r>
            <a:r>
              <a:rPr lang="es-ES" sz="1400" dirty="0" smtClean="0">
                <a:latin typeface="Arial" panose="020B0604020202020204" pitchFamily="34" charset="0"/>
                <a:cs typeface="Arial" panose="020B0604020202020204" pitchFamily="34" charset="0"/>
              </a:rPr>
              <a:t> entre otros. </a:t>
            </a:r>
          </a:p>
          <a:p>
            <a:pPr marL="285750" indent="-285750">
              <a:lnSpc>
                <a:spcPct val="150000"/>
              </a:lnSpc>
              <a:buFont typeface="Wingdings" panose="05000000000000000000" pitchFamily="2" charset="2"/>
              <a:buChar char="Ø"/>
            </a:pPr>
            <a:r>
              <a:rPr lang="es-ES" sz="1400" u="sng" dirty="0" smtClean="0">
                <a:latin typeface="Arial" panose="020B0604020202020204" pitchFamily="34" charset="0"/>
                <a:cs typeface="Arial" panose="020B0604020202020204" pitchFamily="34" charset="0"/>
              </a:rPr>
              <a:t>No es necesario que los datos sean obligatoriamente estructurados</a:t>
            </a:r>
            <a:r>
              <a:rPr lang="es-ES" sz="1400" dirty="0" smtClean="0">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Un elemento </a:t>
            </a:r>
            <a:r>
              <a:rPr lang="es-ES" sz="1400" u="sng" dirty="0" smtClean="0">
                <a:latin typeface="Arial" panose="020B0604020202020204" pitchFamily="34" charset="0"/>
                <a:cs typeface="Arial" panose="020B0604020202020204" pitchFamily="34" charset="0"/>
              </a:rPr>
              <a:t>clave</a:t>
            </a:r>
            <a:r>
              <a:rPr lang="es-ES" sz="1400" dirty="0" smtClean="0">
                <a:latin typeface="Arial" panose="020B0604020202020204" pitchFamily="34" charset="0"/>
                <a:cs typeface="Arial" panose="020B0604020202020204" pitchFamily="34" charset="0"/>
              </a:rPr>
              <a:t> en la utilización del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es la </a:t>
            </a:r>
            <a:r>
              <a:rPr lang="es-ES" sz="1400" u="sng" dirty="0" smtClean="0">
                <a:latin typeface="Arial" panose="020B0604020202020204" pitchFamily="34" charset="0"/>
                <a:cs typeface="Arial" panose="020B0604020202020204" pitchFamily="34" charset="0"/>
              </a:rPr>
              <a:t>elección del algoritmo </a:t>
            </a:r>
            <a:r>
              <a:rPr lang="es-ES" sz="1400" dirty="0" smtClean="0">
                <a:latin typeface="Arial" panose="020B0604020202020204" pitchFamily="34" charset="0"/>
                <a:cs typeface="Arial" panose="020B0604020202020204" pitchFamily="34" charset="0"/>
              </a:rPr>
              <a:t>que va a encargarse de aprender y dotar de sentido su aplicación</a:t>
            </a:r>
          </a:p>
          <a:p>
            <a:pPr marL="285750" indent="-285750">
              <a:lnSpc>
                <a:spcPct val="150000"/>
              </a:lnSpc>
              <a:buFont typeface="Wingdings" panose="05000000000000000000" pitchFamily="2" charset="2"/>
              <a:buChar char="Ø"/>
            </a:pPr>
            <a:r>
              <a:rPr lang="es-ES" sz="1400" dirty="0" smtClean="0">
                <a:latin typeface="Arial" panose="020B0604020202020204" pitchFamily="34" charset="0"/>
                <a:cs typeface="Arial" panose="020B0604020202020204" pitchFamily="34" charset="0"/>
              </a:rPr>
              <a:t>Si no tienes los </a:t>
            </a:r>
            <a:r>
              <a:rPr lang="es-ES" sz="1400" u="sng" dirty="0" smtClean="0">
                <a:latin typeface="Arial" panose="020B0604020202020204" pitchFamily="34" charset="0"/>
                <a:cs typeface="Arial" panose="020B0604020202020204" pitchFamily="34" charset="0"/>
              </a:rPr>
              <a:t>inputs necesarios y las herramientas necesarias </a:t>
            </a:r>
            <a:r>
              <a:rPr lang="es-ES" sz="1400" dirty="0" smtClean="0">
                <a:latin typeface="Arial" panose="020B0604020202020204" pitchFamily="34" charset="0"/>
                <a:cs typeface="Arial" panose="020B0604020202020204" pitchFamily="34" charset="0"/>
              </a:rPr>
              <a:t>no serás capaz de sacar datos relevantes ni resolver el problema que se plantea. </a:t>
            </a:r>
          </a:p>
          <a:p>
            <a:pPr marL="285750" indent="-285750">
              <a:lnSpc>
                <a:spcPct val="150000"/>
              </a:lnSpc>
              <a:buFontTx/>
              <a:buChar char="-"/>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Machine Learning in a Nutshell — Fun with scikit-learn | by Lakshmikanth  Rajaman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5179330"/>
            <a:ext cx="73152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54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2.11 Clasificación</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21</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46009"/>
            <a:ext cx="51054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t>
            </a:r>
            <a:r>
              <a:rPr lang="es-ES" sz="1400" dirty="0" smtClean="0">
                <a:latin typeface="Arial" panose="020B0604020202020204" pitchFamily="34" charset="0"/>
                <a:cs typeface="Arial" panose="020B0604020202020204" pitchFamily="34" charset="0"/>
              </a:rPr>
              <a:t>a </a:t>
            </a:r>
            <a:r>
              <a:rPr lang="es-ES" sz="1400" dirty="0">
                <a:latin typeface="Arial" panose="020B0604020202020204" pitchFamily="34" charset="0"/>
                <a:cs typeface="Arial" panose="020B0604020202020204" pitchFamily="34" charset="0"/>
              </a:rPr>
              <a:t>clasificación es una subcategoría del aprendizaje supervisado en la que el objetivo es </a:t>
            </a:r>
            <a:r>
              <a:rPr lang="es-ES" sz="1400" u="sng" dirty="0">
                <a:latin typeface="Arial" panose="020B0604020202020204" pitchFamily="34" charset="0"/>
                <a:cs typeface="Arial" panose="020B0604020202020204" pitchFamily="34" charset="0"/>
              </a:rPr>
              <a:t>predecir las etiquetas de clase categóricas</a:t>
            </a:r>
            <a:r>
              <a:rPr lang="es-ES" sz="1400" dirty="0">
                <a:latin typeface="Arial" panose="020B0604020202020204" pitchFamily="34" charset="0"/>
                <a:cs typeface="Arial" panose="020B0604020202020204" pitchFamily="34" charset="0"/>
              </a:rPr>
              <a:t> (discreta, valores no ordenados, pertenencia a grupo) de las nuevas instancias, </a:t>
            </a:r>
            <a:r>
              <a:rPr lang="es-ES" sz="1400" u="sng" dirty="0">
                <a:latin typeface="Arial" panose="020B0604020202020204" pitchFamily="34" charset="0"/>
                <a:cs typeface="Arial" panose="020B0604020202020204" pitchFamily="34" charset="0"/>
              </a:rPr>
              <a:t>basándonos en observaciones pasadas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 </a:t>
            </a:r>
            <a:r>
              <a:rPr lang="es-ES" sz="1400" b="1" u="sng" dirty="0" smtClean="0">
                <a:latin typeface="Arial" panose="020B0604020202020204" pitchFamily="34" charset="0"/>
                <a:cs typeface="Arial" panose="020B0604020202020204" pitchFamily="34" charset="0"/>
              </a:rPr>
              <a:t>Binaria</a:t>
            </a:r>
            <a:r>
              <a:rPr lang="es-ES" sz="1400" b="1" dirty="0" smtClean="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Es un </a:t>
            </a:r>
            <a:r>
              <a:rPr lang="es-ES" sz="1400" dirty="0">
                <a:latin typeface="Arial" panose="020B0604020202020204" pitchFamily="34" charset="0"/>
                <a:cs typeface="Arial" panose="020B0604020202020204" pitchFamily="34" charset="0"/>
              </a:rPr>
              <a:t>tipo de clasificación en el que tan solo se pueden asignar dos clases diferentes (0 o 1). El ejemplo típico es la detección de email spam, en la que cada email es: spam → en cuyo caso será etiquetado con un 1 ; o no lo es → etiquetado con un 0</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Clasificación </a:t>
            </a:r>
            <a:r>
              <a:rPr lang="es-ES" sz="1400" b="1" u="sng" dirty="0" err="1" smtClean="0">
                <a:latin typeface="Arial" panose="020B0604020202020204" pitchFamily="34" charset="0"/>
                <a:cs typeface="Arial" panose="020B0604020202020204" pitchFamily="34" charset="0"/>
              </a:rPr>
              <a:t>Multi</a:t>
            </a:r>
            <a:r>
              <a:rPr lang="es-ES" sz="1400" b="1" u="sng" dirty="0" smtClean="0">
                <a:latin typeface="Arial" panose="020B0604020202020204" pitchFamily="34" charset="0"/>
                <a:cs typeface="Arial" panose="020B0604020202020204" pitchFamily="34" charset="0"/>
              </a:rPr>
              <a:t>-clase</a:t>
            </a:r>
            <a:r>
              <a:rPr lang="es-ES" sz="1400" b="1" dirty="0" smtClean="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Se </a:t>
            </a:r>
            <a:r>
              <a:rPr lang="es-ES" sz="1400" dirty="0">
                <a:latin typeface="Arial" panose="020B0604020202020204" pitchFamily="34" charset="0"/>
                <a:cs typeface="Arial" panose="020B0604020202020204" pitchFamily="34" charset="0"/>
              </a:rPr>
              <a:t>pueden asignar múltiples categorías a las observaciones. Como el reconocimiento de caracteres de escritura manual de números (en el que las clases van de 0 a 9).</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Classification Algorithm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425" y="2711779"/>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671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2.12 Regresión lineal</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22</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15044"/>
            <a:ext cx="4724400" cy="5137551"/>
          </a:xfrm>
          <a:prstGeom prst="rect">
            <a:avLst/>
          </a:prstGeom>
        </p:spPr>
        <p:txBody>
          <a:bodyPr/>
          <a:lstStyle/>
          <a:p>
            <a:pPr>
              <a:lnSpc>
                <a:spcPct val="150000"/>
              </a:lnSpc>
            </a:pPr>
            <a:r>
              <a:rPr lang="es-ES" sz="1400" dirty="0">
                <a:latin typeface="Arial" panose="020B0604020202020204" pitchFamily="34" charset="0"/>
                <a:cs typeface="Arial" panose="020B0604020202020204" pitchFamily="34" charset="0"/>
              </a:rPr>
              <a:t>La Regresión Lineal es un </a:t>
            </a:r>
            <a:r>
              <a:rPr lang="es-ES" sz="1400" u="sng" dirty="0">
                <a:latin typeface="Arial" panose="020B0604020202020204" pitchFamily="34" charset="0"/>
                <a:cs typeface="Arial" panose="020B0604020202020204" pitchFamily="34" charset="0"/>
              </a:rPr>
              <a:t>procedimiento que permite encontrar la línea recta que mejor representa la relación entre dos variables</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Supongamos que tenemos una serie de datos como la mostrada en la figura, en donde la variable independiente es </a:t>
            </a:r>
            <a:r>
              <a:rPr lang="es-ES" sz="1400" i="1" dirty="0">
                <a:latin typeface="Arial" panose="020B0604020202020204" pitchFamily="34" charset="0"/>
                <a:cs typeface="Arial" panose="020B0604020202020204" pitchFamily="34" charset="0"/>
              </a:rPr>
              <a:t>x</a:t>
            </a:r>
            <a:r>
              <a:rPr lang="es-ES" sz="1400" dirty="0">
                <a:latin typeface="Arial" panose="020B0604020202020204" pitchFamily="34" charset="0"/>
                <a:cs typeface="Arial" panose="020B0604020202020204" pitchFamily="34" charset="0"/>
              </a:rPr>
              <a:t> y la variable dependiente es </a:t>
            </a:r>
            <a:r>
              <a:rPr lang="es-ES" sz="1400" i="1" dirty="0">
                <a:latin typeface="Arial" panose="020B0604020202020204" pitchFamily="34" charset="0"/>
                <a:cs typeface="Arial" panose="020B0604020202020204" pitchFamily="34" charset="0"/>
              </a:rPr>
              <a:t>y</a:t>
            </a:r>
            <a:r>
              <a:rPr lang="es-ES" sz="1400" dirty="0" smtClean="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a:latin typeface="Arial" panose="020B0604020202020204" pitchFamily="34" charset="0"/>
                <a:cs typeface="Arial" panose="020B0604020202020204" pitchFamily="34" charset="0"/>
              </a:rPr>
              <a:t>Se observa en esta gráfica que la relación entre las dos variables es lineal, es decir que un incremento en la variable </a:t>
            </a:r>
            <a:r>
              <a:rPr lang="es-ES" sz="1400" i="1" dirty="0">
                <a:latin typeface="Arial" panose="020B0604020202020204" pitchFamily="34" charset="0"/>
                <a:cs typeface="Arial" panose="020B0604020202020204" pitchFamily="34" charset="0"/>
              </a:rPr>
              <a:t>x</a:t>
            </a:r>
            <a:r>
              <a:rPr lang="es-ES" sz="1400" dirty="0">
                <a:latin typeface="Arial" panose="020B0604020202020204" pitchFamily="34" charset="0"/>
                <a:cs typeface="Arial" panose="020B0604020202020204" pitchFamily="34" charset="0"/>
              </a:rPr>
              <a:t> genera un incremento proporcional en la variable </a:t>
            </a:r>
            <a:r>
              <a:rPr lang="es-ES" sz="1400" i="1" dirty="0">
                <a:latin typeface="Arial" panose="020B0604020202020204" pitchFamily="34" charset="0"/>
                <a:cs typeface="Arial" panose="020B0604020202020204" pitchFamily="34" charset="0"/>
              </a:rPr>
              <a:t>y</a:t>
            </a:r>
            <a:r>
              <a:rPr lang="es-ES" sz="1400" dirty="0">
                <a:latin typeface="Arial" panose="020B0604020202020204" pitchFamily="34" charset="0"/>
                <a:cs typeface="Arial" panose="020B0604020202020204" pitchFamily="34" charset="0"/>
              </a:rPr>
              <a:t>.</a:t>
            </a:r>
          </a:p>
          <a:p>
            <a:pPr>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El </a:t>
            </a:r>
            <a:r>
              <a:rPr lang="es-ES" sz="1400" u="sng" dirty="0" smtClean="0">
                <a:latin typeface="Arial" panose="020B0604020202020204" pitchFamily="34" charset="0"/>
                <a:cs typeface="Arial" panose="020B0604020202020204" pitchFamily="34" charset="0"/>
              </a:rPr>
              <a:t>objetivo</a:t>
            </a:r>
            <a:r>
              <a:rPr lang="es-ES" sz="1400" dirty="0" smtClean="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de la Regresión Lineal es entonces </a:t>
            </a:r>
            <a:r>
              <a:rPr lang="es-ES" sz="1400" u="sng" dirty="0">
                <a:latin typeface="Arial" panose="020B0604020202020204" pitchFamily="34" charset="0"/>
                <a:cs typeface="Arial" panose="020B0604020202020204" pitchFamily="34" charset="0"/>
              </a:rPr>
              <a:t>encontrar la línea recta que mejor se ajusta a los datos</a:t>
            </a:r>
            <a:r>
              <a:rPr lang="es-ES" sz="1400" dirty="0">
                <a:latin typeface="Arial" panose="020B0604020202020204" pitchFamily="34" charset="0"/>
                <a:cs typeface="Arial" panose="020B0604020202020204" pitchFamily="34" charset="0"/>
              </a:rPr>
              <a:t>.</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Relación lineal entre dos variables (x,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050" y="1511300"/>
            <a:ext cx="3118702" cy="23390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es posibles rectas de regresió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2050" y="4333831"/>
            <a:ext cx="3127038" cy="2345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842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2.13 </a:t>
            </a:r>
            <a:r>
              <a:rPr lang="es-ES" dirty="0" err="1" smtClean="0"/>
              <a:t>Clustering</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23</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831850" y="2044700"/>
            <a:ext cx="4953000" cy="4733411"/>
          </a:xfrm>
          <a:prstGeom prst="rect">
            <a:avLst/>
          </a:prstGeom>
        </p:spPr>
        <p:txBody>
          <a:bodyPr/>
          <a:lstStyle/>
          <a:p>
            <a:pPr fontAlgn="base">
              <a:lnSpc>
                <a:spcPct val="150000"/>
              </a:lnSpc>
            </a:pPr>
            <a:r>
              <a:rPr lang="es-ES" sz="1400" dirty="0">
                <a:latin typeface="Arial" panose="020B0604020202020204" pitchFamily="34" charset="0"/>
                <a:cs typeface="Arial" panose="020B0604020202020204" pitchFamily="34" charset="0"/>
              </a:rPr>
              <a:t>Formalmente, podemos decir que </a:t>
            </a:r>
            <a:r>
              <a:rPr lang="es-ES" sz="1400" b="1" dirty="0">
                <a:latin typeface="Arial" panose="020B0604020202020204" pitchFamily="34" charset="0"/>
                <a:cs typeface="Arial" panose="020B0604020202020204" pitchFamily="34" charset="0"/>
              </a:rPr>
              <a:t>la agrupación en clústeres el proceso de dividir todos los datos en grupos, también conocidos como clústeres, basados en los </a:t>
            </a:r>
            <a:r>
              <a:rPr lang="es-ES" sz="1400" b="1" u="sng" dirty="0">
                <a:latin typeface="Arial" panose="020B0604020202020204" pitchFamily="34" charset="0"/>
                <a:cs typeface="Arial" panose="020B0604020202020204" pitchFamily="34" charset="0"/>
              </a:rPr>
              <a:t>patrones de los datos</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a:latin typeface="Arial" panose="020B0604020202020204" pitchFamily="34" charset="0"/>
                <a:cs typeface="Arial" panose="020B0604020202020204" pitchFamily="34" charset="0"/>
              </a:rPr>
              <a:t>El </a:t>
            </a:r>
            <a:r>
              <a:rPr lang="es-ES" sz="1400" dirty="0" err="1">
                <a:latin typeface="Arial" panose="020B0604020202020204" pitchFamily="34" charset="0"/>
                <a:cs typeface="Arial" panose="020B0604020202020204" pitchFamily="34" charset="0"/>
              </a:rPr>
              <a:t>Clustering</a:t>
            </a:r>
            <a:r>
              <a:rPr lang="es-ES" sz="1400" dirty="0">
                <a:latin typeface="Arial" panose="020B0604020202020204" pitchFamily="34" charset="0"/>
                <a:cs typeface="Arial" panose="020B0604020202020204" pitchFamily="34" charset="0"/>
              </a:rPr>
              <a:t> o agrupamiento es una de las formas de </a:t>
            </a:r>
            <a:r>
              <a:rPr lang="es-ES" sz="1400" dirty="0" smtClean="0">
                <a:latin typeface="Arial" panose="020B0604020202020204" pitchFamily="34" charset="0"/>
                <a:cs typeface="Arial" panose="020B0604020202020204" pitchFamily="34" charset="0"/>
              </a:rPr>
              <a:t>aprendizaje </a:t>
            </a:r>
            <a:r>
              <a:rPr lang="es-ES" sz="1400" dirty="0">
                <a:latin typeface="Arial" panose="020B0604020202020204" pitchFamily="34" charset="0"/>
                <a:cs typeface="Arial" panose="020B0604020202020204" pitchFamily="34" charset="0"/>
              </a:rPr>
              <a:t>no </a:t>
            </a:r>
            <a:r>
              <a:rPr lang="es-ES" sz="1400" dirty="0" smtClean="0">
                <a:latin typeface="Arial" panose="020B0604020202020204" pitchFamily="34" charset="0"/>
                <a:cs typeface="Arial" panose="020B0604020202020204" pitchFamily="34" charset="0"/>
              </a:rPr>
              <a:t>supervisado</a:t>
            </a:r>
            <a:r>
              <a:rPr lang="es-ES" sz="1400" dirty="0">
                <a:latin typeface="Arial" panose="020B0604020202020204" pitchFamily="34" charset="0"/>
                <a:cs typeface="Arial" panose="020B0604020202020204" pitchFamily="34" charset="0"/>
              </a:rPr>
              <a:t> </a:t>
            </a:r>
            <a:r>
              <a:rPr lang="es-ES" sz="1400" u="sng" dirty="0">
                <a:latin typeface="Arial" panose="020B0604020202020204" pitchFamily="34" charset="0"/>
                <a:cs typeface="Arial" panose="020B0604020202020204" pitchFamily="34" charset="0"/>
              </a:rPr>
              <a:t>más utilizada</a:t>
            </a:r>
            <a:r>
              <a:rPr lang="es-ES" sz="1400" dirty="0">
                <a:latin typeface="Arial" panose="020B0604020202020204" pitchFamily="34" charset="0"/>
                <a:cs typeface="Arial" panose="020B0604020202020204" pitchFamily="34" charset="0"/>
              </a:rPr>
              <a:t>. </a:t>
            </a:r>
            <a:endParaRPr lang="es-ES" sz="1400"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Es </a:t>
            </a:r>
            <a:r>
              <a:rPr lang="es-ES" sz="1400" dirty="0">
                <a:latin typeface="Arial" panose="020B0604020202020204" pitchFamily="34" charset="0"/>
                <a:cs typeface="Arial" panose="020B0604020202020204" pitchFamily="34" charset="0"/>
              </a:rPr>
              <a:t>una gran herramienta para dar </a:t>
            </a:r>
            <a:r>
              <a:rPr lang="es-ES" sz="1400" u="sng" dirty="0">
                <a:latin typeface="Arial" panose="020B0604020202020204" pitchFamily="34" charset="0"/>
                <a:cs typeface="Arial" panose="020B0604020202020204" pitchFamily="34" charset="0"/>
              </a:rPr>
              <a:t>sentido a los datos no etiquetados y para agrupar datos en grupos similares</a:t>
            </a:r>
            <a:r>
              <a:rPr lang="es-ES" sz="1400" dirty="0">
                <a:latin typeface="Arial" panose="020B0604020202020204" pitchFamily="34" charset="0"/>
                <a:cs typeface="Arial" panose="020B0604020202020204" pitchFamily="34" charset="0"/>
              </a:rPr>
              <a:t>.</a:t>
            </a: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Un </a:t>
            </a:r>
            <a:r>
              <a:rPr lang="es-ES" sz="1400" dirty="0">
                <a:latin typeface="Arial" panose="020B0604020202020204" pitchFamily="34" charset="0"/>
                <a:cs typeface="Arial" panose="020B0604020202020204" pitchFamily="34" charset="0"/>
              </a:rPr>
              <a:t>algoritmo de agrupamiento puede </a:t>
            </a:r>
            <a:r>
              <a:rPr lang="es-ES" sz="1400" u="sng" dirty="0">
                <a:latin typeface="Arial" panose="020B0604020202020204" pitchFamily="34" charset="0"/>
                <a:cs typeface="Arial" panose="020B0604020202020204" pitchFamily="34" charset="0"/>
              </a:rPr>
              <a:t>descifrar estructuras y patrones</a:t>
            </a:r>
            <a:r>
              <a:rPr lang="es-ES" sz="1400" dirty="0">
                <a:latin typeface="Arial" panose="020B0604020202020204" pitchFamily="34" charset="0"/>
                <a:cs typeface="Arial" panose="020B0604020202020204" pitchFamily="34" charset="0"/>
              </a:rPr>
              <a:t> en un conjunto de datos que no son aparentes para el ojo humanos</a:t>
            </a:r>
            <a:r>
              <a:rPr lang="es-ES" sz="1400" dirty="0" smtClean="0">
                <a:latin typeface="Arial" panose="020B0604020202020204" pitchFamily="34" charset="0"/>
                <a:cs typeface="Arial" panose="020B0604020202020204" pitchFamily="34" charset="0"/>
              </a:rPr>
              <a:t>.</a:t>
            </a:r>
          </a:p>
          <a:p>
            <a:pPr fontAlgn="base">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Clustering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0" y="2344259"/>
            <a:ext cx="3810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770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3. ML: Entendiendo el proceso</a:t>
            </a:r>
            <a:endParaRPr lang="es-ES" dirty="0"/>
          </a:p>
        </p:txBody>
      </p:sp>
    </p:spTree>
    <p:extLst>
      <p:ext uri="{BB962C8B-B14F-4D97-AF65-F5344CB8AC3E}">
        <p14:creationId xmlns:p14="http://schemas.microsoft.com/office/powerpoint/2010/main" val="605153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3.1 La pregunta adecuada</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25</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897610"/>
            <a:ext cx="83820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Antes de aplicar cualquier proceso de machine </a:t>
            </a:r>
            <a:r>
              <a:rPr lang="es-ES" sz="1400" dirty="0" err="1" smtClean="0">
                <a:latin typeface="Arial" panose="020B0604020202020204" pitchFamily="34" charset="0"/>
                <a:cs typeface="Arial" panose="020B0604020202020204" pitchFamily="34" charset="0"/>
              </a:rPr>
              <a:t>learning</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o, en general, cualquier proyecto que involucre la extracción, procesamiento y análisis de datos, deberíamos hacernos algunas preguntas que no son en absoluto baladí. </a:t>
            </a:r>
          </a:p>
          <a:p>
            <a:pPr fontAlgn="base">
              <a:lnSpc>
                <a:spcPct val="150000"/>
              </a:lnSpc>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¿Qué queremos </a:t>
            </a:r>
            <a:r>
              <a:rPr lang="es-ES" sz="1400" u="sng" dirty="0" smtClean="0">
                <a:latin typeface="Arial" panose="020B0604020202020204" pitchFamily="34" charset="0"/>
                <a:cs typeface="Arial" panose="020B0604020202020204" pitchFamily="34" charset="0"/>
              </a:rPr>
              <a:t>resolver</a:t>
            </a:r>
            <a:r>
              <a:rPr lang="es-ES" sz="1400" dirty="0" smtClean="0">
                <a:latin typeface="Arial" panose="020B0604020202020204" pitchFamily="34" charset="0"/>
                <a:cs typeface="Arial" panose="020B0604020202020204" pitchFamily="34" charset="0"/>
              </a:rPr>
              <a:t> y qué esperamos </a:t>
            </a:r>
            <a:r>
              <a:rPr lang="es-ES" sz="1400" u="sng" dirty="0" smtClean="0">
                <a:latin typeface="Arial" panose="020B0604020202020204" pitchFamily="34" charset="0"/>
                <a:cs typeface="Arial" panose="020B0604020202020204" pitchFamily="34" charset="0"/>
              </a:rPr>
              <a:t>obtener</a:t>
            </a:r>
            <a:r>
              <a:rPr lang="es-ES" sz="1400" dirty="0" smtClean="0">
                <a:latin typeface="Arial" panose="020B0604020202020204" pitchFamily="34" charset="0"/>
                <a:cs typeface="Arial" panose="020B0604020202020204" pitchFamily="34" charset="0"/>
              </a:rPr>
              <a:t> de ello?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¿Qué </a:t>
            </a:r>
            <a:r>
              <a:rPr lang="es-ES" sz="1400" u="sng" dirty="0" smtClean="0">
                <a:latin typeface="Arial" panose="020B0604020202020204" pitchFamily="34" charset="0"/>
                <a:cs typeface="Arial" panose="020B0604020202020204" pitchFamily="34" charset="0"/>
              </a:rPr>
              <a:t>recursos tecnológicos </a:t>
            </a:r>
            <a:r>
              <a:rPr lang="es-ES" sz="1400" dirty="0" smtClean="0">
                <a:latin typeface="Arial" panose="020B0604020202020204" pitchFamily="34" charset="0"/>
                <a:cs typeface="Arial" panose="020B0604020202020204" pitchFamily="34" charset="0"/>
              </a:rPr>
              <a:t>tenemos? ¿Contamos con los </a:t>
            </a:r>
            <a:r>
              <a:rPr lang="es-ES" sz="1400" u="sng" dirty="0" smtClean="0">
                <a:latin typeface="Arial" panose="020B0604020202020204" pitchFamily="34" charset="0"/>
                <a:cs typeface="Arial" panose="020B0604020202020204" pitchFamily="34" charset="0"/>
              </a:rPr>
              <a:t>perfiles y equipo </a:t>
            </a:r>
            <a:r>
              <a:rPr lang="es-ES" sz="1400" dirty="0" smtClean="0">
                <a:latin typeface="Arial" panose="020B0604020202020204" pitchFamily="34" charset="0"/>
                <a:cs typeface="Arial" panose="020B0604020202020204" pitchFamily="34" charset="0"/>
              </a:rPr>
              <a:t>adecuado?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¿Cuáles son nuestras </a:t>
            </a:r>
            <a:r>
              <a:rPr lang="es-ES" sz="1400" u="sng" dirty="0" smtClean="0">
                <a:latin typeface="Arial" panose="020B0604020202020204" pitchFamily="34" charset="0"/>
                <a:cs typeface="Arial" panose="020B0604020202020204" pitchFamily="34" charset="0"/>
              </a:rPr>
              <a:t>fuentes de datos</a:t>
            </a:r>
            <a:r>
              <a:rPr lang="es-ES" sz="1400" dirty="0" smtClean="0">
                <a:latin typeface="Arial" panose="020B0604020202020204" pitchFamily="34" charset="0"/>
                <a:cs typeface="Arial" panose="020B0604020202020204" pitchFamily="34" charset="0"/>
              </a:rPr>
              <a:t>? ¿Son estructuradas o no estructuradas?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¿Estamos cumpliendo la </a:t>
            </a:r>
            <a:r>
              <a:rPr lang="es-ES" sz="1400" u="sng" dirty="0" smtClean="0">
                <a:latin typeface="Arial" panose="020B0604020202020204" pitchFamily="34" charset="0"/>
                <a:cs typeface="Arial" panose="020B0604020202020204" pitchFamily="34" charset="0"/>
              </a:rPr>
              <a:t>legalidad</a:t>
            </a:r>
            <a:r>
              <a:rPr lang="es-ES" sz="1400" dirty="0" smtClean="0">
                <a:latin typeface="Arial" panose="020B0604020202020204" pitchFamily="34" charset="0"/>
                <a:cs typeface="Arial" panose="020B0604020202020204" pitchFamily="34" charset="0"/>
              </a:rPr>
              <a:t> vigente en el uso de estos datos? ¿Nos enfrentamos a información personal sensible? ¿Necesito anonimizar o aplicar una máscara a mis datos?</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¿Estamos aplicando un </a:t>
            </a:r>
            <a:r>
              <a:rPr lang="es-ES" sz="1400" u="sng" dirty="0" smtClean="0">
                <a:latin typeface="Arial" panose="020B0604020202020204" pitchFamily="34" charset="0"/>
                <a:cs typeface="Arial" panose="020B0604020202020204" pitchFamily="34" charset="0"/>
              </a:rPr>
              <a:t>sesgo</a:t>
            </a:r>
            <a:r>
              <a:rPr lang="es-ES" sz="1400" dirty="0" smtClean="0">
                <a:latin typeface="Arial" panose="020B0604020202020204" pitchFamily="34" charset="0"/>
                <a:cs typeface="Arial" panose="020B0604020202020204" pitchFamily="34" charset="0"/>
              </a:rPr>
              <a:t> discriminatorio en nuestro enfoque?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 ¿Qué va a definir que el modelo es </a:t>
            </a:r>
            <a:r>
              <a:rPr lang="es-ES" sz="1400" u="sng" dirty="0" smtClean="0">
                <a:latin typeface="Arial" panose="020B0604020202020204" pitchFamily="34" charset="0"/>
                <a:cs typeface="Arial" panose="020B0604020202020204" pitchFamily="34" charset="0"/>
              </a:rPr>
              <a:t>exitoso</a:t>
            </a:r>
            <a:r>
              <a:rPr lang="es-ES" sz="1400" dirty="0" smtClean="0">
                <a:latin typeface="Arial" panose="020B0604020202020204" pitchFamily="34" charset="0"/>
                <a:cs typeface="Arial" panose="020B0604020202020204" pitchFamily="34" charset="0"/>
              </a:rPr>
              <a:t> o no? ¿Qué porcentaje de </a:t>
            </a:r>
            <a:r>
              <a:rPr lang="es-ES" sz="1400" u="sng" dirty="0" smtClean="0">
                <a:latin typeface="Arial" panose="020B0604020202020204" pitchFamily="34" charset="0"/>
                <a:cs typeface="Arial" panose="020B0604020202020204" pitchFamily="34" charset="0"/>
              </a:rPr>
              <a:t>error</a:t>
            </a:r>
            <a:r>
              <a:rPr lang="es-ES" sz="1400" dirty="0" smtClean="0">
                <a:latin typeface="Arial" panose="020B0604020202020204" pitchFamily="34" charset="0"/>
                <a:cs typeface="Arial" panose="020B0604020202020204" pitchFamily="34" charset="0"/>
              </a:rPr>
              <a:t> podemos permitirnos?</a:t>
            </a: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1953341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3.2 Identificar los datos y prepararlos</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26</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69043" y="2023279"/>
            <a:ext cx="83820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El segundo paso consiste en </a:t>
            </a:r>
            <a:r>
              <a:rPr lang="es-ES" sz="1400" u="sng" dirty="0" smtClean="0">
                <a:latin typeface="Arial" panose="020B0604020202020204" pitchFamily="34" charset="0"/>
                <a:cs typeface="Arial" panose="020B0604020202020204" pitchFamily="34" charset="0"/>
              </a:rPr>
              <a:t>conocer los datos o la fuente de datos a utilizar </a:t>
            </a:r>
            <a:r>
              <a:rPr lang="es-ES" sz="1400" dirty="0" smtClean="0">
                <a:latin typeface="Arial" panose="020B0604020202020204" pitchFamily="34" charset="0"/>
                <a:cs typeface="Arial" panose="020B0604020202020204" pitchFamily="34" charset="0"/>
              </a:rPr>
              <a:t>para poder organizarla y prepararla conscientemente para su utilización en el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¿Qué </a:t>
            </a:r>
            <a:r>
              <a:rPr lang="es-ES" sz="1400" u="sng" dirty="0" smtClean="0">
                <a:latin typeface="Arial" panose="020B0604020202020204" pitchFamily="34" charset="0"/>
                <a:cs typeface="Arial" panose="020B0604020202020204" pitchFamily="34" charset="0"/>
              </a:rPr>
              <a:t>coste</a:t>
            </a:r>
            <a:r>
              <a:rPr lang="es-ES" sz="1400" dirty="0" smtClean="0">
                <a:latin typeface="Arial" panose="020B0604020202020204" pitchFamily="34" charset="0"/>
                <a:cs typeface="Arial" panose="020B0604020202020204" pitchFamily="34" charset="0"/>
              </a:rPr>
              <a:t> tiene acceder a los datos? ¿Vamos a necesitar datos de </a:t>
            </a:r>
            <a:r>
              <a:rPr lang="es-ES" sz="1400" u="sng" dirty="0" smtClean="0">
                <a:latin typeface="Arial" panose="020B0604020202020204" pitchFamily="34" charset="0"/>
                <a:cs typeface="Arial" panose="020B0604020202020204" pitchFamily="34" charset="0"/>
              </a:rPr>
              <a:t>fuentes externa </a:t>
            </a:r>
            <a:r>
              <a:rPr lang="es-ES" sz="1400" dirty="0" smtClean="0">
                <a:latin typeface="Arial" panose="020B0604020202020204" pitchFamily="34" charset="0"/>
                <a:cs typeface="Arial" panose="020B0604020202020204" pitchFamily="34" charset="0"/>
              </a:rPr>
              <a:t>o son de nuestra </a:t>
            </a:r>
            <a:r>
              <a:rPr lang="es-ES" sz="1400" u="sng" dirty="0" smtClean="0">
                <a:latin typeface="Arial" panose="020B0604020202020204" pitchFamily="34" charset="0"/>
                <a:cs typeface="Arial" panose="020B0604020202020204" pitchFamily="34" charset="0"/>
              </a:rPr>
              <a:t>propiedad</a:t>
            </a:r>
            <a:r>
              <a:rPr lang="es-ES" sz="1400" dirty="0" smtClean="0">
                <a:latin typeface="Arial" panose="020B0604020202020204" pitchFamily="34" charset="0"/>
                <a:cs typeface="Arial" panose="020B0604020202020204" pitchFamily="34" charset="0"/>
              </a:rPr>
              <a:t>? ¿Qué </a:t>
            </a:r>
            <a:r>
              <a:rPr lang="es-ES" sz="1400" u="sng" dirty="0" smtClean="0">
                <a:latin typeface="Arial" panose="020B0604020202020204" pitchFamily="34" charset="0"/>
                <a:cs typeface="Arial" panose="020B0604020202020204" pitchFamily="34" charset="0"/>
              </a:rPr>
              <a:t>velocidad de obtención y procesamiento </a:t>
            </a:r>
            <a:r>
              <a:rPr lang="es-ES" sz="1400" dirty="0" smtClean="0">
                <a:latin typeface="Arial" panose="020B0604020202020204" pitchFamily="34" charset="0"/>
                <a:cs typeface="Arial" panose="020B0604020202020204" pitchFamily="34" charset="0"/>
              </a:rPr>
              <a:t>podemos alcanzar?</a:t>
            </a: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¿Qué </a:t>
            </a:r>
            <a:r>
              <a:rPr lang="es-ES" sz="1400" u="sng" dirty="0" smtClean="0">
                <a:latin typeface="Arial" panose="020B0604020202020204" pitchFamily="34" charset="0"/>
                <a:cs typeface="Arial" panose="020B0604020202020204" pitchFamily="34" charset="0"/>
              </a:rPr>
              <a:t>variedad</a:t>
            </a:r>
            <a:r>
              <a:rPr lang="es-ES" sz="1400" dirty="0" smtClean="0">
                <a:latin typeface="Arial" panose="020B0604020202020204" pitchFamily="34" charset="0"/>
                <a:cs typeface="Arial" panose="020B0604020202020204" pitchFamily="34" charset="0"/>
              </a:rPr>
              <a:t> de datos vamos a manejar y cuántos </a:t>
            </a:r>
            <a:r>
              <a:rPr lang="es-ES" sz="1400" u="sng" dirty="0" smtClean="0">
                <a:latin typeface="Arial" panose="020B0604020202020204" pitchFamily="34" charset="0"/>
                <a:cs typeface="Arial" panose="020B0604020202020204" pitchFamily="34" charset="0"/>
              </a:rPr>
              <a:t>formatos</a:t>
            </a:r>
            <a:r>
              <a:rPr lang="es-ES" sz="1400" dirty="0" smtClean="0">
                <a:latin typeface="Arial" panose="020B0604020202020204" pitchFamily="34" charset="0"/>
                <a:cs typeface="Arial" panose="020B0604020202020204" pitchFamily="34" charset="0"/>
              </a:rPr>
              <a:t> vamos a tener que procesar?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A la hora de preparar nuestros datos: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¿Están todos los datos </a:t>
            </a:r>
            <a:r>
              <a:rPr lang="es-ES" sz="1400" u="sng" dirty="0" smtClean="0">
                <a:latin typeface="Arial" panose="020B0604020202020204" pitchFamily="34" charset="0"/>
                <a:cs typeface="Arial" panose="020B0604020202020204" pitchFamily="34" charset="0"/>
              </a:rPr>
              <a:t>recogidos</a:t>
            </a:r>
            <a:r>
              <a:rPr lang="es-ES" sz="1400" dirty="0" smtClean="0">
                <a:latin typeface="Arial" panose="020B0604020202020204" pitchFamily="34" charset="0"/>
                <a:cs typeface="Arial" panose="020B0604020202020204" pitchFamily="34" charset="0"/>
              </a:rPr>
              <a:t> o hay datos </a:t>
            </a:r>
            <a:r>
              <a:rPr lang="es-ES" sz="1400" u="sng" dirty="0" smtClean="0">
                <a:latin typeface="Arial" panose="020B0604020202020204" pitchFamily="34" charset="0"/>
                <a:cs typeface="Arial" panose="020B0604020202020204" pitchFamily="34" charset="0"/>
              </a:rPr>
              <a:t>extraviados</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¿Los datos están </a:t>
            </a:r>
            <a:r>
              <a:rPr lang="es-ES" sz="1400" u="sng" dirty="0" smtClean="0">
                <a:latin typeface="Arial" panose="020B0604020202020204" pitchFamily="34" charset="0"/>
                <a:cs typeface="Arial" panose="020B0604020202020204" pitchFamily="34" charset="0"/>
              </a:rPr>
              <a:t>correctamente estructurados</a:t>
            </a:r>
            <a:r>
              <a:rPr lang="es-ES" sz="1400" dirty="0" smtClean="0">
                <a:latin typeface="Arial" panose="020B0604020202020204" pitchFamily="34" charset="0"/>
                <a:cs typeface="Arial" panose="020B0604020202020204" pitchFamily="34" charset="0"/>
              </a:rPr>
              <a:t>? ¿Hay datos </a:t>
            </a:r>
            <a:r>
              <a:rPr lang="es-ES" sz="1400" u="sng" dirty="0" smtClean="0">
                <a:latin typeface="Arial" panose="020B0604020202020204" pitchFamily="34" charset="0"/>
                <a:cs typeface="Arial" panose="020B0604020202020204" pitchFamily="34" charset="0"/>
              </a:rPr>
              <a:t>repetidos</a:t>
            </a:r>
            <a:r>
              <a:rPr lang="es-ES" sz="1400" dirty="0" smtClean="0">
                <a:latin typeface="Arial" panose="020B0604020202020204" pitchFamily="34" charset="0"/>
                <a:cs typeface="Arial" panose="020B0604020202020204" pitchFamily="34" charset="0"/>
              </a:rPr>
              <a:t>? </a:t>
            </a:r>
          </a:p>
          <a:p>
            <a:pPr>
              <a:lnSpc>
                <a:spcPct val="150000"/>
              </a:lnSpc>
            </a:pPr>
            <a:r>
              <a:rPr lang="es-ES" sz="1400" dirty="0" smtClean="0">
                <a:latin typeface="Arial" panose="020B0604020202020204" pitchFamily="34" charset="0"/>
                <a:cs typeface="Arial" panose="020B0604020202020204" pitchFamily="34" charset="0"/>
              </a:rPr>
              <a:t>¿Los datos son </a:t>
            </a:r>
            <a:r>
              <a:rPr lang="es-ES" sz="1400" u="sng" dirty="0" smtClean="0">
                <a:latin typeface="Arial" panose="020B0604020202020204" pitchFamily="34" charset="0"/>
                <a:cs typeface="Arial" panose="020B0604020202020204" pitchFamily="34" charset="0"/>
              </a:rPr>
              <a:t>consistentes</a:t>
            </a:r>
            <a:r>
              <a:rPr lang="es-ES" sz="1400" dirty="0" smtClean="0">
                <a:latin typeface="Arial" panose="020B0604020202020204" pitchFamily="34" charset="0"/>
                <a:cs typeface="Arial" panose="020B0604020202020204" pitchFamily="34" charset="0"/>
              </a:rPr>
              <a:t>?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Data Collection and Feature Extraction for Machine Learning | by Billy Tang  | AI³ | Theory, Practice, Busines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850" y="5854700"/>
            <a:ext cx="3947193" cy="147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2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3.3 Aplicación del algoritmo correcto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27</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816100"/>
            <a:ext cx="83058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El éxito de tu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va a depender </a:t>
            </a:r>
            <a:r>
              <a:rPr lang="es-ES" sz="1400" b="1" dirty="0" smtClean="0">
                <a:latin typeface="Arial" panose="020B0604020202020204" pitchFamily="34" charset="0"/>
                <a:cs typeface="Arial" panose="020B0604020202020204" pitchFamily="34" charset="0"/>
              </a:rPr>
              <a:t>enormemente</a:t>
            </a:r>
            <a:r>
              <a:rPr lang="es-ES" sz="1400" dirty="0" smtClean="0">
                <a:latin typeface="Arial" panose="020B0604020202020204" pitchFamily="34" charset="0"/>
                <a:cs typeface="Arial" panose="020B0604020202020204" pitchFamily="34" charset="0"/>
              </a:rPr>
              <a:t> del acierto que se tenga a la hora de </a:t>
            </a:r>
            <a:r>
              <a:rPr lang="es-ES" sz="1400" u="sng" dirty="0" smtClean="0">
                <a:latin typeface="Arial" panose="020B0604020202020204" pitchFamily="34" charset="0"/>
                <a:cs typeface="Arial" panose="020B0604020202020204" pitchFamily="34" charset="0"/>
              </a:rPr>
              <a:t>relacionar el algoritmo elegido con los datos existentes</a:t>
            </a:r>
            <a:r>
              <a:rPr lang="es-ES" sz="1400" dirty="0" smtClean="0">
                <a:latin typeface="Arial" panose="020B0604020202020204" pitchFamily="34" charset="0"/>
                <a:cs typeface="Arial" panose="020B0604020202020204" pitchFamily="34" charset="0"/>
              </a:rPr>
              <a:t>.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Árboles de decisión </a:t>
            </a:r>
          </a:p>
          <a:p>
            <a:pPr fontAlgn="base">
              <a:lnSpc>
                <a:spcPct val="150000"/>
              </a:lnSpc>
            </a:pPr>
            <a:r>
              <a:rPr lang="es-ES" sz="1400" dirty="0" smtClean="0">
                <a:latin typeface="Arial" panose="020B0604020202020204" pitchFamily="34" charset="0"/>
                <a:cs typeface="Arial" panose="020B0604020202020204" pitchFamily="34" charset="0"/>
              </a:rPr>
              <a:t>No necesita mucho entrenamiento. Pueden ser de </a:t>
            </a:r>
            <a:r>
              <a:rPr lang="es-ES" sz="1400" u="sng" dirty="0" smtClean="0">
                <a:latin typeface="Arial" panose="020B0604020202020204" pitchFamily="34" charset="0"/>
                <a:cs typeface="Arial" panose="020B0604020202020204" pitchFamily="34" charset="0"/>
              </a:rPr>
              <a:t>clasificación o de regresión</a:t>
            </a:r>
            <a:r>
              <a:rPr lang="es-ES" sz="1400" dirty="0" smtClean="0">
                <a:latin typeface="Arial" panose="020B0604020202020204" pitchFamily="34" charset="0"/>
                <a:cs typeface="Arial" panose="020B0604020202020204" pitchFamily="34" charset="0"/>
              </a:rPr>
              <a:t>.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err="1" smtClean="0">
                <a:latin typeface="Arial" panose="020B0604020202020204" pitchFamily="34" charset="0"/>
                <a:cs typeface="Arial" panose="020B0604020202020204" pitchFamily="34" charset="0"/>
              </a:rPr>
              <a:t>Naive</a:t>
            </a:r>
            <a:r>
              <a:rPr lang="es-ES" sz="1400" b="1" dirty="0" smtClean="0">
                <a:latin typeface="Arial" panose="020B0604020202020204" pitchFamily="34" charset="0"/>
                <a:cs typeface="Arial" panose="020B0604020202020204" pitchFamily="34" charset="0"/>
              </a:rPr>
              <a:t> </a:t>
            </a:r>
            <a:r>
              <a:rPr lang="es-ES" sz="1400" b="1" dirty="0" err="1" smtClean="0">
                <a:latin typeface="Arial" panose="020B0604020202020204" pitchFamily="34" charset="0"/>
                <a:cs typeface="Arial" panose="020B0604020202020204" pitchFamily="34" charset="0"/>
              </a:rPr>
              <a:t>Bayes</a:t>
            </a:r>
            <a:endParaRPr lang="es-ES" sz="1400" b="1"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Es un modelo puramente </a:t>
            </a:r>
            <a:r>
              <a:rPr lang="es-ES" sz="1400" u="sng" dirty="0" smtClean="0">
                <a:latin typeface="Arial" panose="020B0604020202020204" pitchFamily="34" charset="0"/>
                <a:cs typeface="Arial" panose="020B0604020202020204" pitchFamily="34" charset="0"/>
              </a:rPr>
              <a:t>probabilístico</a:t>
            </a:r>
            <a:r>
              <a:rPr lang="es-ES" sz="1400" dirty="0" smtClean="0">
                <a:latin typeface="Arial" panose="020B0604020202020204" pitchFamily="34" charset="0"/>
                <a:cs typeface="Arial" panose="020B0604020202020204" pitchFamily="34" charset="0"/>
              </a:rPr>
              <a:t>. ¿Qué probabilidad tengo de ver la opción A cuando ocurre B?</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Redes </a:t>
            </a:r>
            <a:r>
              <a:rPr lang="es-ES" sz="1400" b="1" dirty="0" smtClean="0">
                <a:latin typeface="Arial" panose="020B0604020202020204" pitchFamily="34" charset="0"/>
                <a:cs typeface="Arial" panose="020B0604020202020204" pitchFamily="34" charset="0"/>
              </a:rPr>
              <a:t>neuronales (VIDEO).</a:t>
            </a:r>
            <a:endParaRPr lang="es-ES" sz="1400" b="1" dirty="0" smtClean="0">
              <a:latin typeface="Arial" panose="020B0604020202020204" pitchFamily="34" charset="0"/>
              <a:cs typeface="Arial" panose="020B0604020202020204" pitchFamily="34" charset="0"/>
            </a:endParaRPr>
          </a:p>
          <a:p>
            <a:pPr fontAlgn="base">
              <a:lnSpc>
                <a:spcPct val="150000"/>
              </a:lnSpc>
            </a:pPr>
            <a:r>
              <a:rPr lang="es-ES" sz="1400" dirty="0" smtClean="0">
                <a:latin typeface="Arial" panose="020B0604020202020204" pitchFamily="34" charset="0"/>
                <a:cs typeface="Arial" panose="020B0604020202020204" pitchFamily="34" charset="0"/>
              </a:rPr>
              <a:t>Funcionan como un sistema de neuronas en el cerebro. Todas tienen </a:t>
            </a:r>
            <a:r>
              <a:rPr lang="es-ES" sz="1400" u="sng" dirty="0" smtClean="0">
                <a:latin typeface="Arial" panose="020B0604020202020204" pitchFamily="34" charset="0"/>
                <a:cs typeface="Arial" panose="020B0604020202020204" pitchFamily="34" charset="0"/>
              </a:rPr>
              <a:t>entradas y salidas y están conectadas entre ellas distribuyendo un “</a:t>
            </a:r>
            <a:r>
              <a:rPr lang="es-ES" sz="1400" b="1" u="sng" dirty="0" smtClean="0">
                <a:latin typeface="Arial" panose="020B0604020202020204" pitchFamily="34" charset="0"/>
                <a:cs typeface="Arial" panose="020B0604020202020204" pitchFamily="34" charset="0"/>
              </a:rPr>
              <a:t>peso</a:t>
            </a:r>
            <a:r>
              <a:rPr lang="es-ES" sz="1400" u="sng" dirty="0" smtClean="0">
                <a:latin typeface="Arial" panose="020B0604020202020204" pitchFamily="34" charset="0"/>
                <a:cs typeface="Arial" panose="020B0604020202020204" pitchFamily="34" charset="0"/>
              </a:rPr>
              <a:t>” determinado entre cada conexión</a:t>
            </a:r>
            <a:r>
              <a:rPr lang="es-ES" sz="1400" dirty="0" smtClean="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KNN</a:t>
            </a:r>
          </a:p>
          <a:p>
            <a:pPr fontAlgn="base">
              <a:lnSpc>
                <a:spcPct val="150000"/>
              </a:lnSpc>
            </a:pPr>
            <a:r>
              <a:rPr lang="es-ES" sz="1400" dirty="0">
                <a:latin typeface="Arial" panose="020B0604020202020204" pitchFamily="34" charset="0"/>
                <a:cs typeface="Arial" panose="020B0604020202020204" pitchFamily="34" charset="0"/>
              </a:rPr>
              <a:t>Sirve </a:t>
            </a:r>
            <a:r>
              <a:rPr lang="es-ES" sz="1400" dirty="0" smtClean="0">
                <a:latin typeface="Arial" panose="020B0604020202020204" pitchFamily="34" charset="0"/>
                <a:cs typeface="Arial" panose="020B0604020202020204" pitchFamily="34" charset="0"/>
              </a:rPr>
              <a:t>esencialmente para </a:t>
            </a:r>
            <a:r>
              <a:rPr lang="es-ES" sz="1400" u="sng" dirty="0">
                <a:latin typeface="Arial" panose="020B0604020202020204" pitchFamily="34" charset="0"/>
                <a:cs typeface="Arial" panose="020B0604020202020204" pitchFamily="34" charset="0"/>
              </a:rPr>
              <a:t>clasificar valores buscando los puntos de datos “más similares</a:t>
            </a:r>
            <a:r>
              <a:rPr lang="es-ES" sz="1400" dirty="0">
                <a:latin typeface="Arial" panose="020B0604020202020204" pitchFamily="34" charset="0"/>
                <a:cs typeface="Arial" panose="020B0604020202020204" pitchFamily="34" charset="0"/>
              </a:rPr>
              <a:t>” (por cercanía) aprendidos en la etapa de entrenamiento </a:t>
            </a:r>
            <a:endParaRPr lang="es-ES" sz="1400" b="1"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20104687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a:t>3.3 Aplicación del algoritmo correcto</a:t>
            </a:r>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28</a:t>
            </a:fld>
            <a:endParaRPr lang="en-US" sz="900" dirty="0">
              <a:solidFill>
                <a:srgbClr val="3288D4"/>
              </a:solidFill>
            </a:endParaRPr>
          </a:p>
        </p:txBody>
      </p:sp>
      <p:pic>
        <p:nvPicPr>
          <p:cNvPr id="6" name="Picture 2" descr="What is a Decision Tree &amp; How to Make One [+ Templat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4250" y="1967524"/>
            <a:ext cx="2742172" cy="204211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a:blip r:embed="rId3"/>
          <a:stretch>
            <a:fillRect/>
          </a:stretch>
        </p:blipFill>
        <p:spPr>
          <a:xfrm>
            <a:off x="4718050" y="2555062"/>
            <a:ext cx="5029200" cy="683755"/>
          </a:xfrm>
          <a:prstGeom prst="rect">
            <a:avLst/>
          </a:prstGeom>
        </p:spPr>
      </p:pic>
      <p:pic>
        <p:nvPicPr>
          <p:cNvPr id="8" name="Picture 10" descr="Calculus in Action: Neural Networ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6650" y="4559300"/>
            <a:ext cx="2744076" cy="2343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K-Nearest Neighbor(KNN) Algorithm for Machine Learning - Javat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3850" y="4037844"/>
            <a:ext cx="3580757" cy="286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4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3.4 Evaluación y ajuste de modelo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29</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52224"/>
            <a:ext cx="80772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Es el momento de </a:t>
            </a:r>
            <a:r>
              <a:rPr lang="es-ES" sz="1400" u="sng" dirty="0" smtClean="0">
                <a:latin typeface="Arial" panose="020B0604020202020204" pitchFamily="34" charset="0"/>
                <a:cs typeface="Arial" panose="020B0604020202020204" pitchFamily="34" charset="0"/>
              </a:rPr>
              <a:t>evaluar</a:t>
            </a:r>
            <a:r>
              <a:rPr lang="es-ES" sz="1400" dirty="0" smtClean="0">
                <a:latin typeface="Arial" panose="020B0604020202020204" pitchFamily="34" charset="0"/>
                <a:cs typeface="Arial" panose="020B0604020202020204" pitchFamily="34" charset="0"/>
              </a:rPr>
              <a:t> el rendimiento de tu modelo de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y en este momento es especialmente crucial la </a:t>
            </a:r>
            <a:r>
              <a:rPr lang="es-ES" sz="1400" u="sng" dirty="0" smtClean="0">
                <a:latin typeface="Arial" panose="020B0604020202020204" pitchFamily="34" charset="0"/>
                <a:cs typeface="Arial" panose="020B0604020202020204" pitchFamily="34" charset="0"/>
              </a:rPr>
              <a:t>revisión y la corrección del modelo </a:t>
            </a:r>
            <a:r>
              <a:rPr lang="es-ES" sz="1400" dirty="0" smtClean="0">
                <a:latin typeface="Arial" panose="020B0604020202020204" pitchFamily="34" charset="0"/>
                <a:cs typeface="Arial" panose="020B0604020202020204" pitchFamily="34" charset="0"/>
              </a:rPr>
              <a:t>atendiendo a las preguntas que has planteado y respondido en el primer paso del proceso. </a:t>
            </a:r>
          </a:p>
          <a:p>
            <a:pPr fontAlgn="base">
              <a:lnSpc>
                <a:spcPct val="150000"/>
              </a:lnSpc>
            </a:pPr>
            <a:endParaRPr lang="es-ES" sz="1400" b="1"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¿Necesito </a:t>
            </a:r>
            <a:r>
              <a:rPr lang="es-ES" sz="1400" u="sng" dirty="0" smtClean="0">
                <a:latin typeface="Arial" panose="020B0604020202020204" pitchFamily="34" charset="0"/>
                <a:cs typeface="Arial" panose="020B0604020202020204" pitchFamily="34" charset="0"/>
              </a:rPr>
              <a:t>ajustar</a:t>
            </a:r>
            <a:r>
              <a:rPr lang="es-ES" sz="1400" dirty="0" smtClean="0">
                <a:latin typeface="Arial" panose="020B0604020202020204" pitchFamily="34" charset="0"/>
                <a:cs typeface="Arial" panose="020B0604020202020204" pitchFamily="34" charset="0"/>
              </a:rPr>
              <a:t> los </a:t>
            </a:r>
            <a:r>
              <a:rPr lang="es-ES" sz="1400" u="sng" dirty="0" smtClean="0">
                <a:latin typeface="Arial" panose="020B0604020202020204" pitchFamily="34" charset="0"/>
                <a:cs typeface="Arial" panose="020B0604020202020204" pitchFamily="34" charset="0"/>
              </a:rPr>
              <a:t>datos</a:t>
            </a:r>
            <a:r>
              <a:rPr lang="es-ES" sz="1400" dirty="0" smtClean="0">
                <a:latin typeface="Arial" panose="020B0604020202020204" pitchFamily="34" charset="0"/>
                <a:cs typeface="Arial" panose="020B0604020202020204" pitchFamily="34" charset="0"/>
              </a:rPr>
              <a:t> que estoy dando a mi modelo?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¿El </a:t>
            </a:r>
            <a:r>
              <a:rPr lang="es-ES" sz="1400" u="sng" dirty="0" smtClean="0">
                <a:latin typeface="Arial" panose="020B0604020202020204" pitchFamily="34" charset="0"/>
                <a:cs typeface="Arial" panose="020B0604020202020204" pitchFamily="34" charset="0"/>
              </a:rPr>
              <a:t>algoritmo</a:t>
            </a:r>
            <a:r>
              <a:rPr lang="es-ES" sz="1400" dirty="0" smtClean="0">
                <a:latin typeface="Arial" panose="020B0604020202020204" pitchFamily="34" charset="0"/>
                <a:cs typeface="Arial" panose="020B0604020202020204" pitchFamily="34" charset="0"/>
              </a:rPr>
              <a:t> que he elegido </a:t>
            </a:r>
            <a:r>
              <a:rPr lang="es-ES" sz="1400" u="sng" dirty="0" smtClean="0">
                <a:latin typeface="Arial" panose="020B0604020202020204" pitchFamily="34" charset="0"/>
                <a:cs typeface="Arial" panose="020B0604020202020204" pitchFamily="34" charset="0"/>
              </a:rPr>
              <a:t>satisface</a:t>
            </a:r>
            <a:r>
              <a:rPr lang="es-ES" sz="1400" dirty="0" smtClean="0">
                <a:latin typeface="Arial" panose="020B0604020202020204" pitchFamily="34" charset="0"/>
                <a:cs typeface="Arial" panose="020B0604020202020204" pitchFamily="34" charset="0"/>
              </a:rPr>
              <a:t> y </a:t>
            </a:r>
            <a:r>
              <a:rPr lang="es-ES" sz="1400" u="sng" dirty="0" smtClean="0">
                <a:latin typeface="Arial" panose="020B0604020202020204" pitchFamily="34" charset="0"/>
                <a:cs typeface="Arial" panose="020B0604020202020204" pitchFamily="34" charset="0"/>
              </a:rPr>
              <a:t>soluciona</a:t>
            </a:r>
            <a:r>
              <a:rPr lang="es-ES" sz="1400" dirty="0" smtClean="0">
                <a:latin typeface="Arial" panose="020B0604020202020204" pitchFamily="34" charset="0"/>
                <a:cs typeface="Arial" panose="020B0604020202020204" pitchFamily="34" charset="0"/>
              </a:rPr>
              <a:t> mi problema?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¿Es </a:t>
            </a:r>
            <a:r>
              <a:rPr lang="es-ES" sz="1400" u="sng" dirty="0" smtClean="0">
                <a:latin typeface="Arial" panose="020B0604020202020204" pitchFamily="34" charset="0"/>
                <a:cs typeface="Arial" panose="020B0604020202020204" pitchFamily="34" charset="0"/>
              </a:rPr>
              <a:t>escalable</a:t>
            </a:r>
            <a:r>
              <a:rPr lang="es-ES" sz="1400" dirty="0" smtClean="0">
                <a:latin typeface="Arial" panose="020B0604020202020204" pitchFamily="34" charset="0"/>
                <a:cs typeface="Arial" panose="020B0604020202020204" pitchFamily="34" charset="0"/>
              </a:rPr>
              <a:t> a la inserción y el análisis de un mayor volumen de datos en el futuro? </a:t>
            </a:r>
          </a:p>
          <a:p>
            <a:pPr marL="285750" indent="-285750" fontAlgn="base">
              <a:lnSpc>
                <a:spcPct val="150000"/>
              </a:lnSpc>
              <a:buFont typeface="Wingdings" panose="05000000000000000000" pitchFamily="2" charset="2"/>
              <a:buChar char="§"/>
            </a:pPr>
            <a:endParaRPr lang="es-ES" sz="1400" dirty="0">
              <a:latin typeface="Arial" panose="020B0604020202020204" pitchFamily="34" charset="0"/>
              <a:cs typeface="Arial" panose="020B0604020202020204" pitchFamily="34" charset="0"/>
            </a:endParaRP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¿Me está dando </a:t>
            </a:r>
            <a:r>
              <a:rPr lang="es-ES" sz="1400" u="sng" dirty="0" smtClean="0">
                <a:latin typeface="Arial" panose="020B0604020202020204" pitchFamily="34" charset="0"/>
                <a:cs typeface="Arial" panose="020B0604020202020204" pitchFamily="34" charset="0"/>
              </a:rPr>
              <a:t>resultados</a:t>
            </a:r>
            <a:r>
              <a:rPr lang="es-ES" sz="1400" dirty="0" smtClean="0">
                <a:latin typeface="Arial" panose="020B0604020202020204" pitchFamily="34" charset="0"/>
                <a:cs typeface="Arial" panose="020B0604020202020204" pitchFamily="34" charset="0"/>
              </a:rPr>
              <a:t> muy simples? ¿Puedo percibir la inteligencia aplicada? </a:t>
            </a:r>
          </a:p>
          <a:p>
            <a:pPr marL="285750" indent="-285750" fontAlgn="base">
              <a:lnSpc>
                <a:spcPct val="150000"/>
              </a:lnSpc>
              <a:buFont typeface="Wingdings" panose="05000000000000000000" pitchFamily="2" charset="2"/>
              <a:buChar char="§"/>
            </a:pPr>
            <a:r>
              <a:rPr lang="es-ES" sz="1400" dirty="0" smtClean="0">
                <a:latin typeface="Arial" panose="020B0604020202020204" pitchFamily="34" charset="0"/>
                <a:cs typeface="Arial" panose="020B0604020202020204" pitchFamily="34" charset="0"/>
              </a:rPr>
              <a:t>¿Los resultados son muy complejos? ¿Se aleja demasiado de la realidad y no es comprensible o parecido a un proceso de aprendizaje humano?</a:t>
            </a:r>
          </a:p>
          <a:p>
            <a:pPr fontAlgn="base">
              <a:lnSpc>
                <a:spcPct val="150000"/>
              </a:lnSpc>
            </a:pPr>
            <a:endParaRPr lang="es-ES" sz="1400" b="1" dirty="0">
              <a:latin typeface="Arial" panose="020B0604020202020204" pitchFamily="34" charset="0"/>
              <a:cs typeface="Arial" panose="020B0604020202020204" pitchFamily="34" charset="0"/>
            </a:endParaRPr>
          </a:p>
          <a:p>
            <a:pPr fontAlgn="base">
              <a:lnSpc>
                <a:spcPct val="150000"/>
              </a:lnSpc>
            </a:pPr>
            <a:r>
              <a:rPr lang="es-ES" sz="1400" b="1" dirty="0" smtClean="0">
                <a:latin typeface="Arial" panose="020B0604020202020204" pitchFamily="34" charset="0"/>
                <a:cs typeface="Arial" panose="020B0604020202020204" pitchFamily="34" charset="0"/>
              </a:rPr>
              <a:t>SI NO RESPONDES TU PRINCIPAL </a:t>
            </a:r>
            <a:r>
              <a:rPr lang="es-ES" sz="1400" b="1" u="sng" dirty="0" smtClean="0">
                <a:latin typeface="Arial" panose="020B0604020202020204" pitchFamily="34" charset="0"/>
                <a:cs typeface="Arial" panose="020B0604020202020204" pitchFamily="34" charset="0"/>
              </a:rPr>
              <a:t>PREGUNTA</a:t>
            </a:r>
            <a:r>
              <a:rPr lang="es-ES" sz="1400" b="1" dirty="0" smtClean="0">
                <a:latin typeface="Arial" panose="020B0604020202020204" pitchFamily="34" charset="0"/>
                <a:cs typeface="Arial" panose="020B0604020202020204" pitchFamily="34" charset="0"/>
              </a:rPr>
              <a:t> O TUS </a:t>
            </a:r>
            <a:r>
              <a:rPr lang="es-ES" sz="1400" b="1" u="sng" dirty="0" smtClean="0">
                <a:latin typeface="Arial" panose="020B0604020202020204" pitchFamily="34" charset="0"/>
                <a:cs typeface="Arial" panose="020B0604020202020204" pitchFamily="34" charset="0"/>
              </a:rPr>
              <a:t>RESULTADOS</a:t>
            </a:r>
            <a:r>
              <a:rPr lang="es-ES" sz="1400" b="1" dirty="0" smtClean="0">
                <a:latin typeface="Arial" panose="020B0604020202020204" pitchFamily="34" charset="0"/>
                <a:cs typeface="Arial" panose="020B0604020202020204" pitchFamily="34" charset="0"/>
              </a:rPr>
              <a:t> NO SON LOS ESPERADOS, ES EL MOMENTO DE VOLVER ATRÁS Y MODIFICAR LOS PASOS 2 Y 3. </a:t>
            </a: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373358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1. Big Data</a:t>
            </a:r>
            <a:endParaRPr lang="es-E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3.5 Uso y presentación de modelo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30</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2044700"/>
            <a:ext cx="8077200" cy="5137551"/>
          </a:xfrm>
          <a:prstGeom prst="rect">
            <a:avLst/>
          </a:prstGeom>
        </p:spPr>
        <p:txBody>
          <a:bodyPr/>
          <a:lstStyle/>
          <a:p>
            <a:pPr fontAlgn="base">
              <a:lnSpc>
                <a:spcPct val="150000"/>
              </a:lnSpc>
            </a:pPr>
            <a:r>
              <a:rPr lang="es-ES" sz="1400" dirty="0" smtClean="0">
                <a:latin typeface="Arial" panose="020B0604020202020204" pitchFamily="34" charset="0"/>
                <a:cs typeface="Arial" panose="020B0604020202020204" pitchFamily="34" charset="0"/>
              </a:rPr>
              <a:t>Es el momento de empezar a utilizar tu modelo y presentarlo a tu cliente o implementarlo en tu organización. La perspectiva y el juicio humano será la que finalmente confirmará que el modelo funciona y soluciona el problema que se había planteado. </a:t>
            </a:r>
          </a:p>
          <a:p>
            <a:pPr fontAlgn="base">
              <a:lnSpc>
                <a:spcPct val="150000"/>
              </a:lnSpc>
            </a:pPr>
            <a:endParaRPr lang="es-ES" sz="1400" b="1" dirty="0" smtClean="0">
              <a:latin typeface="Arial" panose="020B0604020202020204" pitchFamily="34" charset="0"/>
              <a:cs typeface="Arial" panose="020B0604020202020204" pitchFamily="34" charset="0"/>
            </a:endParaRPr>
          </a:p>
          <a:p>
            <a:pPr fontAlgn="base">
              <a:lnSpc>
                <a:spcPct val="150000"/>
              </a:lnSpc>
            </a:pPr>
            <a:endParaRPr lang="es-ES" sz="1400" dirty="0">
              <a:latin typeface="Arial" panose="020B0604020202020204" pitchFamily="34" charset="0"/>
              <a:cs typeface="Arial" panose="020B0604020202020204" pitchFamily="34" charset="0"/>
            </a:endParaRPr>
          </a:p>
          <a:p>
            <a:pPr fontAlgn="base">
              <a:lnSpc>
                <a:spcPct val="150000"/>
              </a:lnSpc>
            </a:pPr>
            <a:endParaRPr lang="es-ES" sz="1400" dirty="0" smtClean="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Technology Fridays: Comet.ML Wants to be the Google Analytics of the Deep  Learning World | by Jesus Rodriguez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3392349"/>
            <a:ext cx="628885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931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4. Ejercicios</a:t>
            </a:r>
            <a:endParaRPr lang="es-ES" dirty="0"/>
          </a:p>
        </p:txBody>
      </p:sp>
    </p:spTree>
    <p:extLst>
      <p:ext uri="{BB962C8B-B14F-4D97-AF65-F5344CB8AC3E}">
        <p14:creationId xmlns:p14="http://schemas.microsoft.com/office/powerpoint/2010/main" val="379632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4. Ejercicios</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32</a:t>
            </a:fld>
            <a:endParaRPr lang="en-US" sz="900" dirty="0">
              <a:solidFill>
                <a:srgbClr val="3288D4"/>
              </a:solidFill>
            </a:endParaRPr>
          </a:p>
        </p:txBody>
      </p:sp>
      <p:sp>
        <p:nvSpPr>
          <p:cNvPr id="6" name="Rectángulo 5"/>
          <p:cNvSpPr/>
          <p:nvPr/>
        </p:nvSpPr>
        <p:spPr>
          <a:xfrm>
            <a:off x="755650" y="1965210"/>
            <a:ext cx="6172200" cy="584775"/>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E.1</a:t>
            </a:r>
          </a:p>
          <a:p>
            <a:r>
              <a:rPr lang="es-ES" sz="1600" dirty="0" smtClean="0">
                <a:latin typeface="Arial" panose="020B0604020202020204" pitchFamily="34" charset="0"/>
                <a:cs typeface="Arial" panose="020B0604020202020204" pitchFamily="34" charset="0"/>
              </a:rPr>
              <a:t>Visionado de vídeos en los anexos </a:t>
            </a:r>
            <a:endParaRPr lang="es-ES" sz="1600" dirty="0">
              <a:latin typeface="Arial" panose="020B0604020202020204" pitchFamily="34" charset="0"/>
              <a:cs typeface="Arial" panose="020B0604020202020204" pitchFamily="34" charset="0"/>
            </a:endParaRPr>
          </a:p>
        </p:txBody>
      </p:sp>
      <p:sp>
        <p:nvSpPr>
          <p:cNvPr id="7" name="Rectángulo 6"/>
          <p:cNvSpPr/>
          <p:nvPr/>
        </p:nvSpPr>
        <p:spPr>
          <a:xfrm>
            <a:off x="755650" y="4140633"/>
            <a:ext cx="9067800" cy="3477875"/>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E.3</a:t>
            </a:r>
          </a:p>
          <a:p>
            <a:r>
              <a:rPr lang="es-ES" sz="1600" dirty="0" smtClean="0">
                <a:latin typeface="Arial" panose="020B0604020202020204" pitchFamily="34" charset="0"/>
                <a:cs typeface="Arial" panose="020B0604020202020204" pitchFamily="34" charset="0"/>
              </a:rPr>
              <a:t>Introducción a Deep </a:t>
            </a:r>
            <a:r>
              <a:rPr lang="es-ES" sz="1600" dirty="0" err="1" smtClean="0">
                <a:latin typeface="Arial" panose="020B0604020202020204" pitchFamily="34" charset="0"/>
                <a:cs typeface="Arial" panose="020B0604020202020204" pitchFamily="34" charset="0"/>
              </a:rPr>
              <a:t>Learning</a:t>
            </a:r>
            <a:r>
              <a:rPr lang="es-ES" sz="1600" dirty="0" smtClean="0">
                <a:latin typeface="Arial" panose="020B0604020202020204" pitchFamily="34" charset="0"/>
                <a:cs typeface="Arial" panose="020B0604020202020204" pitchFamily="34" charset="0"/>
              </a:rPr>
              <a:t> y Python: Consulta y explicación del anexo </a:t>
            </a:r>
            <a:r>
              <a:rPr lang="es-ES" sz="1600" dirty="0" smtClean="0">
                <a:latin typeface="Arial" panose="020B0604020202020204" pitchFamily="34" charset="0"/>
                <a:cs typeface="Arial" panose="020B0604020202020204" pitchFamily="34" charset="0"/>
                <a:hlinkClick r:id="rId2"/>
              </a:rPr>
              <a:t>Google </a:t>
            </a:r>
            <a:r>
              <a:rPr lang="es-ES" sz="1600" dirty="0" err="1" smtClean="0">
                <a:latin typeface="Arial" panose="020B0604020202020204" pitchFamily="34" charset="0"/>
                <a:cs typeface="Arial" panose="020B0604020202020204" pitchFamily="34" charset="0"/>
                <a:hlinkClick r:id="rId2"/>
              </a:rPr>
              <a:t>Collab</a:t>
            </a:r>
            <a:r>
              <a:rPr lang="es-ES" sz="1600" dirty="0" smtClean="0">
                <a:latin typeface="Arial" panose="020B0604020202020204" pitchFamily="34" charset="0"/>
                <a:cs typeface="Arial" panose="020B0604020202020204" pitchFamily="34" charset="0"/>
                <a:hlinkClick r:id="rId2"/>
              </a:rPr>
              <a:t> </a:t>
            </a:r>
            <a:r>
              <a:rPr lang="es-ES" sz="1600" dirty="0" smtClean="0">
                <a:latin typeface="Arial" panose="020B0604020202020204" pitchFamily="34" charset="0"/>
                <a:cs typeface="Arial" panose="020B0604020202020204" pitchFamily="34" charset="0"/>
              </a:rPr>
              <a:t>para convertir Celsius a Fahrenheit. </a:t>
            </a:r>
          </a:p>
          <a:p>
            <a:endParaRPr lang="es-ES" sz="1600" b="1" dirty="0">
              <a:latin typeface="Arial" panose="020B0604020202020204" pitchFamily="34" charset="0"/>
              <a:cs typeface="Arial" panose="020B0604020202020204" pitchFamily="34" charset="0"/>
            </a:endParaRPr>
          </a:p>
          <a:p>
            <a:endParaRPr lang="es-ES" sz="1600" b="1" dirty="0" smtClean="0">
              <a:latin typeface="Arial" panose="020B0604020202020204" pitchFamily="34" charset="0"/>
              <a:cs typeface="Arial" panose="020B0604020202020204" pitchFamily="34" charset="0"/>
            </a:endParaRPr>
          </a:p>
          <a:p>
            <a:r>
              <a:rPr lang="es-ES" sz="1600" b="1" dirty="0" smtClean="0">
                <a:latin typeface="Arial" panose="020B0604020202020204" pitchFamily="34" charset="0"/>
                <a:cs typeface="Arial" panose="020B0604020202020204" pitchFamily="34" charset="0"/>
              </a:rPr>
              <a:t>E.4</a:t>
            </a:r>
          </a:p>
          <a:p>
            <a:r>
              <a:rPr lang="es-ES" altLang="es-ES" sz="1600" dirty="0" smtClean="0">
                <a:latin typeface="Arial" panose="020B0604020202020204" pitchFamily="34" charset="0"/>
                <a:cs typeface="Arial" panose="020B0604020202020204" pitchFamily="34" charset="0"/>
              </a:rPr>
              <a:t>Separar la clase en dos grupos y aportar al menos </a:t>
            </a:r>
            <a:r>
              <a:rPr lang="es-ES" sz="1600" dirty="0" smtClean="0">
                <a:latin typeface="Arial" panose="020B0604020202020204" pitchFamily="34" charset="0"/>
                <a:cs typeface="Arial" panose="020B0604020202020204" pitchFamily="34" charset="0"/>
              </a:rPr>
              <a:t> 5 argumentos en contra y a favor de usar el </a:t>
            </a:r>
            <a:r>
              <a:rPr lang="es-ES" sz="1600" dirty="0" err="1" smtClean="0">
                <a:latin typeface="Arial" panose="020B0604020202020204" pitchFamily="34" charset="0"/>
                <a:cs typeface="Arial" panose="020B0604020202020204" pitchFamily="34" charset="0"/>
              </a:rPr>
              <a:t>big</a:t>
            </a:r>
            <a:r>
              <a:rPr lang="es-ES" sz="1600" dirty="0" smtClean="0">
                <a:latin typeface="Arial" panose="020B0604020202020204" pitchFamily="34" charset="0"/>
                <a:cs typeface="Arial" panose="020B0604020202020204" pitchFamily="34" charset="0"/>
              </a:rPr>
              <a:t> data en el sector de los seguros.</a:t>
            </a:r>
          </a:p>
          <a:p>
            <a:endParaRPr lang="es-ES" sz="1600" b="1" dirty="0" smtClean="0">
              <a:latin typeface="Arial" panose="020B0604020202020204" pitchFamily="34" charset="0"/>
              <a:cs typeface="Arial" panose="020B0604020202020204" pitchFamily="34" charset="0"/>
            </a:endParaRPr>
          </a:p>
          <a:p>
            <a:endParaRPr lang="es-ES" sz="1600" b="1" dirty="0">
              <a:latin typeface="Arial" panose="020B0604020202020204" pitchFamily="34" charset="0"/>
              <a:cs typeface="Arial" panose="020B0604020202020204" pitchFamily="34" charset="0"/>
            </a:endParaRPr>
          </a:p>
          <a:p>
            <a:r>
              <a:rPr lang="es-ES" sz="1600" b="1" dirty="0" smtClean="0">
                <a:latin typeface="Arial" panose="020B0604020202020204" pitchFamily="34" charset="0"/>
                <a:cs typeface="Arial" panose="020B0604020202020204" pitchFamily="34" charset="0"/>
              </a:rPr>
              <a:t>E.5</a:t>
            </a:r>
            <a:endParaRPr lang="es-ES" sz="1400" dirty="0" smtClean="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Examen final</a:t>
            </a:r>
          </a:p>
          <a:p>
            <a:endParaRPr lang="es-ES" sz="1400" dirty="0">
              <a:latin typeface="Arial" panose="020B0604020202020204" pitchFamily="34" charset="0"/>
              <a:cs typeface="Arial" panose="020B0604020202020204" pitchFamily="34" charset="0"/>
            </a:endParaRPr>
          </a:p>
          <a:p>
            <a:endParaRPr lang="es-ES" sz="1400" dirty="0" smtClean="0">
              <a:latin typeface="Arial" panose="020B0604020202020204" pitchFamily="34" charset="0"/>
              <a:cs typeface="Arial" panose="020B0604020202020204" pitchFamily="34" charset="0"/>
            </a:endParaRPr>
          </a:p>
        </p:txBody>
      </p:sp>
      <p:sp>
        <p:nvSpPr>
          <p:cNvPr id="9" name="Rectángulo 8"/>
          <p:cNvSpPr/>
          <p:nvPr/>
        </p:nvSpPr>
        <p:spPr>
          <a:xfrm>
            <a:off x="755650" y="2806700"/>
            <a:ext cx="8674100" cy="1077218"/>
          </a:xfrm>
          <a:prstGeom prst="rect">
            <a:avLst/>
          </a:prstGeom>
        </p:spPr>
        <p:txBody>
          <a:bodyPr wrap="square">
            <a:spAutoFit/>
          </a:bodyPr>
          <a:lstStyle/>
          <a:p>
            <a:r>
              <a:rPr lang="es-ES" sz="1600" b="1" dirty="0" smtClean="0">
                <a:latin typeface="Arial" panose="020B0604020202020204" pitchFamily="34" charset="0"/>
                <a:cs typeface="Arial" panose="020B0604020202020204" pitchFamily="34" charset="0"/>
              </a:rPr>
              <a:t>E.2</a:t>
            </a:r>
            <a:endParaRPr lang="es-ES" sz="1600" b="1"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Con la ayuda de la extensión ‘Data </a:t>
            </a:r>
            <a:r>
              <a:rPr lang="es-ES" sz="1600" dirty="0" err="1" smtClean="0">
                <a:latin typeface="Arial" panose="020B0604020202020204" pitchFamily="34" charset="0"/>
                <a:cs typeface="Arial" panose="020B0604020202020204" pitchFamily="34" charset="0"/>
              </a:rPr>
              <a:t>Miner</a:t>
            </a:r>
            <a:r>
              <a:rPr lang="es-ES" sz="1600" dirty="0" smtClean="0">
                <a:latin typeface="Arial" panose="020B0604020202020204" pitchFamily="34" charset="0"/>
                <a:cs typeface="Arial" panose="020B0604020202020204" pitchFamily="34" charset="0"/>
              </a:rPr>
              <a:t>’, haz un </a:t>
            </a:r>
            <a:r>
              <a:rPr lang="es-ES" sz="1600" dirty="0" err="1" smtClean="0">
                <a:latin typeface="Arial" panose="020B0604020202020204" pitchFamily="34" charset="0"/>
                <a:cs typeface="Arial" panose="020B0604020202020204" pitchFamily="34" charset="0"/>
              </a:rPr>
              <a:t>scraping</a:t>
            </a:r>
            <a:r>
              <a:rPr lang="es-ES" sz="1600" dirty="0" smtClean="0">
                <a:latin typeface="Arial" panose="020B0604020202020204" pitchFamily="34" charset="0"/>
                <a:cs typeface="Arial" panose="020B0604020202020204" pitchFamily="34" charset="0"/>
              </a:rPr>
              <a:t> y descarga los datos de las casas en venta en tu ciudad existentes en la web pisos.com. Ahora, haz una regresión múltiple en una hoja de Excel para predecir un precio en base a m2 y/o número de habitaciones.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5509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9379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4</a:t>
            </a:fld>
            <a:endParaRPr lang="en-US" sz="900" dirty="0">
              <a:solidFill>
                <a:srgbClr val="3288D4"/>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1175" y="2654298"/>
            <a:ext cx="5161875" cy="2213361"/>
          </a:xfrm>
          <a:prstGeom prst="rect">
            <a:avLst/>
          </a:prstGeom>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97" y="1588081"/>
            <a:ext cx="4603515" cy="4459843"/>
          </a:xfrm>
          <a:prstGeom prst="rect">
            <a:avLst/>
          </a:prstGeom>
        </p:spPr>
      </p:pic>
    </p:spTree>
    <p:extLst>
      <p:ext uri="{BB962C8B-B14F-4D97-AF65-F5344CB8AC3E}">
        <p14:creationId xmlns:p14="http://schemas.microsoft.com/office/powerpoint/2010/main" val="1574120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1.1 Big Data y </a:t>
            </a:r>
            <a:r>
              <a:rPr lang="es-ES" dirty="0" err="1" smtClean="0"/>
              <a:t>Computer</a:t>
            </a:r>
            <a:r>
              <a:rPr lang="es-ES" dirty="0" smtClean="0"/>
              <a:t> </a:t>
            </a:r>
            <a:r>
              <a:rPr lang="es-ES" dirty="0" err="1" smtClean="0"/>
              <a:t>Science</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5</a:t>
            </a:fld>
            <a:endParaRPr lang="en-US" sz="900" dirty="0">
              <a:solidFill>
                <a:srgbClr val="3288D4"/>
              </a:solidFill>
            </a:endParaRPr>
          </a:p>
        </p:txBody>
      </p:sp>
      <p:sp>
        <p:nvSpPr>
          <p:cNvPr id="10"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876804"/>
            <a:ext cx="8763000" cy="5305825"/>
          </a:xfrm>
          <a:prstGeom prst="rect">
            <a:avLst/>
          </a:prstGeom>
        </p:spPr>
        <p:txBody>
          <a:bodyPr/>
          <a:lstStyle/>
          <a:p>
            <a:pPr>
              <a:lnSpc>
                <a:spcPct val="150000"/>
              </a:lnSpc>
            </a:pPr>
            <a:r>
              <a:rPr lang="es-ES" sz="1400" dirty="0" smtClean="0">
                <a:solidFill>
                  <a:schemeClr val="tx1"/>
                </a:solidFill>
                <a:latin typeface="Arial" panose="020B0604020202020204" pitchFamily="34" charset="0"/>
                <a:cs typeface="Arial" panose="020B0604020202020204" pitchFamily="34" charset="0"/>
              </a:rPr>
              <a:t>Antes de hablar de conceptos como </a:t>
            </a:r>
            <a:r>
              <a:rPr lang="es-ES" sz="1400" dirty="0" err="1" smtClean="0">
                <a:solidFill>
                  <a:schemeClr val="tx1"/>
                </a:solidFill>
                <a:latin typeface="Arial" panose="020B0604020202020204" pitchFamily="34" charset="0"/>
                <a:cs typeface="Arial" panose="020B0604020202020204" pitchFamily="34" charset="0"/>
              </a:rPr>
              <a:t>big</a:t>
            </a:r>
            <a:r>
              <a:rPr lang="es-ES" sz="1400" dirty="0" smtClean="0">
                <a:solidFill>
                  <a:schemeClr val="tx1"/>
                </a:solidFill>
                <a:latin typeface="Arial" panose="020B0604020202020204" pitchFamily="34" charset="0"/>
                <a:cs typeface="Arial" panose="020B0604020202020204" pitchFamily="34" charset="0"/>
              </a:rPr>
              <a:t> data, machine </a:t>
            </a:r>
            <a:r>
              <a:rPr lang="es-ES" sz="1400" dirty="0" err="1" smtClean="0">
                <a:solidFill>
                  <a:schemeClr val="tx1"/>
                </a:solidFill>
                <a:latin typeface="Arial" panose="020B0604020202020204" pitchFamily="34" charset="0"/>
                <a:cs typeface="Arial" panose="020B0604020202020204" pitchFamily="34" charset="0"/>
              </a:rPr>
              <a:t>learning</a:t>
            </a:r>
            <a:r>
              <a:rPr lang="es-ES" sz="1400" dirty="0" smtClean="0">
                <a:solidFill>
                  <a:schemeClr val="tx1"/>
                </a:solidFill>
                <a:latin typeface="Arial" panose="020B0604020202020204" pitchFamily="34" charset="0"/>
                <a:cs typeface="Arial" panose="020B0604020202020204" pitchFamily="34" charset="0"/>
              </a:rPr>
              <a:t>, inteligencia artificial o ciencia de datos, es imprescindible conocer el término de ‘</a:t>
            </a:r>
            <a:r>
              <a:rPr lang="es-ES" sz="1400" dirty="0" err="1">
                <a:solidFill>
                  <a:schemeClr val="tx1"/>
                </a:solidFill>
                <a:latin typeface="Arial" panose="020B0604020202020204" pitchFamily="34" charset="0"/>
                <a:cs typeface="Arial" panose="020B0604020202020204" pitchFamily="34" charset="0"/>
              </a:rPr>
              <a:t>c</a:t>
            </a:r>
            <a:r>
              <a:rPr lang="es-ES" sz="1400" dirty="0" err="1" smtClean="0">
                <a:solidFill>
                  <a:schemeClr val="tx1"/>
                </a:solidFill>
                <a:latin typeface="Arial" panose="020B0604020202020204" pitchFamily="34" charset="0"/>
                <a:cs typeface="Arial" panose="020B0604020202020204" pitchFamily="34" charset="0"/>
              </a:rPr>
              <a:t>omputer</a:t>
            </a:r>
            <a:r>
              <a:rPr lang="es-ES" sz="1400" dirty="0" smtClean="0">
                <a:solidFill>
                  <a:schemeClr val="tx1"/>
                </a:solidFill>
                <a:latin typeface="Arial" panose="020B0604020202020204" pitchFamily="34" charset="0"/>
                <a:cs typeface="Arial" panose="020B0604020202020204" pitchFamily="34" charset="0"/>
              </a:rPr>
              <a:t> </a:t>
            </a:r>
            <a:r>
              <a:rPr lang="es-ES" sz="1400" dirty="0" err="1" smtClean="0">
                <a:solidFill>
                  <a:schemeClr val="tx1"/>
                </a:solidFill>
                <a:latin typeface="Arial" panose="020B0604020202020204" pitchFamily="34" charset="0"/>
                <a:cs typeface="Arial" panose="020B0604020202020204" pitchFamily="34" charset="0"/>
              </a:rPr>
              <a:t>science</a:t>
            </a:r>
            <a:r>
              <a:rPr lang="es-ES" sz="1400" dirty="0" smtClean="0">
                <a:solidFill>
                  <a:schemeClr val="tx1"/>
                </a:solidFill>
                <a:latin typeface="Arial" panose="020B0604020202020204" pitchFamily="34" charset="0"/>
                <a:cs typeface="Arial" panose="020B0604020202020204" pitchFamily="34" charset="0"/>
              </a:rPr>
              <a:t>’ o ‘ciencias de la computación’. </a:t>
            </a:r>
          </a:p>
          <a:p>
            <a:pPr>
              <a:lnSpc>
                <a:spcPct val="150000"/>
              </a:lnSpc>
            </a:pPr>
            <a:endParaRPr lang="es-ES" sz="1400" dirty="0">
              <a:solidFill>
                <a:schemeClr val="tx1"/>
              </a:solidFill>
              <a:latin typeface="Arial" panose="020B0604020202020204" pitchFamily="34" charset="0"/>
              <a:cs typeface="Arial" panose="020B0604020202020204" pitchFamily="34" charset="0"/>
            </a:endParaRPr>
          </a:p>
          <a:p>
            <a:pPr>
              <a:lnSpc>
                <a:spcPct val="150000"/>
              </a:lnSpc>
            </a:pPr>
            <a:r>
              <a:rPr lang="es-ES" sz="1400" dirty="0" smtClean="0">
                <a:solidFill>
                  <a:schemeClr val="tx1"/>
                </a:solidFill>
                <a:latin typeface="Arial" panose="020B0604020202020204" pitchFamily="34" charset="0"/>
                <a:cs typeface="Arial" panose="020B0604020202020204" pitchFamily="34" charset="0"/>
              </a:rPr>
              <a:t>En este sentido, según la Wikipedia: </a:t>
            </a:r>
          </a:p>
          <a:p>
            <a:pPr>
              <a:lnSpc>
                <a:spcPct val="150000"/>
              </a:lnSpc>
            </a:pPr>
            <a:endParaRPr lang="es-ES" sz="1400" dirty="0">
              <a:solidFill>
                <a:schemeClr val="tx1"/>
              </a:solidFill>
              <a:latin typeface="Arial" panose="020B0604020202020204" pitchFamily="34" charset="0"/>
              <a:cs typeface="Arial" panose="020B0604020202020204" pitchFamily="34" charset="0"/>
            </a:endParaRPr>
          </a:p>
          <a:p>
            <a:pPr>
              <a:lnSpc>
                <a:spcPct val="150000"/>
              </a:lnSpc>
            </a:pPr>
            <a:r>
              <a:rPr lang="es-ES" i="1" dirty="0" smtClean="0">
                <a:solidFill>
                  <a:schemeClr val="tx1"/>
                </a:solidFill>
                <a:latin typeface="Arial" panose="020B0604020202020204" pitchFamily="34" charset="0"/>
                <a:cs typeface="Arial" panose="020B0604020202020204" pitchFamily="34" charset="0"/>
              </a:rPr>
              <a:t>“Las</a:t>
            </a:r>
            <a:r>
              <a:rPr lang="es-ES" i="1" dirty="0">
                <a:solidFill>
                  <a:schemeClr val="tx1"/>
                </a:solidFill>
                <a:latin typeface="Arial" panose="020B0604020202020204" pitchFamily="34" charset="0"/>
                <a:cs typeface="Arial" panose="020B0604020202020204" pitchFamily="34" charset="0"/>
              </a:rPr>
              <a:t> </a:t>
            </a:r>
            <a:r>
              <a:rPr lang="es-ES" b="1" i="1" dirty="0">
                <a:solidFill>
                  <a:schemeClr val="tx1"/>
                </a:solidFill>
                <a:latin typeface="Arial" panose="020B0604020202020204" pitchFamily="34" charset="0"/>
                <a:cs typeface="Arial" panose="020B0604020202020204" pitchFamily="34" charset="0"/>
              </a:rPr>
              <a:t>ciencias de la computación</a:t>
            </a:r>
            <a:r>
              <a:rPr lang="es-ES" i="1" dirty="0">
                <a:solidFill>
                  <a:schemeClr val="tx1"/>
                </a:solidFill>
                <a:latin typeface="Arial" panose="020B0604020202020204" pitchFamily="34" charset="0"/>
                <a:cs typeface="Arial" panose="020B0604020202020204" pitchFamily="34" charset="0"/>
              </a:rPr>
              <a:t> o </a:t>
            </a:r>
            <a:r>
              <a:rPr lang="es-ES" b="1" i="1" dirty="0">
                <a:solidFill>
                  <a:schemeClr val="tx1"/>
                </a:solidFill>
                <a:latin typeface="Arial" panose="020B0604020202020204" pitchFamily="34" charset="0"/>
                <a:cs typeface="Arial" panose="020B0604020202020204" pitchFamily="34" charset="0"/>
              </a:rPr>
              <a:t>ciencias de la informática</a:t>
            </a:r>
            <a:r>
              <a:rPr lang="es-ES" i="1" dirty="0">
                <a:solidFill>
                  <a:schemeClr val="tx1"/>
                </a:solidFill>
                <a:latin typeface="Arial" panose="020B0604020202020204" pitchFamily="34" charset="0"/>
                <a:cs typeface="Arial" panose="020B0604020202020204" pitchFamily="34" charset="0"/>
              </a:rPr>
              <a:t> son las ciencias formales que abarcan las bases teóricas de la información y la computación, así como su aplicación en sistemas </a:t>
            </a:r>
            <a:r>
              <a:rPr lang="es-ES" i="1" dirty="0" smtClean="0">
                <a:solidFill>
                  <a:schemeClr val="tx1"/>
                </a:solidFill>
                <a:latin typeface="Arial" panose="020B0604020202020204" pitchFamily="34" charset="0"/>
                <a:cs typeface="Arial" panose="020B0604020202020204" pitchFamily="34" charset="0"/>
              </a:rPr>
              <a:t>computacionales.</a:t>
            </a:r>
            <a:r>
              <a:rPr lang="es-ES" i="1" baseline="30000" dirty="0">
                <a:solidFill>
                  <a:schemeClr val="tx1"/>
                </a:solidFill>
                <a:latin typeface="Arial" panose="020B0604020202020204" pitchFamily="34" charset="0"/>
                <a:cs typeface="Arial" panose="020B0604020202020204" pitchFamily="34" charset="0"/>
              </a:rPr>
              <a:t> </a:t>
            </a:r>
            <a:r>
              <a:rPr lang="es-ES" i="1" dirty="0" smtClean="0">
                <a:solidFill>
                  <a:schemeClr val="tx1"/>
                </a:solidFill>
                <a:latin typeface="Arial" panose="020B0604020202020204" pitchFamily="34" charset="0"/>
                <a:cs typeface="Arial" panose="020B0604020202020204" pitchFamily="34" charset="0"/>
              </a:rPr>
              <a:t>El </a:t>
            </a:r>
            <a:r>
              <a:rPr lang="es-ES" i="1" dirty="0">
                <a:solidFill>
                  <a:schemeClr val="tx1"/>
                </a:solidFill>
                <a:latin typeface="Arial" panose="020B0604020202020204" pitchFamily="34" charset="0"/>
                <a:cs typeface="Arial" panose="020B0604020202020204" pitchFamily="34" charset="0"/>
              </a:rPr>
              <a:t>cuerpo de conocimiento de las ciencias de la computación es frecuentemente descrito como el </a:t>
            </a:r>
            <a:r>
              <a:rPr lang="es-ES" i="1" u="sng" dirty="0">
                <a:solidFill>
                  <a:schemeClr val="tx1"/>
                </a:solidFill>
                <a:latin typeface="Arial" panose="020B0604020202020204" pitchFamily="34" charset="0"/>
                <a:cs typeface="Arial" panose="020B0604020202020204" pitchFamily="34" charset="0"/>
              </a:rPr>
              <a:t>estudio sistemático de los procesos algorítmicos que describen y transforman información</a:t>
            </a:r>
            <a:r>
              <a:rPr lang="es-ES" i="1" dirty="0">
                <a:solidFill>
                  <a:schemeClr val="tx1"/>
                </a:solidFill>
                <a:latin typeface="Arial" panose="020B0604020202020204" pitchFamily="34" charset="0"/>
                <a:cs typeface="Arial" panose="020B0604020202020204" pitchFamily="34" charset="0"/>
              </a:rPr>
              <a:t>: su teoría, análisis, diseño, eficiencia, implementación, algoritmos sistematizados y </a:t>
            </a:r>
            <a:r>
              <a:rPr lang="es-ES" i="1" dirty="0" smtClean="0">
                <a:solidFill>
                  <a:schemeClr val="tx1"/>
                </a:solidFill>
                <a:latin typeface="Arial" panose="020B0604020202020204" pitchFamily="34" charset="0"/>
                <a:cs typeface="Arial" panose="020B0604020202020204" pitchFamily="34" charset="0"/>
              </a:rPr>
              <a:t>aplicación”</a:t>
            </a:r>
            <a:r>
              <a:rPr lang="es-ES" sz="1400" b="1" dirty="0">
                <a:latin typeface="Arial" panose="020B0604020202020204" pitchFamily="34" charset="0"/>
                <a:cs typeface="Arial" panose="020B0604020202020204" pitchFamily="34" charset="0"/>
              </a:rPr>
              <a:t/>
            </a:r>
            <a:br>
              <a:rPr lang="es-ES" sz="1400" b="1" dirty="0">
                <a:latin typeface="Arial" panose="020B0604020202020204" pitchFamily="34" charset="0"/>
                <a:cs typeface="Arial" panose="020B0604020202020204" pitchFamily="34" charset="0"/>
              </a:rPr>
            </a:br>
            <a:endParaRPr lang="es-ES" sz="1400" b="1"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Así pues, como veremos durante las próximas diapositivas, el </a:t>
            </a:r>
            <a:r>
              <a:rPr lang="es-ES" sz="1400" u="sng" dirty="0" smtClean="0">
                <a:latin typeface="Arial" panose="020B0604020202020204" pitchFamily="34" charset="0"/>
                <a:cs typeface="Arial" panose="020B0604020202020204" pitchFamily="34" charset="0"/>
              </a:rPr>
              <a:t>Big data no es más que un campo dentro de todo lo que conocemos como ciencias de la computación o </a:t>
            </a:r>
            <a:r>
              <a:rPr lang="es-ES" sz="1400" u="sng" dirty="0" err="1" smtClean="0">
                <a:latin typeface="Arial" panose="020B0604020202020204" pitchFamily="34" charset="0"/>
                <a:cs typeface="Arial" panose="020B0604020202020204" pitchFamily="34" charset="0"/>
              </a:rPr>
              <a:t>computer</a:t>
            </a:r>
            <a:r>
              <a:rPr lang="es-ES" sz="1400" u="sng" dirty="0" smtClean="0">
                <a:latin typeface="Arial" panose="020B0604020202020204" pitchFamily="34" charset="0"/>
                <a:cs typeface="Arial" panose="020B0604020202020204" pitchFamily="34" charset="0"/>
              </a:rPr>
              <a:t> </a:t>
            </a:r>
            <a:r>
              <a:rPr lang="es-ES" sz="1400" u="sng" dirty="0" err="1" smtClean="0">
                <a:latin typeface="Arial" panose="020B0604020202020204" pitchFamily="34" charset="0"/>
                <a:cs typeface="Arial" panose="020B0604020202020204" pitchFamily="34" charset="0"/>
              </a:rPr>
              <a:t>science</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29241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1.2 Redefiniendo Big Data</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6</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20475"/>
            <a:ext cx="87630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Ya hemos hablado de la importancia de </a:t>
            </a:r>
            <a:r>
              <a:rPr lang="es-ES" sz="1400" u="sng" dirty="0" smtClean="0">
                <a:latin typeface="Arial" panose="020B0604020202020204" pitchFamily="34" charset="0"/>
                <a:cs typeface="Arial" panose="020B0604020202020204" pitchFamily="34" charset="0"/>
              </a:rPr>
              <a:t>3 elementos básicos que conforman el Big Data</a:t>
            </a:r>
            <a:r>
              <a:rPr lang="es-ES" sz="1400" dirty="0" smtClean="0">
                <a:latin typeface="Arial" panose="020B0604020202020204" pitchFamily="34" charset="0"/>
                <a:cs typeface="Arial" panose="020B0604020202020204" pitchFamily="34" charset="0"/>
              </a:rPr>
              <a:t>: </a:t>
            </a:r>
          </a:p>
          <a:p>
            <a:pPr>
              <a:lnSpc>
                <a:spcPct val="150000"/>
              </a:lnSpc>
            </a:pP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s-ES" sz="1400" u="sng" dirty="0" smtClean="0">
                <a:latin typeface="Arial" panose="020B0604020202020204" pitchFamily="34" charset="0"/>
                <a:cs typeface="Arial" panose="020B0604020202020204" pitchFamily="34" charset="0"/>
              </a:rPr>
              <a:t>Velocidad</a:t>
            </a:r>
            <a:r>
              <a:rPr lang="es-ES" sz="1400" dirty="0" smtClean="0">
                <a:latin typeface="Arial" panose="020B0604020202020204" pitchFamily="34" charset="0"/>
                <a:cs typeface="Arial" panose="020B0604020202020204" pitchFamily="34" charset="0"/>
              </a:rPr>
              <a:t> a la que se consume la información</a:t>
            </a:r>
          </a:p>
          <a:p>
            <a:pPr marL="285750" indent="-285750">
              <a:lnSpc>
                <a:spcPct val="150000"/>
              </a:lnSpc>
              <a:buFont typeface="Wingdings" panose="05000000000000000000" pitchFamily="2" charset="2"/>
              <a:buChar char="Ø"/>
            </a:pPr>
            <a:r>
              <a:rPr lang="es-ES" sz="1400" u="sng" dirty="0" smtClean="0">
                <a:latin typeface="Arial" panose="020B0604020202020204" pitchFamily="34" charset="0"/>
                <a:cs typeface="Arial" panose="020B0604020202020204" pitchFamily="34" charset="0"/>
              </a:rPr>
              <a:t>Variedad</a:t>
            </a:r>
            <a:r>
              <a:rPr lang="es-ES" sz="1400" dirty="0" smtClean="0">
                <a:latin typeface="Arial" panose="020B0604020202020204" pitchFamily="34" charset="0"/>
                <a:cs typeface="Arial" panose="020B0604020202020204" pitchFamily="34" charset="0"/>
              </a:rPr>
              <a:t> de información</a:t>
            </a:r>
          </a:p>
          <a:p>
            <a:pPr marL="285750" indent="-285750">
              <a:lnSpc>
                <a:spcPct val="150000"/>
              </a:lnSpc>
              <a:buFont typeface="Wingdings" panose="05000000000000000000" pitchFamily="2" charset="2"/>
              <a:buChar char="Ø"/>
            </a:pPr>
            <a:r>
              <a:rPr lang="es-ES" sz="1400" u="sng" dirty="0" smtClean="0">
                <a:latin typeface="Arial" panose="020B0604020202020204" pitchFamily="34" charset="0"/>
                <a:cs typeface="Arial" panose="020B0604020202020204" pitchFamily="34" charset="0"/>
              </a:rPr>
              <a:t>Volumen</a:t>
            </a:r>
            <a:r>
              <a:rPr lang="es-ES" sz="1400" dirty="0" smtClean="0">
                <a:latin typeface="Arial" panose="020B0604020202020204" pitchFamily="34" charset="0"/>
                <a:cs typeface="Arial" panose="020B0604020202020204" pitchFamily="34" charset="0"/>
              </a:rPr>
              <a:t> de información</a:t>
            </a:r>
          </a:p>
          <a:p>
            <a:pPr marL="285750" indent="-285750">
              <a:lnSpc>
                <a:spcPct val="150000"/>
              </a:lnSpc>
              <a:buFont typeface="Wingdings" panose="05000000000000000000" pitchFamily="2" charset="2"/>
              <a:buChar char="Ø"/>
            </a:pPr>
            <a:endParaRPr lang="es-ES" sz="1400" b="1" dirty="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Pero todo esto, no nos sirve de nada si no incorporamos un componente de: </a:t>
            </a:r>
          </a:p>
          <a:p>
            <a:pPr>
              <a:lnSpc>
                <a:spcPct val="150000"/>
              </a:lnSpc>
            </a:pPr>
            <a:endParaRPr lang="es-ES" sz="1400" b="1" dirty="0">
              <a:latin typeface="Arial" panose="020B0604020202020204" pitchFamily="34" charset="0"/>
              <a:cs typeface="Arial" panose="020B0604020202020204" pitchFamily="34" charset="0"/>
            </a:endParaRPr>
          </a:p>
          <a:p>
            <a:pPr algn="l">
              <a:lnSpc>
                <a:spcPct val="150000"/>
              </a:lnSpc>
            </a:pPr>
            <a:r>
              <a:rPr lang="es-ES" b="1" u="sng" dirty="0" smtClean="0">
                <a:latin typeface="Arial" panose="020B0604020202020204" pitchFamily="34" charset="0"/>
                <a:cs typeface="Arial" panose="020B0604020202020204" pitchFamily="34" charset="0"/>
              </a:rPr>
              <a:t>VALOR</a:t>
            </a:r>
          </a:p>
          <a:p>
            <a:pPr algn="l">
              <a:lnSpc>
                <a:spcPct val="150000"/>
              </a:lnSpc>
            </a:pPr>
            <a:r>
              <a:rPr lang="es-ES" sz="1400" dirty="0" smtClean="0">
                <a:latin typeface="Arial" panose="020B0604020202020204" pitchFamily="34" charset="0"/>
                <a:cs typeface="Arial" panose="020B0604020202020204" pitchFamily="34" charset="0"/>
              </a:rPr>
              <a:t>Si los </a:t>
            </a:r>
            <a:r>
              <a:rPr lang="es-ES" sz="1400" u="sng" dirty="0" smtClean="0">
                <a:latin typeface="Arial" panose="020B0604020202020204" pitchFamily="34" charset="0"/>
                <a:cs typeface="Arial" panose="020B0604020202020204" pitchFamily="34" charset="0"/>
              </a:rPr>
              <a:t>datos no sirven para aprender, descubrir o analizar, todo lo anterior no sirve de nada</a:t>
            </a:r>
            <a:r>
              <a:rPr lang="es-ES" sz="1400" dirty="0" smtClean="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p>
            <a:pPr algn="l">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dirty="0" smtClean="0">
                <a:latin typeface="Arial" panose="020B0604020202020204" pitchFamily="34" charset="0"/>
                <a:cs typeface="Arial" panose="020B0604020202020204" pitchFamily="34" charset="0"/>
              </a:rPr>
              <a:t>Recoger información es importante pero por sí solos, los datos no nos ayudarán en nada. Es importante no caer en el </a:t>
            </a:r>
            <a:r>
              <a:rPr lang="es-ES" sz="1400" i="1" dirty="0" err="1" smtClean="0">
                <a:latin typeface="Arial" panose="020B0604020202020204" pitchFamily="34" charset="0"/>
                <a:cs typeface="Arial" panose="020B0604020202020204" pitchFamily="34" charset="0"/>
              </a:rPr>
              <a:t>hype</a:t>
            </a:r>
            <a:r>
              <a:rPr lang="es-ES" sz="1400" dirty="0">
                <a:latin typeface="Arial" panose="020B0604020202020204" pitchFamily="34" charset="0"/>
                <a:cs typeface="Arial" panose="020B0604020202020204" pitchFamily="34" charset="0"/>
              </a:rPr>
              <a:t> </a:t>
            </a:r>
            <a:r>
              <a:rPr lang="es-ES" sz="1400" dirty="0" smtClean="0">
                <a:latin typeface="Arial" panose="020B0604020202020204" pitchFamily="34" charset="0"/>
                <a:cs typeface="Arial" panose="020B0604020202020204" pitchFamily="34" charset="0"/>
              </a:rPr>
              <a:t>del marketing y la innovación asociado al término de Big Data. El </a:t>
            </a:r>
            <a:r>
              <a:rPr lang="es-ES" sz="1400" dirty="0" err="1" smtClean="0">
                <a:latin typeface="Arial" panose="020B0604020202020204" pitchFamily="34" charset="0"/>
                <a:cs typeface="Arial" panose="020B0604020202020204" pitchFamily="34" charset="0"/>
              </a:rPr>
              <a:t>big</a:t>
            </a:r>
            <a:r>
              <a:rPr lang="es-ES" sz="1400" dirty="0" smtClean="0">
                <a:latin typeface="Arial" panose="020B0604020202020204" pitchFamily="34" charset="0"/>
                <a:cs typeface="Arial" panose="020B0604020202020204" pitchFamily="34" charset="0"/>
              </a:rPr>
              <a:t> data es algo mucho más amplio y profundo que solamente extraer y almacenar datos. </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spTree>
    <p:extLst>
      <p:ext uri="{BB962C8B-B14F-4D97-AF65-F5344CB8AC3E}">
        <p14:creationId xmlns:p14="http://schemas.microsoft.com/office/powerpoint/2010/main" val="393600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1.2 Redefiniendo Big Data</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7</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2011384"/>
            <a:ext cx="87630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¿4 </a:t>
            </a:r>
            <a:r>
              <a:rPr lang="es-ES" sz="1400" dirty="0" err="1" smtClean="0">
                <a:latin typeface="Arial" panose="020B0604020202020204" pitchFamily="34" charset="0"/>
                <a:cs typeface="Arial" panose="020B0604020202020204" pitchFamily="34" charset="0"/>
              </a:rPr>
              <a:t>V’s</a:t>
            </a:r>
            <a:r>
              <a:rPr lang="es-ES" sz="1400" dirty="0" smtClean="0">
                <a:latin typeface="Arial" panose="020B0604020202020204" pitchFamily="34" charset="0"/>
                <a:cs typeface="Arial" panose="020B0604020202020204" pitchFamily="34" charset="0"/>
              </a:rPr>
              <a:t> u 8 </a:t>
            </a:r>
            <a:r>
              <a:rPr lang="es-ES" sz="1400" dirty="0" err="1" smtClean="0">
                <a:latin typeface="Arial" panose="020B0604020202020204" pitchFamily="34" charset="0"/>
                <a:cs typeface="Arial" panose="020B0604020202020204" pitchFamily="34" charset="0"/>
              </a:rPr>
              <a:t>V’s</a:t>
            </a:r>
            <a:r>
              <a:rPr lang="es-ES" sz="1400" dirty="0" smtClean="0">
                <a:latin typeface="Arial" panose="020B0604020202020204" pitchFamily="34" charset="0"/>
                <a:cs typeface="Arial" panose="020B0604020202020204" pitchFamily="34" charset="0"/>
              </a:rPr>
              <a:t>?</a:t>
            </a:r>
            <a:r>
              <a:rPr lang="es-ES" sz="1400" dirty="0"/>
              <a:t/>
            </a:r>
            <a:br>
              <a:rPr lang="es-ES" sz="1400" dirty="0"/>
            </a:br>
            <a:endParaRPr lang="es-ES" sz="1400"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ü"/>
            </a:pPr>
            <a:r>
              <a:rPr lang="es-ES" sz="1400" dirty="0" smtClean="0"/>
              <a:t>Volumen</a:t>
            </a:r>
          </a:p>
          <a:p>
            <a:pPr marL="285750" indent="-285750">
              <a:lnSpc>
                <a:spcPct val="150000"/>
              </a:lnSpc>
              <a:buFont typeface="Wingdings" panose="05000000000000000000" pitchFamily="2" charset="2"/>
              <a:buChar char="ü"/>
            </a:pPr>
            <a:r>
              <a:rPr lang="es-ES" sz="1400" dirty="0" smtClean="0"/>
              <a:t>Variedad</a:t>
            </a:r>
          </a:p>
          <a:p>
            <a:pPr marL="285750" indent="-285750">
              <a:lnSpc>
                <a:spcPct val="150000"/>
              </a:lnSpc>
              <a:buFont typeface="Wingdings" panose="05000000000000000000" pitchFamily="2" charset="2"/>
              <a:buChar char="ü"/>
            </a:pPr>
            <a:r>
              <a:rPr lang="es-ES" sz="1400" dirty="0" smtClean="0"/>
              <a:t>Velocidad</a:t>
            </a:r>
          </a:p>
          <a:p>
            <a:pPr marL="285750" indent="-285750">
              <a:lnSpc>
                <a:spcPct val="150000"/>
              </a:lnSpc>
              <a:buFont typeface="Wingdings" panose="05000000000000000000" pitchFamily="2" charset="2"/>
              <a:buChar char="ü"/>
            </a:pPr>
            <a:r>
              <a:rPr lang="es-ES" sz="1400" dirty="0" smtClean="0"/>
              <a:t>Valor</a:t>
            </a:r>
          </a:p>
          <a:p>
            <a:pPr marL="285750" indent="-285750">
              <a:lnSpc>
                <a:spcPct val="150000"/>
              </a:lnSpc>
              <a:buFont typeface="Wingdings" panose="05000000000000000000" pitchFamily="2" charset="2"/>
              <a:buChar char="ü"/>
            </a:pPr>
            <a:endParaRPr lang="es-ES" sz="1400" dirty="0"/>
          </a:p>
          <a:p>
            <a:pPr>
              <a:lnSpc>
                <a:spcPct val="150000"/>
              </a:lnSpc>
            </a:pPr>
            <a:r>
              <a:rPr lang="es-ES" sz="1400" dirty="0" smtClean="0"/>
              <a:t> </a:t>
            </a:r>
          </a:p>
          <a:p>
            <a:pPr marL="285750" indent="-285750">
              <a:lnSpc>
                <a:spcPct val="150000"/>
              </a:lnSpc>
              <a:buFont typeface="Wingdings" panose="05000000000000000000" pitchFamily="2" charset="2"/>
              <a:buChar char="ü"/>
            </a:pPr>
            <a:r>
              <a:rPr lang="es-ES" sz="1400" b="1" dirty="0" smtClean="0"/>
              <a:t>Viabilidad</a:t>
            </a:r>
          </a:p>
          <a:p>
            <a:pPr marL="285750" indent="-285750">
              <a:lnSpc>
                <a:spcPct val="150000"/>
              </a:lnSpc>
              <a:buFont typeface="Wingdings" panose="05000000000000000000" pitchFamily="2" charset="2"/>
              <a:buChar char="ü"/>
            </a:pPr>
            <a:r>
              <a:rPr lang="es-ES" sz="1400" b="1" dirty="0" smtClean="0"/>
              <a:t>Veracidad </a:t>
            </a:r>
          </a:p>
          <a:p>
            <a:pPr marL="285750" indent="-285750">
              <a:lnSpc>
                <a:spcPct val="150000"/>
              </a:lnSpc>
              <a:buFont typeface="Wingdings" panose="05000000000000000000" pitchFamily="2" charset="2"/>
              <a:buChar char="ü"/>
            </a:pPr>
            <a:r>
              <a:rPr lang="es-ES" sz="1400" b="1" dirty="0" smtClean="0"/>
              <a:t>Validez</a:t>
            </a:r>
          </a:p>
          <a:p>
            <a:pPr marL="285750" indent="-285750">
              <a:lnSpc>
                <a:spcPct val="150000"/>
              </a:lnSpc>
              <a:buFont typeface="Wingdings" panose="05000000000000000000" pitchFamily="2" charset="2"/>
              <a:buChar char="ü"/>
            </a:pPr>
            <a:r>
              <a:rPr lang="es-ES" sz="1400" b="1" dirty="0" smtClean="0"/>
              <a:t>Volatilidad</a:t>
            </a:r>
            <a:endParaRPr lang="es-ES" sz="1400" b="1"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Imagen 6"/>
          <p:cNvPicPr>
            <a:picLocks noChangeAspect="1"/>
          </p:cNvPicPr>
          <p:nvPr/>
        </p:nvPicPr>
        <p:blipFill>
          <a:blip r:embed="rId2"/>
          <a:stretch>
            <a:fillRect/>
          </a:stretch>
        </p:blipFill>
        <p:spPr>
          <a:xfrm>
            <a:off x="4260850" y="1897610"/>
            <a:ext cx="4822973" cy="4663695"/>
          </a:xfrm>
          <a:prstGeom prst="rect">
            <a:avLst/>
          </a:prstGeom>
        </p:spPr>
      </p:pic>
    </p:spTree>
    <p:extLst>
      <p:ext uri="{BB962C8B-B14F-4D97-AF65-F5344CB8AC3E}">
        <p14:creationId xmlns:p14="http://schemas.microsoft.com/office/powerpoint/2010/main" val="1839583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18C3E6E4-896F-9547-BD19-38ABD6D54B79}"/>
              </a:ext>
            </a:extLst>
          </p:cNvPr>
          <p:cNvSpPr>
            <a:spLocks noGrp="1"/>
          </p:cNvSpPr>
          <p:nvPr>
            <p:ph type="body" sz="quarter" idx="17"/>
          </p:nvPr>
        </p:nvSpPr>
        <p:spPr>
          <a:xfrm>
            <a:off x="755650" y="669278"/>
            <a:ext cx="4419600" cy="276999"/>
          </a:xfrm>
        </p:spPr>
        <p:txBody>
          <a:bodyPr/>
          <a:lstStyle/>
          <a:p>
            <a:pPr lvl="0"/>
            <a:r>
              <a:rPr lang="es-ES_tradnl" dirty="0"/>
              <a:t>BIG DATA, IA Y MACHINE LEARNING</a:t>
            </a:r>
          </a:p>
          <a:p>
            <a:endParaRPr lang="es-ES" dirty="0"/>
          </a:p>
        </p:txBody>
      </p:sp>
      <p:sp>
        <p:nvSpPr>
          <p:cNvPr id="10" name="Marcador de texto 9">
            <a:extLst>
              <a:ext uri="{FF2B5EF4-FFF2-40B4-BE49-F238E27FC236}">
                <a16:creationId xmlns:a16="http://schemas.microsoft.com/office/drawing/2014/main" id="{23055057-519B-F940-98AE-09C41F640BD9}"/>
              </a:ext>
            </a:extLst>
          </p:cNvPr>
          <p:cNvSpPr>
            <a:spLocks noGrp="1"/>
          </p:cNvSpPr>
          <p:nvPr>
            <p:ph type="body" sz="quarter" idx="15"/>
          </p:nvPr>
        </p:nvSpPr>
        <p:spPr>
          <a:xfrm>
            <a:off x="922936" y="2871038"/>
            <a:ext cx="8290914" cy="693267"/>
          </a:xfrm>
        </p:spPr>
        <p:txBody>
          <a:bodyPr/>
          <a:lstStyle/>
          <a:p>
            <a:r>
              <a:rPr lang="es-ES" dirty="0" smtClean="0"/>
              <a:t>2. Data </a:t>
            </a:r>
            <a:r>
              <a:rPr lang="es-ES" dirty="0" err="1" smtClean="0"/>
              <a:t>Science</a:t>
            </a:r>
            <a:r>
              <a:rPr lang="es-ES" dirty="0" smtClean="0"/>
              <a:t>: AI y Machine </a:t>
            </a:r>
            <a:r>
              <a:rPr lang="es-ES" dirty="0" err="1" smtClean="0"/>
              <a:t>Learning</a:t>
            </a:r>
            <a:endParaRPr lang="es-ES" dirty="0"/>
          </a:p>
        </p:txBody>
      </p:sp>
    </p:spTree>
    <p:extLst>
      <p:ext uri="{BB962C8B-B14F-4D97-AF65-F5344CB8AC3E}">
        <p14:creationId xmlns:p14="http://schemas.microsoft.com/office/powerpoint/2010/main" val="2250179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19455-58AC-C243-9D1C-7190F901E129}"/>
              </a:ext>
            </a:extLst>
          </p:cNvPr>
          <p:cNvSpPr>
            <a:spLocks noGrp="1"/>
          </p:cNvSpPr>
          <p:nvPr>
            <p:ph type="title"/>
          </p:nvPr>
        </p:nvSpPr>
        <p:spPr>
          <a:xfrm>
            <a:off x="755650" y="1206500"/>
            <a:ext cx="6477000" cy="430887"/>
          </a:xfrm>
        </p:spPr>
        <p:txBody>
          <a:bodyPr/>
          <a:lstStyle/>
          <a:p>
            <a:r>
              <a:rPr lang="es-ES" dirty="0" smtClean="0"/>
              <a:t>2.1 AI y ML: ¿Son lo mismo?</a:t>
            </a:r>
            <a:endParaRPr lang="es-ES" dirty="0"/>
          </a:p>
        </p:txBody>
      </p:sp>
      <p:sp>
        <p:nvSpPr>
          <p:cNvPr id="4" name="Marcador de texto 3">
            <a:extLst>
              <a:ext uri="{FF2B5EF4-FFF2-40B4-BE49-F238E27FC236}">
                <a16:creationId xmlns:a16="http://schemas.microsoft.com/office/drawing/2014/main" id="{6CAB6242-4FFF-A341-8E7E-7E68D5C3AF4F}"/>
              </a:ext>
            </a:extLst>
          </p:cNvPr>
          <p:cNvSpPr>
            <a:spLocks noGrp="1"/>
          </p:cNvSpPr>
          <p:nvPr>
            <p:ph type="body" sz="quarter" idx="17"/>
          </p:nvPr>
        </p:nvSpPr>
        <p:spPr>
          <a:xfrm>
            <a:off x="755650" y="669278"/>
            <a:ext cx="4724400" cy="276999"/>
          </a:xfrm>
        </p:spPr>
        <p:txBody>
          <a:bodyPr/>
          <a:lstStyle/>
          <a:p>
            <a:pPr lvl="0"/>
            <a:r>
              <a:rPr lang="es-ES_tradnl" dirty="0"/>
              <a:t>BIG DATA, IA Y MACHINE LEARNING</a:t>
            </a:r>
          </a:p>
          <a:p>
            <a:endParaRPr lang="es-ES" dirty="0"/>
          </a:p>
        </p:txBody>
      </p:sp>
      <p:sp>
        <p:nvSpPr>
          <p:cNvPr id="5" name="Slide Number Placeholder 5">
            <a:extLst>
              <a:ext uri="{FF2B5EF4-FFF2-40B4-BE49-F238E27FC236}">
                <a16:creationId xmlns:a16="http://schemas.microsoft.com/office/drawing/2014/main" id="{92A84238-CC4C-B04E-A212-367A4A063146}"/>
              </a:ext>
            </a:extLst>
          </p:cNvPr>
          <p:cNvSpPr txBox="1">
            <a:spLocks/>
          </p:cNvSpPr>
          <p:nvPr/>
        </p:nvSpPr>
        <p:spPr>
          <a:xfrm>
            <a:off x="10280650" y="7089775"/>
            <a:ext cx="420131" cy="365125"/>
          </a:xfrm>
          <a:prstGeom prst="rect">
            <a:avLst/>
          </a:prstGeom>
        </p:spPr>
        <p:txBody>
          <a:bodyPr anchor="ctr"/>
          <a:lstStyle>
            <a:defPPr>
              <a:defRPr lang="en-US"/>
            </a:defPPr>
            <a:lvl1pPr marL="0" algn="l" defTabSz="914400" rtl="0" eaLnBrk="1" latinLnBrk="0" hangingPunct="1">
              <a:defRPr sz="1000"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D42C2-681F-46B0-A2BD-72905F73C82B}" type="slidenum">
              <a:rPr lang="en-US" sz="900" smtClean="0">
                <a:solidFill>
                  <a:srgbClr val="3288D4"/>
                </a:solidFill>
              </a:rPr>
              <a:pPr/>
              <a:t>9</a:t>
            </a:fld>
            <a:endParaRPr lang="en-US" sz="900" dirty="0">
              <a:solidFill>
                <a:srgbClr val="3288D4"/>
              </a:solidFill>
            </a:endParaRPr>
          </a:p>
        </p:txBody>
      </p:sp>
      <p:sp>
        <p:nvSpPr>
          <p:cNvPr id="6" name="Marcador de texto 13">
            <a:extLst>
              <a:ext uri="{FF2B5EF4-FFF2-40B4-BE49-F238E27FC236}">
                <a16:creationId xmlns:a16="http://schemas.microsoft.com/office/drawing/2014/main" id="{9A94660F-24AB-6D4B-8F61-C2C12E8D184C}"/>
              </a:ext>
            </a:extLst>
          </p:cNvPr>
          <p:cNvSpPr>
            <a:spLocks noGrp="1"/>
          </p:cNvSpPr>
          <p:nvPr>
            <p:ph type="body" sz="quarter" idx="4294967295"/>
          </p:nvPr>
        </p:nvSpPr>
        <p:spPr>
          <a:xfrm>
            <a:off x="908050" y="1923821"/>
            <a:ext cx="5105400" cy="5305825"/>
          </a:xfrm>
          <a:prstGeom prst="rect">
            <a:avLst/>
          </a:prstGeom>
        </p:spPr>
        <p:txBody>
          <a:bodyPr/>
          <a:lstStyle/>
          <a:p>
            <a:pPr>
              <a:lnSpc>
                <a:spcPct val="150000"/>
              </a:lnSpc>
            </a:pPr>
            <a:r>
              <a:rPr lang="es-ES" sz="1400" dirty="0" smtClean="0">
                <a:latin typeface="Arial" panose="020B0604020202020204" pitchFamily="34" charset="0"/>
                <a:cs typeface="Arial" panose="020B0604020202020204" pitchFamily="34" charset="0"/>
              </a:rPr>
              <a:t>Técnicamente diríamos que el machine </a:t>
            </a:r>
            <a:r>
              <a:rPr lang="es-ES" sz="1400" dirty="0" err="1" smtClean="0">
                <a:latin typeface="Arial" panose="020B0604020202020204" pitchFamily="34" charset="0"/>
                <a:cs typeface="Arial" panose="020B0604020202020204" pitchFamily="34" charset="0"/>
              </a:rPr>
              <a:t>learning</a:t>
            </a:r>
            <a:r>
              <a:rPr lang="es-ES" sz="1400" dirty="0" smtClean="0">
                <a:latin typeface="Arial" panose="020B0604020202020204" pitchFamily="34" charset="0"/>
                <a:cs typeface="Arial" panose="020B0604020202020204" pitchFamily="34" charset="0"/>
              </a:rPr>
              <a:t> y la inteligencia artificial son prácticamente lo mismo. Realmente, </a:t>
            </a:r>
            <a:r>
              <a:rPr lang="es-ES" sz="1400" u="sng" dirty="0" smtClean="0">
                <a:latin typeface="Arial" panose="020B0604020202020204" pitchFamily="34" charset="0"/>
                <a:cs typeface="Arial" panose="020B0604020202020204" pitchFamily="34" charset="0"/>
              </a:rPr>
              <a:t>conviven en distintos niveles uno dentro del otro</a:t>
            </a:r>
            <a:r>
              <a:rPr lang="es-ES" sz="1400" dirty="0" smtClean="0">
                <a:latin typeface="Arial" panose="020B0604020202020204" pitchFamily="34" charset="0"/>
                <a:cs typeface="Arial" panose="020B0604020202020204" pitchFamily="34" charset="0"/>
              </a:rPr>
              <a:t>. A grandes rasgos podríamos concluir que: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Inteligencia artificial</a:t>
            </a:r>
          </a:p>
          <a:p>
            <a:pPr>
              <a:lnSpc>
                <a:spcPct val="150000"/>
              </a:lnSpc>
            </a:pPr>
            <a:r>
              <a:rPr lang="es-ES" sz="1400" dirty="0" smtClean="0">
                <a:latin typeface="Arial" panose="020B0604020202020204" pitchFamily="34" charset="0"/>
                <a:cs typeface="Arial" panose="020B0604020202020204" pitchFamily="34" charset="0"/>
              </a:rPr>
              <a:t>Entendemos como IA el hecho de que las </a:t>
            </a:r>
            <a:r>
              <a:rPr lang="es-ES" sz="1400" u="sng" dirty="0" smtClean="0">
                <a:latin typeface="Arial" panose="020B0604020202020204" pitchFamily="34" charset="0"/>
                <a:cs typeface="Arial" panose="020B0604020202020204" pitchFamily="34" charset="0"/>
              </a:rPr>
              <a:t>máquinas imiten comportamientos parecidos al de un ser humano</a:t>
            </a:r>
            <a:r>
              <a:rPr lang="es-ES" sz="1400" dirty="0" smtClean="0">
                <a:latin typeface="Arial" panose="020B0604020202020204" pitchFamily="34" charset="0"/>
                <a:cs typeface="Arial" panose="020B0604020202020204" pitchFamily="34" charset="0"/>
              </a:rPr>
              <a:t>. Puede abarcar muchísimas formas y aplicaciones. </a:t>
            </a:r>
          </a:p>
          <a:p>
            <a:pPr>
              <a:lnSpc>
                <a:spcPct val="150000"/>
              </a:lnSpc>
            </a:pPr>
            <a:endParaRPr lang="es-ES" sz="1400" dirty="0">
              <a:latin typeface="Arial" panose="020B0604020202020204" pitchFamily="34" charset="0"/>
              <a:cs typeface="Arial" panose="020B0604020202020204" pitchFamily="34" charset="0"/>
            </a:endParaRPr>
          </a:p>
          <a:p>
            <a:pPr>
              <a:lnSpc>
                <a:spcPct val="150000"/>
              </a:lnSpc>
            </a:pPr>
            <a:r>
              <a:rPr lang="es-ES" sz="1400" b="1" dirty="0" smtClean="0">
                <a:latin typeface="Arial" panose="020B0604020202020204" pitchFamily="34" charset="0"/>
                <a:cs typeface="Arial" panose="020B0604020202020204" pitchFamily="34" charset="0"/>
              </a:rPr>
              <a:t>Machine </a:t>
            </a:r>
            <a:r>
              <a:rPr lang="es-ES" sz="1400" b="1" dirty="0" err="1" smtClean="0">
                <a:latin typeface="Arial" panose="020B0604020202020204" pitchFamily="34" charset="0"/>
                <a:cs typeface="Arial" panose="020B0604020202020204" pitchFamily="34" charset="0"/>
              </a:rPr>
              <a:t>learning</a:t>
            </a:r>
            <a:endParaRPr lang="es-ES" sz="1400" b="1" dirty="0" smtClean="0">
              <a:latin typeface="Arial" panose="020B0604020202020204" pitchFamily="34" charset="0"/>
              <a:cs typeface="Arial" panose="020B0604020202020204" pitchFamily="34" charset="0"/>
            </a:endParaRPr>
          </a:p>
          <a:p>
            <a:pPr>
              <a:lnSpc>
                <a:spcPct val="150000"/>
              </a:lnSpc>
            </a:pPr>
            <a:r>
              <a:rPr lang="es-ES" sz="1400" dirty="0" smtClean="0">
                <a:latin typeface="Arial" panose="020B0604020202020204" pitchFamily="34" charset="0"/>
                <a:cs typeface="Arial" panose="020B0604020202020204" pitchFamily="34" charset="0"/>
              </a:rPr>
              <a:t>Lo entendemos como un subconjunto de inteligencia artificial en el cual </a:t>
            </a:r>
            <a:r>
              <a:rPr lang="es-ES" sz="1400" dirty="0" smtClean="0">
                <a:latin typeface="Arial" panose="020B0604020202020204" pitchFamily="34" charset="0"/>
                <a:cs typeface="Arial" panose="020B0604020202020204" pitchFamily="34" charset="0"/>
              </a:rPr>
              <a:t>las </a:t>
            </a:r>
            <a:r>
              <a:rPr lang="es-ES" sz="1400" u="sng" dirty="0" err="1" smtClean="0">
                <a:latin typeface="Arial" panose="020B0604020202020204" pitchFamily="34" charset="0"/>
                <a:cs typeface="Arial" panose="020B0604020202020204" pitchFamily="34" charset="0"/>
              </a:rPr>
              <a:t>máinas</a:t>
            </a:r>
            <a:r>
              <a:rPr lang="es-ES" sz="1400" u="sng" dirty="0" smtClean="0">
                <a:latin typeface="Arial" panose="020B0604020202020204" pitchFamily="34" charset="0"/>
                <a:cs typeface="Arial" panose="020B0604020202020204" pitchFamily="34" charset="0"/>
              </a:rPr>
              <a:t> aprenden y se entrenan para comportarse como humanos y hacer predicciones</a:t>
            </a:r>
            <a:r>
              <a:rPr lang="es-ES" sz="1400" dirty="0" smtClean="0">
                <a:latin typeface="Arial" panose="020B0604020202020204" pitchFamily="34" charset="0"/>
                <a:cs typeface="Arial" panose="020B0604020202020204" pitchFamily="34" charset="0"/>
              </a:rPr>
              <a:t>.  </a:t>
            </a:r>
            <a:endParaRPr lang="es-ES" sz="1400" dirty="0">
              <a:latin typeface="Arial" panose="020B0604020202020204" pitchFamily="34" charset="0"/>
              <a:cs typeface="Arial" panose="020B0604020202020204" pitchFamily="34" charset="0"/>
            </a:endParaRPr>
          </a:p>
          <a:p>
            <a:pPr algn="l">
              <a:lnSpc>
                <a:spcPct val="150000"/>
              </a:lnSpc>
            </a:pPr>
            <a:endParaRPr lang="es-ES" sz="1400" dirty="0" smtClean="0">
              <a:latin typeface="Arial" panose="020B0604020202020204" pitchFamily="34" charset="0"/>
              <a:cs typeface="Arial" panose="020B0604020202020204" pitchFamily="34" charset="0"/>
            </a:endParaRPr>
          </a:p>
          <a:p>
            <a:pPr algn="l">
              <a:lnSpc>
                <a:spcPct val="150000"/>
              </a:lnSpc>
            </a:pPr>
            <a:r>
              <a:rPr lang="es-ES" sz="1400" b="1" dirty="0" smtClean="0">
                <a:latin typeface="Arial" panose="020B0604020202020204" pitchFamily="34" charset="0"/>
                <a:cs typeface="Arial" panose="020B0604020202020204" pitchFamily="34" charset="0"/>
              </a:rPr>
              <a:t>Deep </a:t>
            </a:r>
            <a:r>
              <a:rPr lang="es-ES" sz="1400" b="1" dirty="0" err="1" smtClean="0">
                <a:latin typeface="Arial" panose="020B0604020202020204" pitchFamily="34" charset="0"/>
                <a:cs typeface="Arial" panose="020B0604020202020204" pitchFamily="34" charset="0"/>
              </a:rPr>
              <a:t>learning</a:t>
            </a:r>
            <a:r>
              <a:rPr lang="es-ES" sz="1400" dirty="0">
                <a:latin typeface="Arial" panose="020B0604020202020204" pitchFamily="34" charset="0"/>
                <a:cs typeface="Arial" panose="020B0604020202020204" pitchFamily="34" charset="0"/>
              </a:rPr>
              <a:t/>
            </a:r>
            <a:br>
              <a:rPr lang="es-ES" sz="1400" dirty="0">
                <a:latin typeface="Arial" panose="020B0604020202020204" pitchFamily="34" charset="0"/>
                <a:cs typeface="Arial" panose="020B0604020202020204" pitchFamily="34" charset="0"/>
              </a:rPr>
            </a:br>
            <a:endParaRPr lang="es-ES" sz="1400" dirty="0">
              <a:latin typeface="Arial" panose="020B0604020202020204" pitchFamily="34" charset="0"/>
              <a:cs typeface="Arial" panose="020B0604020202020204" pitchFamily="34" charset="0"/>
            </a:endParaRPr>
          </a:p>
          <a:p>
            <a:pPr>
              <a:lnSpc>
                <a:spcPct val="150000"/>
              </a:lnSpc>
            </a:pPr>
            <a:r>
              <a:rPr lang="es-ES" sz="1400" dirty="0"/>
              <a:t/>
            </a:r>
            <a:br>
              <a:rPr lang="es-ES" sz="1400" dirty="0"/>
            </a:br>
            <a:r>
              <a:rPr lang="es-ES" sz="1400" dirty="0"/>
              <a:t/>
            </a:r>
            <a:br>
              <a:rPr lang="es-ES" sz="1400" dirty="0"/>
            </a:br>
            <a:endParaRPr lang="es-ES" sz="1400" dirty="0">
              <a:latin typeface="Arial" panose="020B0604020202020204" pitchFamily="34" charset="0"/>
              <a:cs typeface="Arial" panose="020B0604020202020204" pitchFamily="34" charset="0"/>
            </a:endParaRPr>
          </a:p>
          <a:p>
            <a:pPr>
              <a:lnSpc>
                <a:spcPct val="150000"/>
              </a:lnSpc>
            </a:pPr>
            <a:endParaRPr lang="es-ES" sz="1400" b="0" dirty="0">
              <a:latin typeface="Arial" panose="020B0604020202020204" pitchFamily="34" charset="0"/>
              <a:cs typeface="Arial" panose="020B0604020202020204" pitchFamily="34" charset="0"/>
            </a:endParaRPr>
          </a:p>
          <a:p>
            <a:endParaRPr lang="es-ES" sz="1400" dirty="0"/>
          </a:p>
          <a:p>
            <a:endParaRPr lang="es-ES" sz="1400" dirty="0"/>
          </a:p>
          <a:p>
            <a:endParaRPr lang="es-ES" dirty="0"/>
          </a:p>
        </p:txBody>
      </p:sp>
      <p:pic>
        <p:nvPicPr>
          <p:cNvPr id="7" name="Picture 2" descr="Machine learning techniques as a subset of artificial intelligence regime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48" y="2726467"/>
            <a:ext cx="379095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33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0143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2400" b="1" spc="105" dirty="0" err="1">
            <a:solidFill>
              <a:srgbClr val="0F4890"/>
            </a:solidFill>
            <a:latin typeface="Montserrat" pitchFamily="2" charset="77"/>
            <a:cs typeface="Poppins" pitchFamily="2" charset="77"/>
          </a:defRPr>
        </a:defPPr>
      </a:lstStyle>
    </a:spDef>
    <a:txDef>
      <a:spPr/>
      <a:bodyPr vert="horz" wrap="square" lIns="0" tIns="12700" rIns="0" bIns="0" rtlCol="0">
        <a:spAutoFit/>
      </a:bodyPr>
      <a:lstStyle>
        <a:defPPr marL="12700" algn="l">
          <a:lnSpc>
            <a:spcPct val="100000"/>
          </a:lnSpc>
          <a:spcBef>
            <a:spcPts val="100"/>
          </a:spcBef>
          <a:defRPr sz="1000" b="1" spc="35" dirty="0">
            <a:solidFill>
              <a:srgbClr val="D0143D"/>
            </a:solidFill>
            <a:latin typeface="Montserrat" pitchFamily="2" charset="77"/>
            <a:cs typeface="Tahom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A48F8B34F038034C9212CF433E252545" ma:contentTypeVersion="9" ma:contentTypeDescription="Crear nuevo documento." ma:contentTypeScope="" ma:versionID="c011828baa0279ab6739422c274b5564">
  <xsd:schema xmlns:xsd="http://www.w3.org/2001/XMLSchema" xmlns:xs="http://www.w3.org/2001/XMLSchema" xmlns:p="http://schemas.microsoft.com/office/2006/metadata/properties" xmlns:ns2="c9cba1bf-ad18-487f-b0a8-cc7dc3f65a2e" targetNamespace="http://schemas.microsoft.com/office/2006/metadata/properties" ma:root="true" ma:fieldsID="4cfa1a5b409fbe8244f8b211864872b6" ns2:_="">
    <xsd:import namespace="c9cba1bf-ad18-487f-b0a8-cc7dc3f65a2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ba1bf-ad18-487f-b0a8-cc7dc3f65a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E8013A-07DA-4152-B51A-7841E3100983}">
  <ds:schemaRefs>
    <ds:schemaRef ds:uri="http://schemas.microsoft.com/sharepoint/v3/contenttype/forms"/>
  </ds:schemaRefs>
</ds:datastoreItem>
</file>

<file path=customXml/itemProps2.xml><?xml version="1.0" encoding="utf-8"?>
<ds:datastoreItem xmlns:ds="http://schemas.openxmlformats.org/officeDocument/2006/customXml" ds:itemID="{A4C56D60-0AD0-4E67-9D1C-1371275BECFA}">
  <ds:schemaRefs>
    <ds:schemaRef ds:uri="http://schemas.microsoft.com/office/infopath/2007/PartnerControls"/>
    <ds:schemaRef ds:uri="http://purl.org/dc/elements/1.1/"/>
    <ds:schemaRef ds:uri="http://schemas.microsoft.com/office/2006/metadata/properties"/>
    <ds:schemaRef ds:uri="c9cba1bf-ad18-487f-b0a8-cc7dc3f65a2e"/>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013BD8EB-22AB-416D-8E7B-6DEE12F7E7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cba1bf-ad18-487f-b0a8-cc7dc3f65a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3707</TotalTime>
  <Words>2334</Words>
  <Application>Microsoft Office PowerPoint</Application>
  <PresentationFormat>Personalizado</PresentationFormat>
  <Paragraphs>447</Paragraphs>
  <Slides>33</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Helvetica Neue</vt:lpstr>
      <vt:lpstr>Wingdings</vt:lpstr>
      <vt:lpstr>Office Theme</vt:lpstr>
      <vt:lpstr>Presentación de PowerPoint</vt:lpstr>
      <vt:lpstr>Índice</vt:lpstr>
      <vt:lpstr>Presentación de PowerPoint</vt:lpstr>
      <vt:lpstr>Presentación de PowerPoint</vt:lpstr>
      <vt:lpstr>1.1 Big Data y Computer Science</vt:lpstr>
      <vt:lpstr>1.2 Redefiniendo Big Data</vt:lpstr>
      <vt:lpstr>1.2 Redefiniendo Big Data</vt:lpstr>
      <vt:lpstr>Presentación de PowerPoint</vt:lpstr>
      <vt:lpstr>2.1 AI y ML: ¿Son lo mismo?</vt:lpstr>
      <vt:lpstr>2.1 AI y ML: ¿Son lo mismo?</vt:lpstr>
      <vt:lpstr>2.2 ¿Puede un ordenador pensar? </vt:lpstr>
      <vt:lpstr>2.3 ML: Carácter predictivo</vt:lpstr>
      <vt:lpstr>2.4 Aplicaciones ML en el día a día </vt:lpstr>
      <vt:lpstr>2.5 La importancia de los algoritmos</vt:lpstr>
      <vt:lpstr>2.6 Proceso de Machine Learning </vt:lpstr>
      <vt:lpstr>2.7 Aprendizaje supervisado vs no supervisado</vt:lpstr>
      <vt:lpstr>2.7 Aprendizaje supervisado vs no supervisado</vt:lpstr>
      <vt:lpstr>2.8 ELT y Data Lakes</vt:lpstr>
      <vt:lpstr>2.9 Ejemplos y reflexiones</vt:lpstr>
      <vt:lpstr>2.10 Qué resolvemos con ML</vt:lpstr>
      <vt:lpstr>2.11 Clasificación</vt:lpstr>
      <vt:lpstr>2.12 Regresión lineal</vt:lpstr>
      <vt:lpstr>2.13 Clustering</vt:lpstr>
      <vt:lpstr>Presentación de PowerPoint</vt:lpstr>
      <vt:lpstr>3.1 La pregunta adecuada</vt:lpstr>
      <vt:lpstr>3.2 Identificar los datos y prepararlos</vt:lpstr>
      <vt:lpstr>3.3 Aplicación del algoritmo correcto</vt:lpstr>
      <vt:lpstr>3.3 Aplicación del algoritmo correcto</vt:lpstr>
      <vt:lpstr>3.4 Evaluación y ajuste de modelo</vt:lpstr>
      <vt:lpstr>3.5 Uso y presentación de modelo</vt:lpstr>
      <vt:lpstr>Presentación de PowerPoint</vt:lpstr>
      <vt:lpstr>4. 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Acelera_pyme_manual</dc:title>
  <dc:creator>Antonio Galbis Fuentes</dc:creator>
  <cp:lastModifiedBy>usuario</cp:lastModifiedBy>
  <cp:revision>100</cp:revision>
  <dcterms:created xsi:type="dcterms:W3CDTF">2021-05-28T10:18:10Z</dcterms:created>
  <dcterms:modified xsi:type="dcterms:W3CDTF">2023-02-03T15:57:37Z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Adobe Illustrator 25.2 (Macintosh)</vt:lpwstr>
  </property>
  <property fmtid="{D5CDD505-2E9C-101B-9397-08002B2CF9AE}" pid="4" name="LastSaved">
    <vt:filetime>2021-05-28T00:00:00Z</vt:filetime>
  </property>
  <property fmtid="{D5CDD505-2E9C-101B-9397-08002B2CF9AE}" pid="5" name="ContentTypeId">
    <vt:lpwstr>0x010100A48F8B34F038034C9212CF433E252545</vt:lpwstr>
  </property>
</Properties>
</file>