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71" r:id="rId6"/>
    <p:sldId id="261" r:id="rId7"/>
    <p:sldId id="267" r:id="rId8"/>
    <p:sldId id="269" r:id="rId9"/>
    <p:sldId id="268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Work Sans" pitchFamily="2" charset="0"/>
      <p:regular r:id="rId16"/>
      <p:bold r:id="rId17"/>
      <p:italic r:id="rId18"/>
      <p:boldItalic r:id="rId19"/>
    </p:embeddedFont>
    <p:embeddedFont>
      <p:font typeface="Work Sans Light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046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218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1009489" y="2967355"/>
            <a:ext cx="771083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V</a:t>
            </a:r>
            <a:r>
              <a:rPr lang="es-CO" sz="5400" b="1" i="0" u="none" strike="noStrike" cap="none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anguard</a:t>
            </a:r>
            <a:r>
              <a:rPr lang="es-CO" sz="54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sz="7200" b="0" i="0" u="none" strike="noStrike" cap="non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7"/>
          <p:cNvSpPr txBox="1"/>
          <p:nvPr/>
        </p:nvSpPr>
        <p:spPr>
          <a:xfrm>
            <a:off x="4168816" y="3463724"/>
            <a:ext cx="385436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N°2: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Diego Mauricio Rodríguez Sánchez.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Fabian David Córdoba Córdoba.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Christian Orlando Vallecilla López.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Andrés Torreglosa </a:t>
            </a:r>
            <a:endParaRPr lang="es-CO"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7;p17">
            <a:extLst>
              <a:ext uri="{FF2B5EF4-FFF2-40B4-BE49-F238E27FC236}">
                <a16:creationId xmlns:a16="http://schemas.microsoft.com/office/drawing/2014/main" id="{DF105D7B-182A-8E32-9D34-1C85510F71D6}"/>
              </a:ext>
            </a:extLst>
          </p:cNvPr>
          <p:cNvSpPr txBox="1"/>
          <p:nvPr/>
        </p:nvSpPr>
        <p:spPr>
          <a:xfrm>
            <a:off x="456236" y="1832928"/>
            <a:ext cx="416877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principal es que una loción reconocida no es fácil de encontrar, además cuando se encuentra se sale del presupuesto.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17">
            <a:extLst>
              <a:ext uri="{FF2B5EF4-FFF2-40B4-BE49-F238E27FC236}">
                <a16:creationId xmlns:a16="http://schemas.microsoft.com/office/drawing/2014/main" id="{5D182DAC-C3E9-D1B8-2428-32D767FEC375}"/>
              </a:ext>
            </a:extLst>
          </p:cNvPr>
          <p:cNvSpPr txBox="1"/>
          <p:nvPr/>
        </p:nvSpPr>
        <p:spPr>
          <a:xfrm>
            <a:off x="6630784" y="3846089"/>
            <a:ext cx="416877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Lociones reconocidas están a un precio elevado de 500 mil, las personas de hoy en día quiere tener buen aroma y que perdure.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4AE45EFD-E866-EF0A-9111-3BC138115836}"/>
              </a:ext>
            </a:extLst>
          </p:cNvPr>
          <p:cNvSpPr txBox="1"/>
          <p:nvPr/>
        </p:nvSpPr>
        <p:spPr>
          <a:xfrm>
            <a:off x="827296" y="5292524"/>
            <a:ext cx="416877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personas buscan calidad precio, con este fin, la empresa busca la economía al bolsillo del usuario 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Relación calidad-precio - Definición, beneficios, indicadores y medición">
            <a:extLst>
              <a:ext uri="{FF2B5EF4-FFF2-40B4-BE49-F238E27FC236}">
                <a16:creationId xmlns:a16="http://schemas.microsoft.com/office/drawing/2014/main" id="{07B35BB6-4555-1B6A-B3AC-F8E025615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63" y="1507406"/>
            <a:ext cx="2751483" cy="183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Gráfico de barras con relleno sólido">
            <a:extLst>
              <a:ext uri="{FF2B5EF4-FFF2-40B4-BE49-F238E27FC236}">
                <a16:creationId xmlns:a16="http://schemas.microsoft.com/office/drawing/2014/main" id="{17A8A7D0-45D9-7E31-29AC-E701D7FFD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2479" y="3060768"/>
            <a:ext cx="2018405" cy="2018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b="1" dirty="0">
                <a:solidFill>
                  <a:schemeClr val="lt1"/>
                </a:solidFill>
                <a:ea typeface="Arial"/>
              </a:rPr>
              <a:t>J</a:t>
            </a:r>
            <a:r>
              <a:rPr lang="es-CO" b="1" dirty="0">
                <a:solidFill>
                  <a:schemeClr val="lt1"/>
                </a:solidFill>
                <a:ea typeface="Arial"/>
              </a:rPr>
              <a:t>ustificación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7;p17">
            <a:extLst>
              <a:ext uri="{FF2B5EF4-FFF2-40B4-BE49-F238E27FC236}">
                <a16:creationId xmlns:a16="http://schemas.microsoft.com/office/drawing/2014/main" id="{74E06912-A450-F134-EF95-5064EBB51EE2}"/>
              </a:ext>
            </a:extLst>
          </p:cNvPr>
          <p:cNvSpPr txBox="1"/>
          <p:nvPr/>
        </p:nvSpPr>
        <p:spPr>
          <a:xfrm>
            <a:off x="456236" y="1832928"/>
            <a:ext cx="416877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empresa se enfoca en la economía en la calidad de cada producto, donde esté al alcance para cualquier persona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17">
            <a:extLst>
              <a:ext uri="{FF2B5EF4-FFF2-40B4-BE49-F238E27FC236}">
                <a16:creationId xmlns:a16="http://schemas.microsoft.com/office/drawing/2014/main" id="{33CD50AF-4929-CCD6-D535-DDEAD3BAFA40}"/>
              </a:ext>
            </a:extLst>
          </p:cNvPr>
          <p:cNvSpPr txBox="1"/>
          <p:nvPr/>
        </p:nvSpPr>
        <p:spPr>
          <a:xfrm>
            <a:off x="1655557" y="4078778"/>
            <a:ext cx="416877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queremos ayudar a las personas a disminuir el alto precio de algunas lociones y que sienta cómodo y seguro al comprar un producto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4CD98E9E-D9F2-5DB0-5B8C-D242529672A2}"/>
              </a:ext>
            </a:extLst>
          </p:cNvPr>
          <p:cNvSpPr txBox="1"/>
          <p:nvPr/>
        </p:nvSpPr>
        <p:spPr>
          <a:xfrm>
            <a:off x="7049192" y="2079149"/>
            <a:ext cx="416877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gran parte es que tengan un envió 100% seguro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CE2CEC-7AFE-ADF2-C2FD-B18CEC1D3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37" y="3033161"/>
            <a:ext cx="4605128" cy="32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p20">
            <a:extLst>
              <a:ext uri="{FF2B5EF4-FFF2-40B4-BE49-F238E27FC236}">
                <a16:creationId xmlns:a16="http://schemas.microsoft.com/office/drawing/2014/main" id="{819A6109-CB59-3E0E-30D0-89A6A2E0D46A}"/>
              </a:ext>
            </a:extLst>
          </p:cNvPr>
          <p:cNvSpPr txBox="1">
            <a:spLocks/>
          </p:cNvSpPr>
          <p:nvPr/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Objetivo General</a:t>
            </a:r>
            <a:endParaRPr lang="es-CO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6DA7D4-E1A5-9E37-DCF3-7181A3F4BE7F}"/>
              </a:ext>
            </a:extLst>
          </p:cNvPr>
          <p:cNvSpPr txBox="1"/>
          <p:nvPr/>
        </p:nvSpPr>
        <p:spPr>
          <a:xfrm>
            <a:off x="456235" y="1880848"/>
            <a:ext cx="3932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Productos de calidad: Ofrecer </a:t>
            </a:r>
            <a:r>
              <a:rPr lang="es-ES" sz="1600" dirty="0">
                <a:solidFill>
                  <a:schemeClr val="tx1"/>
                </a:solidFill>
                <a:latin typeface="Söhne"/>
              </a:rPr>
              <a:t>lociones</a:t>
            </a: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 de alta calidad que cumplan con los estándares de durabilidad</a:t>
            </a:r>
            <a:r>
              <a:rPr lang="es-ES" sz="1600" dirty="0">
                <a:solidFill>
                  <a:schemeClr val="tx1"/>
                </a:solidFill>
                <a:latin typeface="Söhne"/>
              </a:rPr>
              <a:t>.</a:t>
            </a:r>
            <a:endParaRPr lang="es-ES" sz="1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D52DB3-D6C7-A3D5-59D2-6296C4E1F3C0}"/>
              </a:ext>
            </a:extLst>
          </p:cNvPr>
          <p:cNvSpPr txBox="1"/>
          <p:nvPr/>
        </p:nvSpPr>
        <p:spPr>
          <a:xfrm>
            <a:off x="8231945" y="2130919"/>
            <a:ext cx="39386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Söhne"/>
              </a:rPr>
              <a:t>Diseños atractivos: Presentar una amplia variedad de diseños de </a:t>
            </a:r>
            <a:r>
              <a:rPr lang="es-ES" dirty="0">
                <a:solidFill>
                  <a:schemeClr val="tx1"/>
                </a:solidFill>
                <a:latin typeface="Söhne"/>
              </a:rPr>
              <a:t>lociones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Söhne"/>
              </a:rPr>
              <a:t> que se ajusten a las tendencias de la moda y satisfagan los gustos y preferencias de los clientes.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0CE1DB-F1CD-6BA2-74E2-286EB500D9D1}"/>
              </a:ext>
            </a:extLst>
          </p:cNvPr>
          <p:cNvSpPr txBox="1"/>
          <p:nvPr/>
        </p:nvSpPr>
        <p:spPr>
          <a:xfrm>
            <a:off x="8231945" y="3812030"/>
            <a:ext cx="35286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Söhne"/>
              </a:rPr>
              <a:t>Excelencia en el servicio al cliente: Brindar un servicio al cliente excepcional en los envíos, ofreciendo asesoramiento, atención personalizada, facilidad de compra y resolución de problemas de manera eficiente.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0426D8-10DF-A3AB-D951-8FF1873917A7}"/>
              </a:ext>
            </a:extLst>
          </p:cNvPr>
          <p:cNvSpPr txBox="1"/>
          <p:nvPr/>
        </p:nvSpPr>
        <p:spPr>
          <a:xfrm>
            <a:off x="4441098" y="5017675"/>
            <a:ext cx="31503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Söhne"/>
              </a:rPr>
              <a:t>Satisfacción del cliente: Centrarse en la satisfacción de los clientes, superando sus expectativas y construyendo relaciones duraderas, lo que contribuirá a la fidelidad de los clientes y a la generación de referencias positivas.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43AA8D-14CE-FDC7-B7E1-D832FC2F800E}"/>
              </a:ext>
            </a:extLst>
          </p:cNvPr>
          <p:cNvSpPr txBox="1"/>
          <p:nvPr/>
        </p:nvSpPr>
        <p:spPr>
          <a:xfrm>
            <a:off x="179363" y="4242917"/>
            <a:ext cx="35286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Söhne"/>
              </a:rPr>
              <a:t>Rentabilidad sostenible: Lograr una rentabilidad sostenible a través de una gestión eficiente de costos, precios adecuados, estrategias de marketing efectivas y una gestión financiera sólida.</a:t>
            </a:r>
          </a:p>
        </p:txBody>
      </p:sp>
      <p:pic>
        <p:nvPicPr>
          <p:cNvPr id="9" name="Picture 2" descr="Cuál es la diferencia entre OBJETIVOS GENERALES y ESPECÍFICOS? - YouTube">
            <a:extLst>
              <a:ext uri="{FF2B5EF4-FFF2-40B4-BE49-F238E27FC236}">
                <a16:creationId xmlns:a16="http://schemas.microsoft.com/office/drawing/2014/main" id="{A8C05961-00C7-8070-37CE-DA55C54D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98" y="2547874"/>
            <a:ext cx="3538702" cy="19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42EB3E-0EB6-7809-208D-6B5641DCBC96}"/>
              </a:ext>
            </a:extLst>
          </p:cNvPr>
          <p:cNvSpPr txBox="1"/>
          <p:nvPr/>
        </p:nvSpPr>
        <p:spPr>
          <a:xfrm>
            <a:off x="256067" y="1590088"/>
            <a:ext cx="216010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Establecer una tienda física atractiva: Acondicionar y decorar la tienda de manera atractiva y funcional, creando un ambiente agradable para los clientes y resaltando los productos de manera adecuada.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Monitorear y optimizar los resultados financieros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3CEEE2-CB65-1368-CD16-EC3E7687E8FD}"/>
              </a:ext>
            </a:extLst>
          </p:cNvPr>
          <p:cNvSpPr txBox="1"/>
          <p:nvPr/>
        </p:nvSpPr>
        <p:spPr>
          <a:xfrm>
            <a:off x="7984231" y="4899895"/>
            <a:ext cx="32948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Implementar un sistema de envíos eficiente: Establecer un sistema de envío confiable y eficiente para atender a los clientes que prefieren realizar compras en línea, garantizando tiempos de entrega adecuados y un servicio de seguimiento de pedidos.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E40310E-E186-0257-0262-01915A7293C5}"/>
              </a:ext>
            </a:extLst>
          </p:cNvPr>
          <p:cNvSpPr txBox="1"/>
          <p:nvPr/>
        </p:nvSpPr>
        <p:spPr>
          <a:xfrm>
            <a:off x="912951" y="4619368"/>
            <a:ext cx="357456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Establecer alianzas estratégicas con proveedores: Identificar y establecer relaciones sólidas con proveedores de </a:t>
            </a:r>
            <a:r>
              <a:rPr lang="es-ES" dirty="0">
                <a:solidFill>
                  <a:schemeClr val="tx1"/>
                </a:solidFill>
                <a:latin typeface="Söhne"/>
              </a:rPr>
              <a:t>fragancias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 confiables y de calidad, asegurando el suministro constante de productos y obteniendo condiciones comerciales favorables.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C6841D-51F6-E3B9-C5C9-23AFA86222FE}"/>
              </a:ext>
            </a:extLst>
          </p:cNvPr>
          <p:cNvSpPr txBox="1"/>
          <p:nvPr/>
        </p:nvSpPr>
        <p:spPr>
          <a:xfrm>
            <a:off x="9371635" y="1770829"/>
            <a:ext cx="2388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Brindar un servicio al cliente excepcional: Capacitar al personal para ofrecer un servicio al cliente profesional, amigable y conocedor de los productos, atendiendo de manera efectiva las consultas, quejas y necesidades de los clientes tanto en la tienda física como a través de los canales de comunicación en línea.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2E01918-9A65-BBB2-0C20-88CAF586EAEA}"/>
              </a:ext>
            </a:extLst>
          </p:cNvPr>
          <p:cNvSpPr txBox="1"/>
          <p:nvPr/>
        </p:nvSpPr>
        <p:spPr>
          <a:xfrm>
            <a:off x="4699550" y="1770829"/>
            <a:ext cx="23887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Fomentar la fidelidad del cliente: Implementar programas de fidelidad y recompensas para incentivar a los clientes a regresar y realizar compras repetidas, ofreciendo descuentos, beneficios exclusivos y servicios personalizados.</a:t>
            </a:r>
          </a:p>
        </p:txBody>
      </p:sp>
      <p:pic>
        <p:nvPicPr>
          <p:cNvPr id="17" name="Gráfico 16" descr="Marca de insignia con relleno sólido">
            <a:extLst>
              <a:ext uri="{FF2B5EF4-FFF2-40B4-BE49-F238E27FC236}">
                <a16:creationId xmlns:a16="http://schemas.microsoft.com/office/drawing/2014/main" id="{1F0C213B-E22F-8709-02B5-F966E841B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0927" y="4867750"/>
            <a:ext cx="1194927" cy="1194927"/>
          </a:xfrm>
          <a:prstGeom prst="rect">
            <a:avLst/>
          </a:prstGeom>
        </p:spPr>
      </p:pic>
      <p:pic>
        <p:nvPicPr>
          <p:cNvPr id="19" name="Gráfico 18" descr="Huella digital con relleno sólido">
            <a:extLst>
              <a:ext uri="{FF2B5EF4-FFF2-40B4-BE49-F238E27FC236}">
                <a16:creationId xmlns:a16="http://schemas.microsoft.com/office/drawing/2014/main" id="{4513D29A-AC48-62C6-936D-8708A4826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2744" y="2363994"/>
            <a:ext cx="914400" cy="914400"/>
          </a:xfrm>
          <a:prstGeom prst="rect">
            <a:avLst/>
          </a:prstGeom>
        </p:spPr>
      </p:pic>
      <p:pic>
        <p:nvPicPr>
          <p:cNvPr id="21" name="Gráfico 20" descr="Cerebro con relleno sólido">
            <a:extLst>
              <a:ext uri="{FF2B5EF4-FFF2-40B4-BE49-F238E27FC236}">
                <a16:creationId xmlns:a16="http://schemas.microsoft.com/office/drawing/2014/main" id="{7018915F-EC8E-14D0-4E73-E292CC84A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0659" y="211330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b="1" dirty="0">
                <a:solidFill>
                  <a:schemeClr val="lt1"/>
                </a:solidFill>
                <a:ea typeface="Arial"/>
              </a:rPr>
              <a:t>Procedimientos Almacenados</a:t>
            </a:r>
            <a:endParaRPr lang="es-E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FB005B-481F-BC3D-9292-B973B48A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" y="1616765"/>
            <a:ext cx="3630811" cy="21269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34F470-F73A-6BC9-1999-22A5E1A4C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78" y="1616764"/>
            <a:ext cx="3925238" cy="23076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ADCA13-14FA-4383-BB35-64067BE1B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078" y="3924460"/>
            <a:ext cx="5114795" cy="25827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Funcionalidad de la Aplicación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DEBBF3-FD1C-E69A-7271-E50AB717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" y="1558382"/>
            <a:ext cx="5153744" cy="21910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72E9E9-EB8B-06D7-9838-B096BCFF6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479" y="1567525"/>
            <a:ext cx="3877216" cy="21906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EB35F7-D99F-DA95-450D-811087B481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1"/>
          <a:stretch/>
        </p:blipFill>
        <p:spPr bwMode="auto">
          <a:xfrm>
            <a:off x="0" y="3911845"/>
            <a:ext cx="3977020" cy="2632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C8A5A1-2293-B899-E608-F366FEF0D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988" y="3903526"/>
            <a:ext cx="4238355" cy="21906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68B6923-110A-792F-5B0F-DAF84161E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312" y="3891896"/>
            <a:ext cx="373093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510</Words>
  <Application>Microsoft Office PowerPoint</Application>
  <PresentationFormat>Panorámica</PresentationFormat>
  <Paragraphs>33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Wingdings</vt:lpstr>
      <vt:lpstr>Work Sans Light</vt:lpstr>
      <vt:lpstr>Work Sans</vt:lpstr>
      <vt:lpstr>Arial</vt:lpstr>
      <vt:lpstr>Calibri</vt:lpstr>
      <vt:lpstr>Söhne</vt:lpstr>
      <vt:lpstr>Tema de Office</vt:lpstr>
      <vt:lpstr>Presentación de PowerPoint</vt:lpstr>
      <vt:lpstr>Presentación de PowerPoint</vt:lpstr>
      <vt:lpstr>Planteamiento del Problema</vt:lpstr>
      <vt:lpstr>Justificación</vt:lpstr>
      <vt:lpstr>Presentación de PowerPoint</vt:lpstr>
      <vt:lpstr>Objetivos Específicos</vt:lpstr>
      <vt:lpstr>Procedimientos Almacenados</vt:lpstr>
      <vt:lpstr>Funcionalidad de la Aplicación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Janus</dc:creator>
  <cp:lastModifiedBy>DIEGO MAURICIO RODRIGUEZ SANCHEZ</cp:lastModifiedBy>
  <cp:revision>7</cp:revision>
  <dcterms:modified xsi:type="dcterms:W3CDTF">2023-06-25T15:09:02Z</dcterms:modified>
</cp:coreProperties>
</file>