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258" r:id="rId5"/>
    <p:sldId id="291" r:id="rId6"/>
    <p:sldId id="296" r:id="rId7"/>
    <p:sldId id="300" r:id="rId8"/>
    <p:sldId id="293" r:id="rId9"/>
    <p:sldId id="301" r:id="rId10"/>
    <p:sldId id="292" r:id="rId11"/>
    <p:sldId id="259" r:id="rId12"/>
    <p:sldId id="260" r:id="rId13"/>
    <p:sldId id="261" r:id="rId14"/>
    <p:sldId id="262" r:id="rId15"/>
    <p:sldId id="263" r:id="rId16"/>
    <p:sldId id="295" r:id="rId17"/>
    <p:sldId id="297" r:id="rId18"/>
    <p:sldId id="299" r:id="rId19"/>
    <p:sldId id="264" r:id="rId20"/>
    <p:sldId id="265" r:id="rId21"/>
    <p:sldId id="266" r:id="rId22"/>
    <p:sldId id="267" r:id="rId23"/>
    <p:sldId id="294" r:id="rId24"/>
    <p:sldId id="298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206" y="625142"/>
            <a:ext cx="685958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7054"/>
            <a:ext cx="4502255" cy="682389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12457" y="274320"/>
            <a:ext cx="2257805" cy="8610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7198" y="2472805"/>
            <a:ext cx="1949602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206" y="3147155"/>
            <a:ext cx="699389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jite.org/documents/Vol12/JITEv12IIPp299-319Trabelsi119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924" y="0"/>
            <a:ext cx="552507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7310" y="1813802"/>
            <a:ext cx="34645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C30008"/>
                </a:solidFill>
                <a:latin typeface="Calibri"/>
                <a:cs typeface="Calibri"/>
              </a:rPr>
              <a:t>Denial</a:t>
            </a:r>
            <a:r>
              <a:rPr sz="4000" spc="-70" dirty="0">
                <a:solidFill>
                  <a:srgbClr val="C30008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30008"/>
                </a:solidFill>
                <a:latin typeface="Calibri"/>
                <a:cs typeface="Calibri"/>
              </a:rPr>
              <a:t>of</a:t>
            </a:r>
            <a:r>
              <a:rPr sz="4000" spc="-40" dirty="0">
                <a:solidFill>
                  <a:srgbClr val="C30008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30008"/>
                </a:solidFill>
                <a:latin typeface="Calibri"/>
                <a:cs typeface="Calibri"/>
              </a:rPr>
              <a:t>Service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0846"/>
            <a:ext cx="3603497" cy="2601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215443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How to Tell if You are Experiencing a </a:t>
            </a:r>
            <a:r>
              <a:rPr lang="en-US" b="1" dirty="0" err="1">
                <a:solidFill>
                  <a:schemeClr val="tx2"/>
                </a:solidFill>
              </a:rPr>
              <a:t>DoS</a:t>
            </a:r>
            <a:r>
              <a:rPr lang="en-US" b="1" dirty="0">
                <a:solidFill>
                  <a:schemeClr val="tx2"/>
                </a:solidFill>
              </a:rPr>
              <a:t> Attack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38200" y="1371600"/>
            <a:ext cx="7576820" cy="4803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The </a:t>
            </a:r>
            <a:r>
              <a:rPr lang="en-US" sz="3200" dirty="0"/>
              <a:t>incapability to load certain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extreme volume of spam emails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Uncharacteristically slow network performance, including extended load times for files or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Prolonged failure to access specific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A sudden loss of connectivity across devices on the same </a:t>
            </a:r>
            <a:r>
              <a:rPr lang="en-US" sz="3200" dirty="0" smtClean="0"/>
              <a:t>network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8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376A"/>
                </a:solidFill>
              </a:rPr>
              <a:t>c</a:t>
            </a:r>
            <a:r>
              <a:rPr sz="3600" spc="-5" dirty="0">
                <a:solidFill>
                  <a:srgbClr val="17376A"/>
                </a:solidFill>
              </a:rPr>
              <a:t>o</a:t>
            </a:r>
            <a:r>
              <a:rPr sz="3600" spc="-40" dirty="0">
                <a:solidFill>
                  <a:srgbClr val="17376A"/>
                </a:solidFill>
              </a:rPr>
              <a:t>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347" y="1335024"/>
            <a:ext cx="8138921" cy="23629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472" y="3947921"/>
            <a:ext cx="7679423" cy="2362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4" y="625142"/>
            <a:ext cx="529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Distributed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Denial</a:t>
            </a:r>
            <a:r>
              <a:rPr sz="3600" spc="-1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of </a:t>
            </a:r>
            <a:r>
              <a:rPr sz="3600" dirty="0">
                <a:solidFill>
                  <a:srgbClr val="17376A"/>
                </a:solidFill>
              </a:rPr>
              <a:t>Service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1335024"/>
            <a:ext cx="7858493" cy="483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54"/>
            <a:ext cx="4502255" cy="68238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2457" y="274320"/>
            <a:ext cx="2257805" cy="861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2206" y="625142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376A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17376A"/>
                </a:solidFill>
                <a:latin typeface="Calibri"/>
                <a:cs typeface="Calibri"/>
              </a:rPr>
              <a:t>o</a:t>
            </a:r>
            <a:r>
              <a:rPr sz="3600" spc="-40" dirty="0">
                <a:solidFill>
                  <a:srgbClr val="17376A"/>
                </a:solidFill>
                <a:latin typeface="Calibri"/>
                <a:cs typeface="Calibri"/>
              </a:rPr>
              <a:t>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595" y="1349773"/>
            <a:ext cx="679640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Goal: </a:t>
            </a:r>
            <a:r>
              <a:rPr sz="2200" spc="-15" dirty="0">
                <a:latin typeface="Calibri"/>
                <a:cs typeface="Calibri"/>
              </a:rPr>
              <a:t>First gain administrative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dirty="0">
                <a:latin typeface="Calibri"/>
                <a:cs typeface="Calibri"/>
              </a:rPr>
              <a:t>on as </a:t>
            </a:r>
            <a:r>
              <a:rPr sz="2200" spc="-15" dirty="0">
                <a:latin typeface="Calibri"/>
                <a:cs typeface="Calibri"/>
              </a:rPr>
              <a:t>many </a:t>
            </a:r>
            <a:r>
              <a:rPr sz="2200" spc="-20" dirty="0">
                <a:latin typeface="Calibri"/>
                <a:cs typeface="Calibri"/>
              </a:rPr>
              <a:t>systems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possible, upload </a:t>
            </a:r>
            <a:r>
              <a:rPr sz="2200" dirty="0">
                <a:latin typeface="Calibri"/>
                <a:cs typeface="Calibri"/>
              </a:rPr>
              <a:t>DDoS </a:t>
            </a: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run it </a:t>
            </a:r>
            <a:r>
              <a:rPr sz="2200" dirty="0">
                <a:latin typeface="Calibri"/>
                <a:cs typeface="Calibri"/>
              </a:rPr>
              <a:t>on these </a:t>
            </a:r>
            <a:r>
              <a:rPr sz="2200" spc="-20" dirty="0">
                <a:latin typeface="Calibri"/>
                <a:cs typeface="Calibri"/>
              </a:rPr>
              <a:t>systems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simultaneously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102" y="2514600"/>
            <a:ext cx="7636001" cy="3796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536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Dos/DDoS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Techniques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512570"/>
            <a:ext cx="7515605" cy="4634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494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Volumetric</a:t>
            </a:r>
            <a:r>
              <a:rPr sz="3600" spc="-114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73021"/>
            <a:ext cx="6728459" cy="37115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Exhaust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target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network/service,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traffic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blockage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legitimate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users.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Measured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bits per</a:t>
            </a:r>
            <a:r>
              <a:rPr sz="2600" spc="-10" dirty="0">
                <a:latin typeface="Calibri"/>
                <a:cs typeface="Calibri"/>
              </a:rPr>
              <a:t> second(bps)</a:t>
            </a:r>
            <a:endParaRPr sz="2600">
              <a:latin typeface="Calibri"/>
              <a:cs typeface="Calibri"/>
            </a:endParaRPr>
          </a:p>
          <a:p>
            <a:pPr marL="355600" marR="779780" indent="-342900">
              <a:lnSpc>
                <a:spcPts val="281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0" dirty="0">
                <a:latin typeface="Calibri"/>
                <a:cs typeface="Calibri"/>
              </a:rPr>
              <a:t>Target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stateless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protocols(have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built-in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congestion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avoidance)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bandwidth </a:t>
            </a:r>
            <a:r>
              <a:rPr sz="2600" spc="-10" dirty="0">
                <a:latin typeface="Calibri"/>
                <a:cs typeface="Calibri"/>
              </a:rPr>
              <a:t>depletion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attacks: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Flood </a:t>
            </a:r>
            <a:r>
              <a:rPr sz="2000" spc="-15" dirty="0">
                <a:latin typeface="Calibri"/>
                <a:cs typeface="Calibri"/>
              </a:rPr>
              <a:t>attack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large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volumes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traffic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target</a:t>
            </a:r>
            <a:endParaRPr sz="2000">
              <a:latin typeface="Calibri"/>
              <a:cs typeface="Calibri"/>
            </a:endParaRPr>
          </a:p>
          <a:p>
            <a:pPr marL="755650" marR="16510" lvl="1" indent="-285750">
              <a:lnSpc>
                <a:spcPts val="2160"/>
              </a:lnSpc>
              <a:spcBef>
                <a:spcPts val="5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Amplification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transfer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broadcast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  <a:p>
            <a:pPr marL="412750" indent="-3429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400" spc="-25" dirty="0">
                <a:latin typeface="Calibri"/>
                <a:cs typeface="Calibri"/>
              </a:rPr>
              <a:t>Attack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Techniques: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6556" y="5262321"/>
            <a:ext cx="2364105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UDP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ICMP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Ping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2489" y="5262321"/>
            <a:ext cx="358775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340"/>
              </a:spcBef>
              <a:buChar char="-"/>
              <a:tabLst>
                <a:tab pos="147955" algn="l"/>
              </a:tabLst>
            </a:pPr>
            <a:r>
              <a:rPr sz="2000" spc="-10" dirty="0">
                <a:latin typeface="Calibri"/>
                <a:cs typeface="Calibri"/>
              </a:rPr>
              <a:t>Malformed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 </a:t>
            </a:r>
            <a:r>
              <a:rPr sz="2000" spc="-20" dirty="0">
                <a:latin typeface="Calibri"/>
                <a:cs typeface="Calibri"/>
              </a:rPr>
              <a:t>packet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240"/>
              </a:spcBef>
              <a:buChar char="-"/>
              <a:tabLst>
                <a:tab pos="147955" algn="l"/>
              </a:tabLst>
            </a:pPr>
            <a:r>
              <a:rPr sz="2000" spc="-10" dirty="0">
                <a:latin typeface="Calibri"/>
                <a:cs typeface="Calibri"/>
              </a:rPr>
              <a:t>Spoofed </a:t>
            </a:r>
            <a:r>
              <a:rPr sz="2000" spc="-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packet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15" dirty="0">
                <a:latin typeface="Calibri"/>
                <a:cs typeface="Calibri"/>
              </a:rPr>
              <a:t> attack</a:t>
            </a:r>
            <a:endParaRPr sz="20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240"/>
              </a:spcBef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Smurf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861774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Smurf Attack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62000" y="1600200"/>
            <a:ext cx="7576820" cy="4042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Here</a:t>
            </a:r>
            <a:r>
              <a:rPr lang="en-US" sz="3200" dirty="0"/>
              <a:t>, the perpetrator exploits the broadcast address of a weak network by distributing spoofed packets that belong to the aimed device</a:t>
            </a:r>
            <a:r>
              <a:rPr lang="en-US" sz="3200" dirty="0" smtClean="0"/>
              <a:t>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Once the receivers of these spoofed packets respond, their Internet Protocol (IP) address is then flooded with those responses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24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206" y="609600"/>
            <a:ext cx="4344194" cy="86177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Smurf Attack </a:t>
            </a:r>
            <a:r>
              <a:rPr lang="en-US" dirty="0" err="1" smtClean="0">
                <a:solidFill>
                  <a:schemeClr val="tx2"/>
                </a:solidFill>
              </a:rPr>
              <a:t>Cont</a:t>
            </a:r>
            <a:r>
              <a:rPr lang="en-US" dirty="0" smtClean="0">
                <a:solidFill>
                  <a:schemeClr val="tx2"/>
                </a:solidFill>
              </a:rPr>
              <a:t>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907496" cy="4919295"/>
          </a:xfrm>
        </p:spPr>
        <p:txBody>
          <a:bodyPr/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Considering the fact that a particular Internet Broadcast Address can sustain at most 255 hosts, a </a:t>
            </a:r>
            <a:r>
              <a:rPr lang="en-US" sz="3600" dirty="0" err="1"/>
              <a:t>smurf</a:t>
            </a:r>
            <a:r>
              <a:rPr lang="en-US" sz="3600" dirty="0"/>
              <a:t> attack works by intensifying each ping by 255</a:t>
            </a:r>
            <a:r>
              <a:rPr lang="en-US" sz="3600" dirty="0" smtClean="0"/>
              <a:t>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outcome is that the network becomes slow to a level where it becomes difficult to use and discarded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410200" cy="2031325"/>
          </a:xfrm>
        </p:spPr>
        <p:txBody>
          <a:bodyPr/>
          <a:lstStyle/>
          <a:p>
            <a:r>
              <a:rPr lang="en-US" sz="4400" dirty="0" smtClean="0">
                <a:solidFill>
                  <a:schemeClr val="tx2"/>
                </a:solidFill>
              </a:rPr>
              <a:t>Ping </a:t>
            </a:r>
            <a:r>
              <a:rPr lang="en-US" sz="4400" dirty="0">
                <a:solidFill>
                  <a:schemeClr val="tx2"/>
                </a:solidFill>
              </a:rPr>
              <a:t>of Death or ICMP Flood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1534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 smtClean="0"/>
              <a:t>ICMP </a:t>
            </a:r>
            <a:r>
              <a:rPr lang="en-US" sz="3600" dirty="0"/>
              <a:t>flood attack is utilized to take misconfigured or </a:t>
            </a:r>
            <a:r>
              <a:rPr lang="en-US" sz="3600" dirty="0" err="1"/>
              <a:t>unconfigured</a:t>
            </a:r>
            <a:r>
              <a:rPr lang="en-US" sz="3600" dirty="0"/>
              <a:t> network and implement them in distributing spoof packets to ping all the system within that network. </a:t>
            </a:r>
            <a:endParaRPr lang="en-US" sz="36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 smtClean="0"/>
              <a:t>The </a:t>
            </a:r>
            <a:r>
              <a:rPr lang="en-US" sz="3600" dirty="0"/>
              <a:t>ping of death attack is often merged together with ICMP flood</a:t>
            </a:r>
            <a:r>
              <a:rPr lang="en-US" dirty="0" smtClean="0"/>
              <a:t>.</a:t>
            </a:r>
            <a:endParaRPr lang="en-US" sz="36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728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370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17376A"/>
                </a:solidFill>
              </a:rPr>
              <a:t>Attack</a:t>
            </a:r>
            <a:r>
              <a:rPr sz="3600" spc="-8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Techniques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1335024"/>
            <a:ext cx="7741157" cy="463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665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Learning</a:t>
            </a:r>
            <a:r>
              <a:rPr sz="3600" spc="-10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09471"/>
            <a:ext cx="5170805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Concepts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60" dirty="0">
                <a:latin typeface="Calibri"/>
                <a:cs typeface="Calibri"/>
              </a:rPr>
              <a:t>Terms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DoS/DDoS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Attack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Techniques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Botnet </a:t>
            </a:r>
            <a:r>
              <a:rPr sz="3200" spc="-15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DoS/DDoS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Attack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Tools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Detecting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DoS/DDoS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Attacks]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 err="1">
                <a:latin typeface="Calibri"/>
                <a:cs typeface="Calibri"/>
              </a:rPr>
              <a:t>DoS</a:t>
            </a:r>
            <a:r>
              <a:rPr sz="3200" spc="-5" dirty="0">
                <a:latin typeface="Calibri"/>
                <a:cs typeface="Calibri"/>
              </a:rPr>
              <a:t>/</a:t>
            </a:r>
            <a:r>
              <a:rPr sz="3200" spc="-5" dirty="0" err="1">
                <a:latin typeface="Calibri"/>
                <a:cs typeface="Calibri"/>
              </a:rPr>
              <a:t>DDoS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Countermeasures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228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ICMP</a:t>
            </a:r>
            <a:r>
              <a:rPr sz="3600" spc="-8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403" y="1524000"/>
            <a:ext cx="7748777" cy="4681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508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Ping</a:t>
            </a:r>
            <a:r>
              <a:rPr sz="3600" spc="-2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of</a:t>
            </a:r>
            <a:r>
              <a:rPr sz="3600" spc="-10" dirty="0">
                <a:solidFill>
                  <a:srgbClr val="17376A"/>
                </a:solidFill>
              </a:rPr>
              <a:t> Death/Smurf</a:t>
            </a:r>
            <a:r>
              <a:rPr sz="3600" spc="-35" dirty="0">
                <a:solidFill>
                  <a:srgbClr val="17376A"/>
                </a:solidFill>
              </a:rPr>
              <a:t> Attack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335024"/>
            <a:ext cx="8343899" cy="4683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02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Protocol</a:t>
            </a:r>
            <a:r>
              <a:rPr sz="3600" spc="-7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25320"/>
            <a:ext cx="6894830" cy="34391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Exhausts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0" dirty="0">
                <a:latin typeface="Calibri"/>
                <a:cs typeface="Calibri"/>
              </a:rPr>
              <a:t>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target.</a:t>
            </a:r>
            <a:endParaRPr sz="2800">
              <a:latin typeface="Calibri"/>
              <a:cs typeface="Calibri"/>
            </a:endParaRPr>
          </a:p>
          <a:p>
            <a:pPr marL="355600" marR="14351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20" dirty="0">
                <a:latin typeface="Calibri"/>
                <a:cs typeface="Calibri"/>
              </a:rPr>
              <a:t>attacks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consume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infrastructure(i.e.</a:t>
            </a:r>
            <a:r>
              <a:rPr sz="2800" spc="-5" dirty="0">
                <a:latin typeface="Calibri"/>
                <a:cs typeface="Calibri"/>
              </a:rPr>
              <a:t> load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balancers,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firewalls,</a:t>
            </a:r>
            <a:r>
              <a:rPr sz="2800" spc="-5" dirty="0">
                <a:latin typeface="Calibri"/>
                <a:cs typeface="Calibri"/>
              </a:rPr>
              <a:t> app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Magnitude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measured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packets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second(pbs)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second(cps)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Attack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406" y="4941823"/>
            <a:ext cx="294703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0" dirty="0">
                <a:latin typeface="Calibri"/>
                <a:cs typeface="Calibri"/>
              </a:rPr>
              <a:t>SYN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20" dirty="0">
                <a:latin typeface="Calibri"/>
                <a:cs typeface="Calibri"/>
              </a:rPr>
              <a:t>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5" dirty="0">
                <a:latin typeface="Calibri"/>
                <a:cs typeface="Calibri"/>
              </a:rPr>
              <a:t>Fragmentation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9958" y="4941823"/>
            <a:ext cx="3630929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4625" indent="-162560">
              <a:lnSpc>
                <a:spcPct val="100000"/>
              </a:lnSpc>
              <a:spcBef>
                <a:spcPts val="385"/>
              </a:spcBef>
              <a:buChar char="-"/>
              <a:tabLst>
                <a:tab pos="175260" algn="l"/>
              </a:tabLst>
            </a:pPr>
            <a:r>
              <a:rPr sz="2400" spc="-10" dirty="0">
                <a:latin typeface="Calibri"/>
                <a:cs typeface="Calibri"/>
              </a:rPr>
              <a:t>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174625" indent="-162560">
              <a:lnSpc>
                <a:spcPct val="100000"/>
              </a:lnSpc>
              <a:spcBef>
                <a:spcPts val="290"/>
              </a:spcBef>
              <a:buChar char="-"/>
              <a:tabLst>
                <a:tab pos="17526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174625" indent="-162560">
              <a:lnSpc>
                <a:spcPct val="100000"/>
              </a:lnSpc>
              <a:spcBef>
                <a:spcPts val="290"/>
              </a:spcBef>
              <a:buChar char="-"/>
              <a:tabLst>
                <a:tab pos="17526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exhaustion</a:t>
            </a:r>
            <a:r>
              <a:rPr sz="2400" spc="-20" dirty="0">
                <a:latin typeface="Calibri"/>
                <a:cs typeface="Calibri"/>
              </a:rPr>
              <a:t> attack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1538883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SYN Flood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7576820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SYN </a:t>
            </a:r>
            <a:r>
              <a:rPr lang="en-US" sz="3200" dirty="0"/>
              <a:t>Flood attacks occur when a cyber-attacker sends a request to connect to a server but does not complete the connection known as the three-way-handshake</a:t>
            </a:r>
            <a:r>
              <a:rPr lang="en-US" sz="3200" dirty="0" smtClean="0"/>
              <a:t>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This type of connection is a technique utilized in a Transmission Control Protocol (TCP)/IP network to form a connection between the server and local host/client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6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3276599" cy="43088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SYN Flood </a:t>
            </a:r>
            <a:r>
              <a:rPr lang="en-US" dirty="0" err="1">
                <a:solidFill>
                  <a:schemeClr val="tx2"/>
                </a:solidFill>
              </a:rPr>
              <a:t>C</a:t>
            </a:r>
            <a:r>
              <a:rPr lang="en-US" dirty="0" err="1" smtClean="0">
                <a:solidFill>
                  <a:schemeClr val="tx2"/>
                </a:solidFill>
              </a:rPr>
              <a:t>ont</a:t>
            </a:r>
            <a:r>
              <a:rPr lang="en-US" dirty="0" smtClean="0">
                <a:solidFill>
                  <a:schemeClr val="tx2"/>
                </a:solidFill>
              </a:rPr>
              <a:t>’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046153"/>
            <a:ext cx="8153400" cy="581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outcome of the uncompleted handshake is that the network becomes overwhelmed with connection requests, making the connected port inaccessible to others</a:t>
            </a:r>
            <a:r>
              <a:rPr lang="en-US" sz="3600" dirty="0" smtClean="0"/>
              <a:t>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malicious hacker will keep on sending requests, flooding all available ports until the authorized users are unable to connect.</a:t>
            </a:r>
          </a:p>
        </p:txBody>
      </p:sp>
    </p:spTree>
    <p:extLst>
      <p:ext uri="{BB962C8B-B14F-4D97-AF65-F5344CB8AC3E}">
        <p14:creationId xmlns:p14="http://schemas.microsoft.com/office/powerpoint/2010/main" val="16239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15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SYN</a:t>
            </a:r>
            <a:r>
              <a:rPr sz="3600" spc="-4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Flood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837" y="1527810"/>
            <a:ext cx="8300465" cy="4648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01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Fragmentation</a:t>
            </a:r>
            <a:r>
              <a:rPr sz="3600" spc="-7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1335024"/>
            <a:ext cx="7850123" cy="4975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4" y="658670"/>
            <a:ext cx="5548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17376A"/>
                </a:solidFill>
              </a:rPr>
              <a:t>Protocol</a:t>
            </a:r>
            <a:r>
              <a:rPr sz="3200" dirty="0">
                <a:solidFill>
                  <a:srgbClr val="17376A"/>
                </a:solidFill>
              </a:rPr>
              <a:t> </a:t>
            </a:r>
            <a:r>
              <a:rPr sz="3200" spc="-35" dirty="0">
                <a:solidFill>
                  <a:srgbClr val="17376A"/>
                </a:solidFill>
              </a:rPr>
              <a:t>Attack</a:t>
            </a:r>
            <a:r>
              <a:rPr sz="3200" spc="15" dirty="0">
                <a:solidFill>
                  <a:srgbClr val="17376A"/>
                </a:solidFill>
              </a:rPr>
              <a:t> </a:t>
            </a:r>
            <a:r>
              <a:rPr sz="3200" spc="-15" dirty="0">
                <a:solidFill>
                  <a:srgbClr val="17376A"/>
                </a:solidFill>
              </a:rPr>
              <a:t>Countermeasures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402" y="1335024"/>
            <a:ext cx="7464551" cy="4564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65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Application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25" dirty="0">
                <a:solidFill>
                  <a:srgbClr val="17376A"/>
                </a:solidFill>
              </a:rPr>
              <a:t>Layer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37208"/>
            <a:ext cx="7372350" cy="47910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397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35" dirty="0">
                <a:latin typeface="Calibri"/>
                <a:cs typeface="Calibri"/>
              </a:rPr>
              <a:t>Attacker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tries</a:t>
            </a:r>
            <a:r>
              <a:rPr sz="2700" spc="-15" dirty="0">
                <a:latin typeface="Calibri"/>
                <a:cs typeface="Calibri"/>
              </a:rPr>
              <a:t> to</a:t>
            </a:r>
            <a:r>
              <a:rPr sz="2700" spc="-10" dirty="0">
                <a:latin typeface="Calibri"/>
                <a:cs typeface="Calibri"/>
              </a:rPr>
              <a:t> exploit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vulnerabilities </a:t>
            </a: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application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layer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protocol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application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itself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prevent</a:t>
            </a:r>
            <a:r>
              <a:rPr sz="2700" spc="-10" dirty="0">
                <a:latin typeface="Calibri"/>
                <a:cs typeface="Calibri"/>
              </a:rPr>
              <a:t> access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legitimate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users.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Resources </a:t>
            </a:r>
            <a:r>
              <a:rPr sz="2700" spc="-10" dirty="0">
                <a:latin typeface="Calibri"/>
                <a:cs typeface="Calibri"/>
              </a:rPr>
              <a:t>consumed by </a:t>
            </a:r>
            <a:r>
              <a:rPr sz="2700" spc="-5" dirty="0">
                <a:latin typeface="Calibri"/>
                <a:cs typeface="Calibri"/>
              </a:rPr>
              <a:t>opening up </a:t>
            </a:r>
            <a:r>
              <a:rPr sz="2700" spc="-10" dirty="0">
                <a:latin typeface="Calibri"/>
                <a:cs typeface="Calibri"/>
              </a:rPr>
              <a:t>connections </a:t>
            </a:r>
            <a:r>
              <a:rPr sz="2700" spc="-5" dirty="0">
                <a:latin typeface="Calibri"/>
                <a:cs typeface="Calibri"/>
              </a:rPr>
              <a:t> and </a:t>
            </a:r>
            <a:r>
              <a:rPr sz="2700" spc="-10" dirty="0">
                <a:latin typeface="Calibri"/>
                <a:cs typeface="Calibri"/>
              </a:rPr>
              <a:t>leaving </a:t>
            </a:r>
            <a:r>
              <a:rPr sz="2700" spc="-5" dirty="0">
                <a:latin typeface="Calibri"/>
                <a:cs typeface="Calibri"/>
              </a:rPr>
              <a:t>them open </a:t>
            </a:r>
            <a:r>
              <a:rPr sz="2700" spc="-10" dirty="0">
                <a:latin typeface="Calibri"/>
                <a:cs typeface="Calibri"/>
              </a:rPr>
              <a:t>until now new connections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made.</a:t>
            </a:r>
            <a:endParaRPr sz="2700">
              <a:latin typeface="Calibri"/>
              <a:cs typeface="Calibri"/>
            </a:endParaRPr>
          </a:p>
          <a:p>
            <a:pPr marL="355600" marR="30416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Magnitude of the </a:t>
            </a:r>
            <a:r>
              <a:rPr sz="2700" spc="-20" dirty="0">
                <a:latin typeface="Calibri"/>
                <a:cs typeface="Calibri"/>
              </a:rPr>
              <a:t>attack </a:t>
            </a:r>
            <a:r>
              <a:rPr sz="2700" spc="-5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measured </a:t>
            </a: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requests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second(rps)</a:t>
            </a:r>
            <a:endParaRPr sz="2700">
              <a:latin typeface="Calibri"/>
              <a:cs typeface="Calibri"/>
            </a:endParaRPr>
          </a:p>
          <a:p>
            <a:pPr marL="355600" marR="453390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Rely </a:t>
            </a:r>
            <a:r>
              <a:rPr sz="2700" spc="-5" dirty="0">
                <a:latin typeface="Calibri"/>
                <a:cs typeface="Calibri"/>
              </a:rPr>
              <a:t>on </a:t>
            </a:r>
            <a:r>
              <a:rPr sz="2700" spc="-15" dirty="0">
                <a:latin typeface="Calibri"/>
                <a:cs typeface="Calibri"/>
              </a:rPr>
              <a:t>software </a:t>
            </a:r>
            <a:r>
              <a:rPr sz="2700" spc="-20" dirty="0">
                <a:latin typeface="Calibri"/>
                <a:cs typeface="Calibri"/>
              </a:rPr>
              <a:t>related </a:t>
            </a:r>
            <a:r>
              <a:rPr sz="2700" spc="-10" dirty="0">
                <a:latin typeface="Calibri"/>
                <a:cs typeface="Calibri"/>
              </a:rPr>
              <a:t>exploits </a:t>
            </a:r>
            <a:r>
              <a:rPr sz="2700" spc="-5" dirty="0">
                <a:latin typeface="Calibri"/>
                <a:cs typeface="Calibri"/>
              </a:rPr>
              <a:t>such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20" dirty="0">
                <a:latin typeface="Calibri"/>
                <a:cs typeface="Calibri"/>
              </a:rPr>
              <a:t>buffer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overflows.</a:t>
            </a:r>
            <a:endParaRPr sz="2700">
              <a:latin typeface="Calibri"/>
              <a:cs typeface="Calibri"/>
            </a:endParaRPr>
          </a:p>
          <a:p>
            <a:pPr marL="342265" marR="4439285" indent="-342265" algn="r">
              <a:lnSpc>
                <a:spcPct val="100000"/>
              </a:lnSpc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Attack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techniques:</a:t>
            </a:r>
            <a:endParaRPr sz="2700">
              <a:latin typeface="Calibri"/>
              <a:cs typeface="Calibri"/>
            </a:endParaRPr>
          </a:p>
          <a:p>
            <a:pPr marL="285750" marR="4425950" lvl="1" indent="-285750" algn="r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285750" algn="l"/>
              </a:tabLst>
            </a:pPr>
            <a:r>
              <a:rPr sz="2400" spc="5" dirty="0">
                <a:latin typeface="Calibri"/>
                <a:cs typeface="Calibri"/>
              </a:rPr>
              <a:t>HTTP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Slowloris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054" y="466886"/>
            <a:ext cx="5819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7376A"/>
                </a:solidFill>
              </a:rPr>
              <a:t>HTTP</a:t>
            </a:r>
            <a:r>
              <a:rPr sz="3000" spc="-25" dirty="0">
                <a:solidFill>
                  <a:srgbClr val="17376A"/>
                </a:solidFill>
              </a:rPr>
              <a:t> GET/POST</a:t>
            </a:r>
            <a:r>
              <a:rPr sz="3000" spc="-35" dirty="0">
                <a:solidFill>
                  <a:srgbClr val="17376A"/>
                </a:solidFill>
              </a:rPr>
              <a:t> </a:t>
            </a:r>
            <a:r>
              <a:rPr sz="3000" dirty="0">
                <a:solidFill>
                  <a:srgbClr val="17376A"/>
                </a:solidFill>
              </a:rPr>
              <a:t>and</a:t>
            </a:r>
            <a:r>
              <a:rPr sz="3000" spc="-30" dirty="0">
                <a:solidFill>
                  <a:srgbClr val="17376A"/>
                </a:solidFill>
              </a:rPr>
              <a:t> </a:t>
            </a:r>
            <a:r>
              <a:rPr sz="3000" spc="-5" dirty="0">
                <a:solidFill>
                  <a:srgbClr val="17376A"/>
                </a:solidFill>
              </a:rPr>
              <a:t>Slowloris </a:t>
            </a:r>
            <a:r>
              <a:rPr sz="3000" spc="-30" dirty="0">
                <a:solidFill>
                  <a:srgbClr val="17376A"/>
                </a:solidFill>
              </a:rPr>
              <a:t>Attacks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84" y="1306830"/>
            <a:ext cx="7831822" cy="46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es a denial of service attack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20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7376A"/>
                </a:solidFill>
              </a:rPr>
              <a:t>Multi-Vector</a:t>
            </a:r>
            <a:r>
              <a:rPr sz="3600" spc="-6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69" y="1335024"/>
            <a:ext cx="7765529" cy="466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05687"/>
            <a:ext cx="382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Peer-to-Peer</a:t>
            </a:r>
            <a:r>
              <a:rPr sz="3600" spc="-8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381" y="1315212"/>
            <a:ext cx="7780019" cy="4828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350822"/>
            <a:ext cx="3839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Permanent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Denial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of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dirty="0">
                <a:solidFill>
                  <a:srgbClr val="17376A"/>
                </a:solidFill>
              </a:rPr>
              <a:t>Service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604010"/>
            <a:ext cx="8299703" cy="4571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89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Distributed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Reflection</a:t>
            </a:r>
            <a:r>
              <a:rPr sz="3600" spc="-2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DoS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1335024"/>
            <a:ext cx="8247887" cy="4776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376A"/>
                </a:solidFill>
              </a:rPr>
              <a:t>c</a:t>
            </a:r>
            <a:r>
              <a:rPr sz="3600" spc="-5" dirty="0">
                <a:solidFill>
                  <a:srgbClr val="17376A"/>
                </a:solidFill>
              </a:rPr>
              <a:t>o</a:t>
            </a:r>
            <a:r>
              <a:rPr sz="3600" spc="-40" dirty="0">
                <a:solidFill>
                  <a:srgbClr val="17376A"/>
                </a:solidFill>
              </a:rPr>
              <a:t>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13" y="1448562"/>
            <a:ext cx="8422385" cy="4470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63" y="726305"/>
            <a:ext cx="1287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Bo</a:t>
            </a:r>
            <a:r>
              <a:rPr sz="3600" dirty="0">
                <a:solidFill>
                  <a:srgbClr val="17376A"/>
                </a:solidFill>
              </a:rPr>
              <a:t>t</a:t>
            </a:r>
            <a:r>
              <a:rPr sz="3600" spc="-5" dirty="0">
                <a:solidFill>
                  <a:srgbClr val="17376A"/>
                </a:solidFill>
              </a:rPr>
              <a:t>n</a:t>
            </a:r>
            <a:r>
              <a:rPr sz="3600" spc="-15" dirty="0">
                <a:solidFill>
                  <a:srgbClr val="17376A"/>
                </a:solidFill>
              </a:rPr>
              <a:t>e</a:t>
            </a:r>
            <a:r>
              <a:rPr sz="3600" dirty="0">
                <a:solidFill>
                  <a:srgbClr val="17376A"/>
                </a:solidFill>
              </a:rPr>
              <a:t>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610360"/>
            <a:ext cx="744410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751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Bots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software applications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run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automated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botnet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computers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infected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malicious</a:t>
            </a:r>
            <a:r>
              <a:rPr sz="2800" spc="-10" dirty="0">
                <a:latin typeface="Calibri"/>
                <a:cs typeface="Calibri"/>
              </a:rPr>
              <a:t> software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controlled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owner’s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Botnets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406" y="4346244"/>
            <a:ext cx="2892425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latin typeface="Calibri"/>
                <a:cs typeface="Calibri"/>
              </a:rPr>
              <a:t>DDoS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attacks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Sniffing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traffic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AdSense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abuse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latin typeface="Calibri"/>
                <a:cs typeface="Calibri"/>
              </a:rPr>
              <a:t>Mass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identity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theft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9710" y="4346244"/>
            <a:ext cx="3611879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625"/>
              </a:spcBef>
              <a:buChar char="-"/>
              <a:tabLst>
                <a:tab pos="162560" algn="l"/>
              </a:tabLst>
            </a:pPr>
            <a:r>
              <a:rPr sz="2200" spc="-5" dirty="0">
                <a:latin typeface="Calibri"/>
                <a:cs typeface="Calibri"/>
              </a:rPr>
              <a:t>Spamming</a:t>
            </a:r>
            <a:endParaRPr sz="2200">
              <a:latin typeface="Calibri"/>
              <a:cs typeface="Calibri"/>
            </a:endParaRPr>
          </a:p>
          <a:p>
            <a:pPr marL="161925" indent="-149860">
              <a:lnSpc>
                <a:spcPct val="100000"/>
              </a:lnSpc>
              <a:spcBef>
                <a:spcPts val="530"/>
              </a:spcBef>
              <a:buChar char="-"/>
              <a:tabLst>
                <a:tab pos="162560" algn="l"/>
              </a:tabLst>
            </a:pPr>
            <a:r>
              <a:rPr sz="2200" spc="-5" dirty="0">
                <a:latin typeface="Calibri"/>
                <a:cs typeface="Calibri"/>
              </a:rPr>
              <a:t>Keylogging</a:t>
            </a:r>
            <a:endParaRPr sz="2200">
              <a:latin typeface="Calibri"/>
              <a:cs typeface="Calibri"/>
            </a:endParaRPr>
          </a:p>
          <a:p>
            <a:pPr marL="161925" indent="-149860">
              <a:lnSpc>
                <a:spcPct val="100000"/>
              </a:lnSpc>
              <a:spcBef>
                <a:spcPts val="525"/>
              </a:spcBef>
              <a:buChar char="-"/>
              <a:tabLst>
                <a:tab pos="162560" algn="l"/>
              </a:tabLst>
            </a:pPr>
            <a:r>
              <a:rPr sz="2200" spc="-5" dirty="0">
                <a:latin typeface="Calibri"/>
                <a:cs typeface="Calibri"/>
              </a:rPr>
              <a:t>Spread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malware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-Manipulate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online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polls/games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220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Botnet</a:t>
            </a:r>
            <a:r>
              <a:rPr sz="3600" spc="-9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335024"/>
            <a:ext cx="8369795" cy="497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220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Botnet</a:t>
            </a:r>
            <a:r>
              <a:rPr sz="3600" spc="-9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386" y="1335024"/>
            <a:ext cx="8004797" cy="4906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45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Scanning</a:t>
            </a:r>
            <a:r>
              <a:rPr sz="3600" spc="-55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Methods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13" y="1335024"/>
            <a:ext cx="8224253" cy="519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50288"/>
            <a:ext cx="4779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17376A"/>
                </a:solidFill>
              </a:rPr>
              <a:t>Malicious</a:t>
            </a:r>
            <a:r>
              <a:rPr sz="3300" spc="-10" dirty="0">
                <a:solidFill>
                  <a:srgbClr val="17376A"/>
                </a:solidFill>
              </a:rPr>
              <a:t> </a:t>
            </a:r>
            <a:r>
              <a:rPr sz="3300" spc="-5" dirty="0">
                <a:solidFill>
                  <a:srgbClr val="17376A"/>
                </a:solidFill>
              </a:rPr>
              <a:t>Code</a:t>
            </a:r>
            <a:r>
              <a:rPr sz="3300" spc="-25" dirty="0">
                <a:solidFill>
                  <a:srgbClr val="17376A"/>
                </a:solidFill>
              </a:rPr>
              <a:t> </a:t>
            </a:r>
            <a:r>
              <a:rPr sz="3300" spc="-20" dirty="0">
                <a:solidFill>
                  <a:srgbClr val="17376A"/>
                </a:solidFill>
              </a:rPr>
              <a:t>Propagation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01902"/>
            <a:ext cx="8303513" cy="4808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106" y="473466"/>
            <a:ext cx="4464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Denial-of-Service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4" y="1608835"/>
            <a:ext cx="757682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7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DOS </a:t>
            </a:r>
            <a:r>
              <a:rPr sz="3000" dirty="0">
                <a:latin typeface="Calibri"/>
                <a:cs typeface="Calibri"/>
              </a:rPr>
              <a:t>is an </a:t>
            </a:r>
            <a:r>
              <a:rPr sz="3000" spc="-20" dirty="0">
                <a:latin typeface="Calibri"/>
                <a:cs typeface="Calibri"/>
              </a:rPr>
              <a:t>attack </a:t>
            </a:r>
            <a:r>
              <a:rPr sz="3000" dirty="0">
                <a:latin typeface="Calibri"/>
                <a:cs typeface="Calibri"/>
              </a:rPr>
              <a:t>on a </a:t>
            </a:r>
            <a:r>
              <a:rPr sz="3000" spc="-10" dirty="0">
                <a:latin typeface="Calibri"/>
                <a:cs typeface="Calibri"/>
              </a:rPr>
              <a:t>computer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0" dirty="0">
                <a:latin typeface="Calibri"/>
                <a:cs typeface="Calibri"/>
              </a:rPr>
              <a:t>network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that reduces, </a:t>
            </a:r>
            <a:r>
              <a:rPr sz="3000" spc="-15" dirty="0">
                <a:latin typeface="Calibri"/>
                <a:cs typeface="Calibri"/>
              </a:rPr>
              <a:t>restricts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prevents </a:t>
            </a:r>
            <a:r>
              <a:rPr sz="3000" spc="-5" dirty="0">
                <a:latin typeface="Calibri"/>
                <a:cs typeface="Calibri"/>
              </a:rPr>
              <a:t>accessibility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system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resources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its</a:t>
            </a:r>
            <a:r>
              <a:rPr sz="3000" spc="-10" dirty="0">
                <a:latin typeface="Calibri"/>
                <a:cs typeface="Calibri"/>
              </a:rPr>
              <a:t> legitimate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users.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40" dirty="0">
                <a:latin typeface="Calibri"/>
                <a:cs typeface="Calibri"/>
              </a:rPr>
              <a:t>Attackers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flood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system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non-legitimate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requests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20" dirty="0">
                <a:latin typeface="Calibri"/>
                <a:cs typeface="Calibri"/>
              </a:rPr>
              <a:t>traffic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overload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its </a:t>
            </a:r>
            <a:r>
              <a:rPr sz="3000" spc="-10" dirty="0">
                <a:latin typeface="Calibri"/>
                <a:cs typeface="Calibri"/>
              </a:rPr>
              <a:t>resources.</a:t>
            </a:r>
            <a:endParaRPr sz="3000" dirty="0">
              <a:latin typeface="Calibri"/>
              <a:cs typeface="Calibri"/>
            </a:endParaRPr>
          </a:p>
          <a:p>
            <a:pPr marL="355600" marR="38735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Goal: </a:t>
            </a:r>
            <a:r>
              <a:rPr sz="3000" spc="-15" dirty="0">
                <a:latin typeface="Calibri"/>
                <a:cs typeface="Calibri"/>
              </a:rPr>
              <a:t>Keep </a:t>
            </a:r>
            <a:r>
              <a:rPr sz="3000" spc="-10" dirty="0">
                <a:latin typeface="Calibri"/>
                <a:cs typeface="Calibri"/>
              </a:rPr>
              <a:t>legitimate </a:t>
            </a:r>
            <a:r>
              <a:rPr sz="3000" spc="-15" dirty="0">
                <a:latin typeface="Calibri"/>
                <a:cs typeface="Calibri"/>
              </a:rPr>
              <a:t>users </a:t>
            </a:r>
            <a:r>
              <a:rPr sz="3000" spc="-30" dirty="0">
                <a:latin typeface="Calibri"/>
                <a:cs typeface="Calibri"/>
              </a:rPr>
              <a:t>away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using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system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0" dirty="0">
                <a:latin typeface="Calibri"/>
                <a:cs typeface="Calibri"/>
              </a:rPr>
              <a:t>Target: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bandwidth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0" dirty="0">
                <a:latin typeface="Calibri"/>
                <a:cs typeface="Calibri"/>
              </a:rPr>
              <a:t>connectivity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86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DoS/DDoS</a:t>
            </a:r>
            <a:r>
              <a:rPr sz="3600" spc="-100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Detection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335024"/>
            <a:ext cx="7759445" cy="4905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350822"/>
            <a:ext cx="5157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DoS/DDoS </a:t>
            </a:r>
            <a:r>
              <a:rPr sz="3600" spc="-15" dirty="0">
                <a:solidFill>
                  <a:srgbClr val="17376A"/>
                </a:solidFill>
              </a:rPr>
              <a:t>Countermeasure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Strategies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610360"/>
            <a:ext cx="742442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Absorbing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additional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absorb(spread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Cost </a:t>
            </a:r>
            <a:r>
              <a:rPr sz="2800" spc="-15" dirty="0">
                <a:latin typeface="Calibri"/>
                <a:cs typeface="Calibri"/>
              </a:rPr>
              <a:t>disadvantage.</a:t>
            </a:r>
            <a:endParaRPr sz="2800">
              <a:latin typeface="Calibri"/>
              <a:cs typeface="Calibri"/>
            </a:endParaRPr>
          </a:p>
          <a:p>
            <a:pPr marL="354965" marR="1828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Degrading </a:t>
            </a:r>
            <a:r>
              <a:rPr sz="2800" dirty="0">
                <a:latin typeface="Calibri"/>
                <a:cs typeface="Calibri"/>
              </a:rPr>
              <a:t>Services – </a:t>
            </a:r>
            <a:r>
              <a:rPr sz="2800" spc="-5" dirty="0">
                <a:latin typeface="Calibri"/>
                <a:cs typeface="Calibri"/>
              </a:rPr>
              <a:t>Identifying critical </a:t>
            </a:r>
            <a:r>
              <a:rPr sz="2800" dirty="0">
                <a:latin typeface="Calibri"/>
                <a:cs typeface="Calibri"/>
              </a:rPr>
              <a:t>services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non-critical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25" dirty="0">
                <a:latin typeface="Calibri"/>
                <a:cs typeface="Calibri"/>
              </a:rPr>
              <a:t>To 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keep</a:t>
            </a:r>
            <a:r>
              <a:rPr sz="2800" spc="-5" dirty="0">
                <a:latin typeface="Calibri"/>
                <a:cs typeface="Calibri"/>
              </a:rPr>
              <a:t> critical </a:t>
            </a:r>
            <a:r>
              <a:rPr sz="2800" dirty="0">
                <a:latin typeface="Calibri"/>
                <a:cs typeface="Calibri"/>
              </a:rPr>
              <a:t>services </a:t>
            </a:r>
            <a:r>
              <a:rPr sz="2800" spc="-5" dirty="0">
                <a:latin typeface="Calibri"/>
                <a:cs typeface="Calibri"/>
              </a:rPr>
              <a:t>functional.</a:t>
            </a:r>
            <a:endParaRPr sz="2800">
              <a:latin typeface="Calibri"/>
              <a:cs typeface="Calibri"/>
            </a:endParaRPr>
          </a:p>
          <a:p>
            <a:pPr marL="355600" marR="73215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Shutting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ceases.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427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DDoS</a:t>
            </a:r>
            <a:r>
              <a:rPr sz="3600" spc="-5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Countermeasures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8" y="1572006"/>
            <a:ext cx="7888973" cy="4389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534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DDoS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Countermeasures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59909"/>
            <a:ext cx="745299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Protect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Victims</a:t>
            </a:r>
            <a:endParaRPr sz="2400">
              <a:latin typeface="Calibri"/>
              <a:cs typeface="Calibri"/>
            </a:endParaRPr>
          </a:p>
          <a:p>
            <a:pPr marL="927100" marR="369570" lvl="1" indent="-514984">
              <a:lnSpc>
                <a:spcPts val="1920"/>
              </a:lnSpc>
              <a:spcBef>
                <a:spcPts val="48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5" dirty="0">
                <a:latin typeface="Calibri"/>
                <a:cs typeface="Calibri"/>
              </a:rPr>
              <a:t>Individual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 Antiviruses,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awareness,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disable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unnecessary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Service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Providers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dynamic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206" y="27791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3686" y="2779109"/>
            <a:ext cx="3875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Detect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Neutralize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Handlers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514350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pc="-10" dirty="0"/>
              <a:t>Network </a:t>
            </a:r>
            <a:r>
              <a:rPr spc="-15" dirty="0"/>
              <a:t>traffic</a:t>
            </a:r>
            <a:r>
              <a:rPr spc="15" dirty="0"/>
              <a:t> </a:t>
            </a:r>
            <a:r>
              <a:rPr spc="-10" dirty="0"/>
              <a:t>analysis</a:t>
            </a:r>
          </a:p>
          <a:p>
            <a:pPr marL="927100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pc="-10" dirty="0"/>
              <a:t>Neutralizing</a:t>
            </a:r>
            <a:r>
              <a:rPr spc="30" dirty="0"/>
              <a:t> </a:t>
            </a:r>
            <a:r>
              <a:rPr spc="-5" dirty="0"/>
              <a:t>botnet</a:t>
            </a:r>
            <a:r>
              <a:rPr spc="15" dirty="0"/>
              <a:t> </a:t>
            </a:r>
            <a:r>
              <a:rPr spc="-10" dirty="0"/>
              <a:t>handlers(renders</a:t>
            </a:r>
            <a:r>
              <a:rPr spc="35" dirty="0"/>
              <a:t> </a:t>
            </a:r>
            <a:r>
              <a:rPr spc="-5" dirty="0"/>
              <a:t>some</a:t>
            </a:r>
            <a:r>
              <a:rPr spc="20" dirty="0"/>
              <a:t> </a:t>
            </a:r>
            <a:r>
              <a:rPr spc="-10" dirty="0"/>
              <a:t>agents</a:t>
            </a:r>
            <a:r>
              <a:rPr spc="15" dirty="0"/>
              <a:t> </a:t>
            </a:r>
            <a:r>
              <a:rPr spc="-5" dirty="0"/>
              <a:t>useless)</a:t>
            </a:r>
          </a:p>
          <a:p>
            <a:pPr marL="927100" indent="-514350">
              <a:lnSpc>
                <a:spcPts val="239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pc="-5" dirty="0"/>
              <a:t>Identifying</a:t>
            </a:r>
            <a:r>
              <a:rPr dirty="0"/>
              <a:t> </a:t>
            </a:r>
            <a:r>
              <a:rPr spc="-10" dirty="0"/>
              <a:t>spoofed</a:t>
            </a:r>
            <a:r>
              <a:rPr spc="-15" dirty="0"/>
              <a:t> </a:t>
            </a:r>
            <a:r>
              <a:rPr spc="-10" dirty="0"/>
              <a:t>source</a:t>
            </a:r>
            <a:r>
              <a:rPr spc="10" dirty="0"/>
              <a:t> </a:t>
            </a:r>
            <a:r>
              <a:rPr spc="-10" dirty="0"/>
              <a:t>address</a:t>
            </a: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/>
              <a:t>Prevent Potential</a:t>
            </a:r>
            <a:r>
              <a:rPr sz="2400" spc="-45" dirty="0"/>
              <a:t> </a:t>
            </a:r>
            <a:r>
              <a:rPr sz="2400" spc="-25" dirty="0"/>
              <a:t>Attacks</a:t>
            </a:r>
            <a:endParaRPr sz="2400"/>
          </a:p>
          <a:p>
            <a:pPr marL="927100" lvl="1" indent="-5143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Egress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filtering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Ingress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filtering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20" dirty="0">
                <a:latin typeface="Calibri"/>
                <a:cs typeface="Calibri"/>
              </a:rPr>
              <a:t>TCP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intercept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5" dirty="0">
                <a:latin typeface="Calibri"/>
                <a:cs typeface="Calibri"/>
              </a:rPr>
              <a:t>Rate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350822"/>
            <a:ext cx="4427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DDoS </a:t>
            </a:r>
            <a:r>
              <a:rPr sz="3600" spc="-15" dirty="0">
                <a:solidFill>
                  <a:srgbClr val="17376A"/>
                </a:solidFill>
              </a:rPr>
              <a:t>Countermeasures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8971" y="1533093"/>
            <a:ext cx="4919980" cy="45256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Deflect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Attacks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10" dirty="0">
                <a:latin typeface="Calibri"/>
                <a:cs typeface="Calibri"/>
              </a:rPr>
              <a:t>honeypots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Mitigate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Attacks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Load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balancing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Throttling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Drop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requests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Post</a:t>
            </a:r>
            <a:r>
              <a:rPr sz="2600" spc="-20" dirty="0">
                <a:latin typeface="Calibri"/>
                <a:cs typeface="Calibri"/>
              </a:rPr>
              <a:t> attack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forensics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35" dirty="0">
                <a:latin typeface="Calibri"/>
                <a:cs typeface="Calibri"/>
              </a:rPr>
              <a:t>Traffic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zombie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zapper tool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30" dirty="0">
                <a:latin typeface="Calibri"/>
                <a:cs typeface="Calibri"/>
              </a:rPr>
              <a:t>Packet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traceback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5" dirty="0">
                <a:latin typeface="Calibri"/>
                <a:cs typeface="Calibri"/>
              </a:rPr>
              <a:t>Event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87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Defending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against</a:t>
            </a:r>
            <a:r>
              <a:rPr sz="3600" spc="-10" dirty="0">
                <a:solidFill>
                  <a:srgbClr val="17376A"/>
                </a:solidFill>
              </a:rPr>
              <a:t> botnets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1543811"/>
            <a:ext cx="7847075" cy="4975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9141460" cy="6858000"/>
            <a:chOff x="3047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914095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2071" y="224790"/>
              <a:ext cx="2388870" cy="8259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15" dirty="0"/>
              <a:t>you!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94303" y="3326143"/>
            <a:ext cx="2272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00200"/>
            <a:ext cx="4631649" cy="738664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LAB MANUALS 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47155"/>
            <a:ext cx="7678896" cy="2769989"/>
          </a:xfrm>
        </p:spPr>
        <p:txBody>
          <a:bodyPr/>
          <a:lstStyle/>
          <a:p>
            <a:r>
              <a:rPr lang="en-US" sz="4000" dirty="0" smtClean="0"/>
              <a:t>Kindly follow the link below to get a pdf of the denial of </a:t>
            </a:r>
            <a:r>
              <a:rPr lang="en-US" sz="4000" smtClean="0"/>
              <a:t>service lab manuals </a:t>
            </a:r>
            <a:endParaRPr lang="en-US" sz="4000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jite.org/documents/Vol12/JITEv12IIPp299-319Trabelsi1193.pdf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215443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How to Tell if You are Experiencing a </a:t>
            </a:r>
            <a:r>
              <a:rPr lang="en-US" b="1" dirty="0" err="1">
                <a:solidFill>
                  <a:schemeClr val="tx2"/>
                </a:solidFill>
              </a:rPr>
              <a:t>DoS</a:t>
            </a:r>
            <a:r>
              <a:rPr lang="en-US" b="1" dirty="0">
                <a:solidFill>
                  <a:schemeClr val="tx2"/>
                </a:solidFill>
              </a:rPr>
              <a:t> Attack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7576820" cy="4803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The </a:t>
            </a:r>
            <a:r>
              <a:rPr lang="en-US" sz="3200" dirty="0"/>
              <a:t>incapability to load certain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extreme volume of spam emails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Uncharacteristically slow network performance, including extended load times for files or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Prolonged failure to access specific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A sudden loss of connectivity across devices on the same </a:t>
            </a:r>
            <a:r>
              <a:rPr lang="en-US" sz="3200" dirty="0" smtClean="0"/>
              <a:t>network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2782" y="838200"/>
            <a:ext cx="6553200" cy="172354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What Is the Most </a:t>
            </a:r>
            <a:r>
              <a:rPr lang="en-US" b="1" dirty="0" smtClean="0">
                <a:solidFill>
                  <a:schemeClr val="tx2"/>
                </a:solidFill>
              </a:rPr>
              <a:t>Common Form </a:t>
            </a:r>
            <a:r>
              <a:rPr lang="en-US" b="1" dirty="0">
                <a:solidFill>
                  <a:schemeClr val="tx2"/>
                </a:solidFill>
              </a:rPr>
              <a:t>of </a:t>
            </a:r>
            <a:r>
              <a:rPr lang="en-US" b="1" dirty="0" err="1">
                <a:solidFill>
                  <a:schemeClr val="tx2"/>
                </a:solidFill>
              </a:rPr>
              <a:t>DoS</a:t>
            </a:r>
            <a:r>
              <a:rPr lang="en-US" b="1" dirty="0">
                <a:solidFill>
                  <a:schemeClr val="tx2"/>
                </a:solidFill>
              </a:rPr>
              <a:t> attacks?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62000" y="2180749"/>
            <a:ext cx="7576820" cy="314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b="1" dirty="0" smtClean="0"/>
              <a:t>Smurf Attack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b="1" dirty="0" smtClean="0"/>
              <a:t>SYN Flood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b="1" dirty="0" smtClean="0"/>
              <a:t>Ping </a:t>
            </a:r>
            <a:r>
              <a:rPr lang="en-US" sz="3600" b="1" dirty="0"/>
              <a:t>of Death or ICMP </a:t>
            </a:r>
            <a:r>
              <a:rPr lang="en-US" sz="3600" b="1" dirty="0" smtClean="0"/>
              <a:t>Flood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b="1" dirty="0" smtClean="0"/>
              <a:t>Buffer </a:t>
            </a:r>
            <a:r>
              <a:rPr lang="en-US" sz="3600" b="1" dirty="0"/>
              <a:t>Overflow </a:t>
            </a:r>
            <a:r>
              <a:rPr lang="en-US" sz="3600" b="1" dirty="0" smtClean="0"/>
              <a:t>Attacks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b="1" dirty="0" smtClean="0"/>
              <a:t>Teardrop </a:t>
            </a:r>
            <a:r>
              <a:rPr lang="en-US" sz="3600" b="1" dirty="0"/>
              <a:t>Attack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6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5638800" cy="2031325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Buffer Overflow Attacks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8153400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A </a:t>
            </a:r>
            <a:r>
              <a:rPr lang="en-US" sz="3200" dirty="0"/>
              <a:t>buffer is a momentary storage location in the random access memory (RAM) utilized for holding data to facilitate its use by the CPU prior to writing it back to the disc. </a:t>
            </a:r>
            <a:endParaRPr lang="en-US" sz="32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Buffer </a:t>
            </a:r>
            <a:r>
              <a:rPr lang="en-US" sz="3200" dirty="0"/>
              <a:t>has a size constraint and the aim of this type of attack is to overload it with more data than it can handle. </a:t>
            </a:r>
            <a:endParaRPr lang="en-US" sz="32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Buffer </a:t>
            </a:r>
            <a:r>
              <a:rPr lang="en-US" sz="3200" dirty="0"/>
              <a:t>overflow attacks allow a cyber-attacker to overflow a network address with traffic so as to make it discarded or unusable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1538883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Teardrop Attack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7576820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The </a:t>
            </a:r>
            <a:r>
              <a:rPr lang="en-US" sz="3200" dirty="0"/>
              <a:t>malicious hacker distributes fragments of an IP address packet to a targeted network. In turn, the network tries to reassemble these fragments to its initial packets. </a:t>
            </a:r>
            <a:endParaRPr lang="en-US" sz="3200" dirty="0" smtClean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method of assembling all these fragments to their initial packets wears out the system and as a result, it collapses. </a:t>
            </a:r>
          </a:p>
        </p:txBody>
      </p:sp>
    </p:spTree>
    <p:extLst>
      <p:ext uri="{BB962C8B-B14F-4D97-AF65-F5344CB8AC3E}">
        <p14:creationId xmlns:p14="http://schemas.microsoft.com/office/powerpoint/2010/main" val="297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4191000" cy="1354217"/>
          </a:xfrm>
        </p:spPr>
        <p:txBody>
          <a:bodyPr/>
          <a:lstStyle/>
          <a:p>
            <a:r>
              <a:rPr lang="en-US" sz="4400" dirty="0" smtClean="0">
                <a:solidFill>
                  <a:schemeClr val="tx2"/>
                </a:solidFill>
              </a:rPr>
              <a:t>Teardrop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Attack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system collapse or breakdown is due to the fact that the fields are created to obscure the system to the point where it is unable to assemble them together</a:t>
            </a:r>
          </a:p>
        </p:txBody>
      </p:sp>
    </p:spTree>
    <p:extLst>
      <p:ext uri="{BB962C8B-B14F-4D97-AF65-F5344CB8AC3E}">
        <p14:creationId xmlns:p14="http://schemas.microsoft.com/office/powerpoint/2010/main" val="20141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1156</Words>
  <Application>Microsoft Office PowerPoint</Application>
  <PresentationFormat>On-screen Show (4:3)</PresentationFormat>
  <Paragraphs>163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PowerPoint Presentation</vt:lpstr>
      <vt:lpstr>Learning Objectives</vt:lpstr>
      <vt:lpstr>PowerPoint Presentation</vt:lpstr>
      <vt:lpstr>Denial-of-Service Attack</vt:lpstr>
      <vt:lpstr>How to Tell if You are Experiencing a DoS Attack </vt:lpstr>
      <vt:lpstr>What Is the Most Common Form of DoS attacks?  </vt:lpstr>
      <vt:lpstr>Buffer Overflow Attacks</vt:lpstr>
      <vt:lpstr>Teardrop Attack  </vt:lpstr>
      <vt:lpstr>Teardrop Attack</vt:lpstr>
      <vt:lpstr>How to Tell if You are Experiencing a DoS Attack </vt:lpstr>
      <vt:lpstr>cont</vt:lpstr>
      <vt:lpstr>Distributed Denial of Service</vt:lpstr>
      <vt:lpstr>PowerPoint Presentation</vt:lpstr>
      <vt:lpstr>Dos/DDoS Attack Techniques</vt:lpstr>
      <vt:lpstr>Volumetric Attacks</vt:lpstr>
      <vt:lpstr>Smurf Attack </vt:lpstr>
      <vt:lpstr>Smurf Attack Cont’</vt:lpstr>
      <vt:lpstr>Ping of Death or ICMP Flood </vt:lpstr>
      <vt:lpstr>Attack Techniques</vt:lpstr>
      <vt:lpstr>ICMP Attack</vt:lpstr>
      <vt:lpstr>Ping of Death/Smurf Attack</vt:lpstr>
      <vt:lpstr>Protocol Attacks</vt:lpstr>
      <vt:lpstr>SYN Flood  </vt:lpstr>
      <vt:lpstr>SYN Flood Cont’ </vt:lpstr>
      <vt:lpstr>SYN Flood Attack</vt:lpstr>
      <vt:lpstr>Fragmentation Attack</vt:lpstr>
      <vt:lpstr>Protocol Attack Countermeasures</vt:lpstr>
      <vt:lpstr>Application Layer Attacks</vt:lpstr>
      <vt:lpstr>HTTP GET/POST and Slowloris Attacks</vt:lpstr>
      <vt:lpstr>Multi-Vector Attack</vt:lpstr>
      <vt:lpstr>Peer-to-Peer Attacks</vt:lpstr>
      <vt:lpstr>Permanent Denial of  Service Attack</vt:lpstr>
      <vt:lpstr>Distributed Reflection DoS</vt:lpstr>
      <vt:lpstr>cont</vt:lpstr>
      <vt:lpstr>Botnet</vt:lpstr>
      <vt:lpstr>Botnet cont</vt:lpstr>
      <vt:lpstr>Botnet cont</vt:lpstr>
      <vt:lpstr>Scanning Methods</vt:lpstr>
      <vt:lpstr>Malicious Code Propagation</vt:lpstr>
      <vt:lpstr>DoS/DDoS Detection</vt:lpstr>
      <vt:lpstr>DoS/DDoS Countermeasure  Strategies</vt:lpstr>
      <vt:lpstr>DDoS Countermeasures</vt:lpstr>
      <vt:lpstr>DDoS Countermeasures cont</vt:lpstr>
      <vt:lpstr>DDoS Countermeasures  cont</vt:lpstr>
      <vt:lpstr>Defending against botnets</vt:lpstr>
      <vt:lpstr>Thank you!</vt:lpstr>
      <vt:lpstr>LAB MANUALS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Thuku</dc:creator>
  <cp:lastModifiedBy>David Omasete</cp:lastModifiedBy>
  <cp:revision>10</cp:revision>
  <dcterms:created xsi:type="dcterms:W3CDTF">2021-07-15T09:57:26Z</dcterms:created>
  <dcterms:modified xsi:type="dcterms:W3CDTF">2021-08-23T08:14:10Z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2021-07-15T00:00:00Z</vt:filetime>
  </property>
</Properties>
</file>