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90" r:id="rId4"/>
    <p:sldId id="292" r:id="rId5"/>
    <p:sldId id="291" r:id="rId6"/>
    <p:sldId id="304" r:id="rId7"/>
    <p:sldId id="296" r:id="rId8"/>
    <p:sldId id="305" r:id="rId9"/>
    <p:sldId id="306" r:id="rId10"/>
    <p:sldId id="307" r:id="rId11"/>
    <p:sldId id="308" r:id="rId12"/>
    <p:sldId id="309" r:id="rId13"/>
    <p:sldId id="310" r:id="rId14"/>
    <p:sldId id="311" r:id="rId15"/>
    <p:sldId id="312" r:id="rId16"/>
    <p:sldId id="313" r:id="rId17"/>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nga Muchoki" initials="HM" lastIdx="1" clrIdx="0">
    <p:extLst>
      <p:ext uri="{19B8F6BF-5375-455C-9EA6-DF929625EA0E}">
        <p15:presenceInfo xmlns:p15="http://schemas.microsoft.com/office/powerpoint/2012/main" userId="S::hinga.muchoki@strathmore.edu::9c950742-2f1b-424e-a01f-44d6a7252a1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51708" autoAdjust="0"/>
  </p:normalViewPr>
  <p:slideViewPr>
    <p:cSldViewPr snapToGrid="0">
      <p:cViewPr varScale="1">
        <p:scale>
          <a:sx n="28" d="100"/>
          <a:sy n="28" d="100"/>
        </p:scale>
        <p:origin x="181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0A5B28-F150-41B3-96A0-CCF183B714FF}" type="datetimeFigureOut">
              <a:rPr lang="en-KE" smtClean="0"/>
              <a:t>18/10/2021</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208CE-275B-47CC-8944-0CF9F1C17526}" type="slidenum">
              <a:rPr lang="en-KE" smtClean="0"/>
              <a:t>‹#›</a:t>
            </a:fld>
            <a:endParaRPr lang="en-KE"/>
          </a:p>
        </p:txBody>
      </p:sp>
    </p:spTree>
    <p:extLst>
      <p:ext uri="{BB962C8B-B14F-4D97-AF65-F5344CB8AC3E}">
        <p14:creationId xmlns:p14="http://schemas.microsoft.com/office/powerpoint/2010/main" val="3878967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cafee.com/enterprise/en-us/security-awareness/cloud/what-is-secure-web-gateway.htm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cybersecurity.att.com/solutions/secure-web-gateway/what-is-a-secure-web-gateway"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 </a:t>
            </a:r>
            <a:r>
              <a:rPr lang="en-US" sz="1200" dirty="0"/>
              <a:t>Unlike spyware, surveillance ware targets specific individuals or organizations.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 watering hole attack is designed with a clear target group in mind, Its unlike spyware that aims to collect data on a vast number of unlucky random targets. </a:t>
            </a:r>
            <a:endParaRPr lang="en-US" sz="1200" dirty="0">
              <a:cs typeface="Calibri"/>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F21761-B228-4112-A2A3-4F52E04259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461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F21761-B228-4112-A2A3-4F52E04259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9494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F21761-B228-4112-A2A3-4F52E04259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0067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F21761-B228-4112-A2A3-4F52E04259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3100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F21761-B228-4112-A2A3-4F52E04259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324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342900" lvl="0" indent="-342900">
              <a:lnSpc>
                <a:spcPct val="107000"/>
              </a:lnSpc>
              <a:buFont typeface="Symbol" panose="05050102010706020507" pitchFamily="18" charset="2"/>
              <a:buChar char=""/>
            </a:pPr>
            <a:r>
              <a:rPr lang="en-US" dirty="0"/>
              <a:t> </a:t>
            </a:r>
            <a:r>
              <a:rPr lang="en-US"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https://www.mcafee.com/enterprise/en-us/security-awareness/cloud/what-is-secure-web-gateway.html</a:t>
            </a:r>
            <a:endParaRPr lang="en-US"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Symbol" panose="05050102010706020507" pitchFamily="18" charset="2"/>
              <a:buNone/>
            </a:pPr>
            <a:endParaRPr lang="en-KE"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https://cybersecurity.att.com/solutions/secure-web-gateway/what-is-a-secure-web-gateway</a:t>
            </a:r>
            <a:r>
              <a:rPr lang="en-GB" sz="1200" dirty="0">
                <a:effectLst/>
                <a:latin typeface="Calibri" panose="020F0502020204030204" pitchFamily="34" charset="0"/>
                <a:ea typeface="Calibri" panose="020F0502020204030204" pitchFamily="34" charset="0"/>
                <a:cs typeface="Times New Roman" panose="02020603050405020304" pitchFamily="18" charset="0"/>
              </a:rPr>
              <a:t> </a:t>
            </a:r>
            <a:endParaRPr lang="en-KE" sz="12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F21761-B228-4112-A2A3-4F52E04259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7898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F21761-B228-4112-A2A3-4F52E04259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6072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F21761-B228-4112-A2A3-4F52E04259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8239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F21761-B228-4112-A2A3-4F52E04259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904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F21761-B228-4112-A2A3-4F52E04259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252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F21761-B228-4112-A2A3-4F52E04259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3019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1522942" y="625142"/>
            <a:ext cx="9146116" cy="430887"/>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70136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93972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Calibri"/>
                <a:cs typeface="Calibri"/>
              </a:defRPr>
            </a:lvl1pPr>
          </a:lstStyle>
          <a:p>
            <a:endParaRPr/>
          </a:p>
        </p:txBody>
      </p:sp>
      <p:sp>
        <p:nvSpPr>
          <p:cNvPr id="3" name="Holder 3"/>
          <p:cNvSpPr>
            <a:spLocks noGrp="1"/>
          </p:cNvSpPr>
          <p:nvPr>
            <p:ph sz="half" idx="2"/>
          </p:nvPr>
        </p:nvSpPr>
        <p:spPr>
          <a:xfrm>
            <a:off x="609600" y="1577340"/>
            <a:ext cx="530352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077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22440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78667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328550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 y="17054"/>
            <a:ext cx="6003007" cy="6823890"/>
          </a:xfrm>
          <a:prstGeom prst="rect">
            <a:avLst/>
          </a:prstGeom>
        </p:spPr>
      </p:pic>
      <p:pic>
        <p:nvPicPr>
          <p:cNvPr id="17" name="bg object 17"/>
          <p:cNvPicPr/>
          <p:nvPr/>
        </p:nvPicPr>
        <p:blipFill>
          <a:blip r:embed="rId8" cstate="print"/>
          <a:stretch>
            <a:fillRect/>
          </a:stretch>
        </p:blipFill>
        <p:spPr>
          <a:xfrm>
            <a:off x="8949943" y="274321"/>
            <a:ext cx="3010407" cy="861059"/>
          </a:xfrm>
          <a:prstGeom prst="rect">
            <a:avLst/>
          </a:prstGeom>
        </p:spPr>
      </p:pic>
      <p:sp>
        <p:nvSpPr>
          <p:cNvPr id="2" name="Holder 2"/>
          <p:cNvSpPr>
            <a:spLocks noGrp="1"/>
          </p:cNvSpPr>
          <p:nvPr>
            <p:ph type="title"/>
          </p:nvPr>
        </p:nvSpPr>
        <p:spPr>
          <a:xfrm>
            <a:off x="4796264" y="2472806"/>
            <a:ext cx="2599469" cy="430887"/>
          </a:xfrm>
          <a:prstGeom prst="rect">
            <a:avLst/>
          </a:prstGeom>
        </p:spPr>
        <p:txBody>
          <a:bodyPr wrap="square" lIns="0" tIns="0" rIns="0" bIns="0">
            <a:spAutoFit/>
          </a:bodyPr>
          <a:lstStyle>
            <a:lvl1pPr>
              <a:defRPr sz="2800" b="0" i="0">
                <a:solidFill>
                  <a:schemeClr val="bg1"/>
                </a:solidFill>
                <a:latin typeface="Calibri"/>
                <a:cs typeface="Calibri"/>
              </a:defRPr>
            </a:lvl1pPr>
          </a:lstStyle>
          <a:p>
            <a:endParaRPr/>
          </a:p>
        </p:txBody>
      </p:sp>
      <p:sp>
        <p:nvSpPr>
          <p:cNvPr id="3" name="Holder 3"/>
          <p:cNvSpPr>
            <a:spLocks noGrp="1"/>
          </p:cNvSpPr>
          <p:nvPr>
            <p:ph type="body" idx="1"/>
          </p:nvPr>
        </p:nvSpPr>
        <p:spPr>
          <a:xfrm>
            <a:off x="1522941" y="3147155"/>
            <a:ext cx="9325187" cy="307777"/>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10/18/2021</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24651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42925" y="1"/>
            <a:ext cx="5525075" cy="6857999"/>
          </a:xfrm>
          <a:prstGeom prst="rect">
            <a:avLst/>
          </a:prstGeom>
        </p:spPr>
      </p:pic>
      <p:sp>
        <p:nvSpPr>
          <p:cNvPr id="3" name="object 3"/>
          <p:cNvSpPr txBox="1"/>
          <p:nvPr/>
        </p:nvSpPr>
        <p:spPr>
          <a:xfrm>
            <a:off x="1981200" y="1813802"/>
            <a:ext cx="4114800" cy="1243930"/>
          </a:xfrm>
          <a:prstGeom prst="rect">
            <a:avLst/>
          </a:prstGeom>
        </p:spPr>
        <p:txBody>
          <a:bodyPr vert="horz" wrap="square" lIns="0" tIns="12700" rIns="0" bIns="0" rtlCol="0">
            <a:spAutoFit/>
          </a:bodyPr>
          <a:lstStyle/>
          <a:p>
            <a:pPr marL="12700">
              <a:spcBef>
                <a:spcPts val="100"/>
              </a:spcBef>
            </a:pPr>
            <a:r>
              <a:rPr lang="en-US" sz="4000" spc="-5" dirty="0">
                <a:solidFill>
                  <a:srgbClr val="C30008"/>
                </a:solidFill>
                <a:latin typeface="Calibri"/>
                <a:cs typeface="Calibri"/>
              </a:rPr>
              <a:t>Watering Hole Attack</a:t>
            </a:r>
            <a:endParaRPr sz="4000" dirty="0">
              <a:solidFill>
                <a:prstClr val="black"/>
              </a:solidFill>
              <a:latin typeface="Calibri"/>
              <a:cs typeface="Calibri"/>
            </a:endParaRPr>
          </a:p>
        </p:txBody>
      </p:sp>
      <p:pic>
        <p:nvPicPr>
          <p:cNvPr id="4" name="object 4"/>
          <p:cNvPicPr/>
          <p:nvPr/>
        </p:nvPicPr>
        <p:blipFill>
          <a:blip r:embed="rId3" cstate="print"/>
          <a:stretch>
            <a:fillRect/>
          </a:stretch>
        </p:blipFill>
        <p:spPr>
          <a:xfrm>
            <a:off x="1524001" y="3720847"/>
            <a:ext cx="3603497" cy="26014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29634" y="834117"/>
            <a:ext cx="6512238" cy="1160822"/>
          </a:xfrm>
        </p:spPr>
        <p:txBody>
          <a:bodyPr/>
          <a:lstStyle/>
          <a:p>
            <a:r>
              <a:rPr lang="en-US" b="1" dirty="0">
                <a:solidFill>
                  <a:schemeClr val="tx2"/>
                </a:solidFill>
              </a:rPr>
              <a:t>Help prevent networks and users from falling prey to watering hole attacks: </a:t>
            </a:r>
            <a:endParaRPr lang="en-US" dirty="0">
              <a:solidFill>
                <a:schemeClr val="tx2"/>
              </a:solidFill>
            </a:endParaRPr>
          </a:p>
        </p:txBody>
      </p:sp>
      <p:sp>
        <p:nvSpPr>
          <p:cNvPr id="8" name="object 3">
            <a:extLst>
              <a:ext uri="{FF2B5EF4-FFF2-40B4-BE49-F238E27FC236}">
                <a16:creationId xmlns:a16="http://schemas.microsoft.com/office/drawing/2014/main" id="{51654446-4D82-4D16-BC1B-C4B78FAC7494}"/>
              </a:ext>
            </a:extLst>
          </p:cNvPr>
          <p:cNvSpPr txBox="1"/>
          <p:nvPr/>
        </p:nvSpPr>
        <p:spPr>
          <a:xfrm>
            <a:off x="2209617" y="2238231"/>
            <a:ext cx="7576820" cy="3785652"/>
          </a:xfrm>
          <a:prstGeom prst="rect">
            <a:avLst/>
          </a:prstGeom>
        </p:spPr>
        <p:txBody>
          <a:bodyPr vert="horz" wrap="square" lIns="0" tIns="12700" rIns="0" bIns="0" rtlCol="0">
            <a:spAutoFit/>
          </a:bodyPr>
          <a:lstStyle/>
          <a:p>
            <a:pPr marL="584200" marR="5080" indent="-571500">
              <a:spcBef>
                <a:spcPts val="720"/>
              </a:spcBef>
              <a:buFont typeface="Wingdings" panose="05000000000000000000" pitchFamily="2" charset="2"/>
              <a:buChar char="v"/>
              <a:tabLst>
                <a:tab pos="354965" algn="l"/>
                <a:tab pos="355600" algn="l"/>
              </a:tabLst>
            </a:pPr>
            <a:r>
              <a:rPr lang="en-US" sz="3600" b="1" dirty="0">
                <a:solidFill>
                  <a:prstClr val="black"/>
                </a:solidFill>
                <a:latin typeface="Calibri"/>
              </a:rPr>
              <a:t>Best practices : </a:t>
            </a:r>
          </a:p>
          <a:p>
            <a:pPr marL="812800" marR="5080" lvl="1" indent="-342900">
              <a:spcBef>
                <a:spcPts val="720"/>
              </a:spcBef>
              <a:buFont typeface="Arial"/>
              <a:buChar char="•"/>
              <a:tabLst>
                <a:tab pos="354965" algn="l"/>
                <a:tab pos="355600" algn="l"/>
              </a:tabLst>
            </a:pPr>
            <a:r>
              <a:rPr lang="en-US" sz="3600" dirty="0">
                <a:solidFill>
                  <a:prstClr val="black"/>
                </a:solidFill>
                <a:latin typeface="Calibri"/>
              </a:rPr>
              <a:t>Regular security testing: </a:t>
            </a:r>
          </a:p>
          <a:p>
            <a:pPr marL="812800" marR="5080" lvl="1" indent="-342900">
              <a:spcBef>
                <a:spcPts val="720"/>
              </a:spcBef>
              <a:buFont typeface="Arial"/>
              <a:buChar char="•"/>
              <a:tabLst>
                <a:tab pos="354965" algn="l"/>
                <a:tab pos="355600" algn="l"/>
              </a:tabLst>
            </a:pPr>
            <a:r>
              <a:rPr lang="en-US" sz="3600" dirty="0">
                <a:solidFill>
                  <a:prstClr val="black"/>
                </a:solidFill>
                <a:latin typeface="Calibri"/>
              </a:rPr>
              <a:t>Advanced threat protection:</a:t>
            </a:r>
          </a:p>
          <a:p>
            <a:pPr marL="812800" marR="5080" lvl="1" indent="-342900">
              <a:spcBef>
                <a:spcPts val="720"/>
              </a:spcBef>
              <a:buFont typeface="Arial"/>
              <a:buChar char="•"/>
              <a:tabLst>
                <a:tab pos="354965" algn="l"/>
                <a:tab pos="355600" algn="l"/>
              </a:tabLst>
            </a:pPr>
            <a:r>
              <a:rPr lang="en-US" sz="3600" dirty="0">
                <a:solidFill>
                  <a:prstClr val="black"/>
                </a:solidFill>
                <a:latin typeface="Calibri"/>
              </a:rPr>
              <a:t>System and software updates: </a:t>
            </a:r>
          </a:p>
          <a:p>
            <a:pPr marL="812800" marR="5080" lvl="1" indent="-342900">
              <a:spcBef>
                <a:spcPts val="720"/>
              </a:spcBef>
              <a:buFont typeface="Arial"/>
              <a:buChar char="•"/>
              <a:tabLst>
                <a:tab pos="354965" algn="l"/>
                <a:tab pos="355600" algn="l"/>
              </a:tabLst>
            </a:pPr>
            <a:r>
              <a:rPr lang="en-US" sz="3600" dirty="0">
                <a:solidFill>
                  <a:prstClr val="black"/>
                </a:solidFill>
                <a:latin typeface="Calibri"/>
              </a:rPr>
              <a:t>Treat all traffic as untrusted:</a:t>
            </a:r>
          </a:p>
          <a:p>
            <a:pPr marL="812800" marR="5080" lvl="1" indent="-342900">
              <a:spcBef>
                <a:spcPts val="720"/>
              </a:spcBef>
              <a:buFont typeface="Arial"/>
              <a:buChar char="•"/>
              <a:tabLst>
                <a:tab pos="354965" algn="l"/>
                <a:tab pos="355600" algn="l"/>
              </a:tabLst>
            </a:pPr>
            <a:r>
              <a:rPr lang="en-US" sz="3600" dirty="0">
                <a:solidFill>
                  <a:prstClr val="black"/>
                </a:solidFill>
                <a:latin typeface="Calibri"/>
              </a:rPr>
              <a:t>Test and secure against exposure: </a:t>
            </a:r>
          </a:p>
        </p:txBody>
      </p:sp>
    </p:spTree>
    <p:extLst>
      <p:ext uri="{BB962C8B-B14F-4D97-AF65-F5344CB8AC3E}">
        <p14:creationId xmlns:p14="http://schemas.microsoft.com/office/powerpoint/2010/main" val="3625477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29634" y="834117"/>
            <a:ext cx="6512238" cy="861774"/>
          </a:xfrm>
        </p:spPr>
        <p:txBody>
          <a:bodyPr/>
          <a:lstStyle/>
          <a:p>
            <a:r>
              <a:rPr lang="en-US" b="1" dirty="0">
                <a:solidFill>
                  <a:schemeClr val="tx2"/>
                </a:solidFill>
              </a:rPr>
              <a:t>Help prevent networks and users from falling prey to … : </a:t>
            </a:r>
            <a:endParaRPr lang="en-US" dirty="0">
              <a:solidFill>
                <a:schemeClr val="tx2"/>
              </a:solidFill>
            </a:endParaRPr>
          </a:p>
        </p:txBody>
      </p:sp>
      <p:sp>
        <p:nvSpPr>
          <p:cNvPr id="8" name="object 3">
            <a:extLst>
              <a:ext uri="{FF2B5EF4-FFF2-40B4-BE49-F238E27FC236}">
                <a16:creationId xmlns:a16="http://schemas.microsoft.com/office/drawing/2014/main" id="{51654446-4D82-4D16-BC1B-C4B78FAC7494}"/>
              </a:ext>
            </a:extLst>
          </p:cNvPr>
          <p:cNvSpPr txBox="1"/>
          <p:nvPr/>
        </p:nvSpPr>
        <p:spPr>
          <a:xfrm>
            <a:off x="1714500" y="2227113"/>
            <a:ext cx="8314468" cy="4136069"/>
          </a:xfrm>
          <a:prstGeom prst="rect">
            <a:avLst/>
          </a:prstGeom>
        </p:spPr>
        <p:txBody>
          <a:bodyPr vert="horz" wrap="square" lIns="0" tIns="12700" rIns="0" bIns="0" rtlCol="0">
            <a:spAutoFit/>
          </a:bodyPr>
          <a:lstStyle/>
          <a:p>
            <a:pPr lvl="0">
              <a:lnSpc>
                <a:spcPct val="107000"/>
              </a:lnSpc>
              <a:spcAft>
                <a:spcPts val="800"/>
              </a:spcAft>
              <a:tabLst>
                <a:tab pos="457200" algn="l"/>
              </a:tabLst>
            </a:pPr>
            <a:r>
              <a:rPr lang="en-US" sz="36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1</a:t>
            </a:r>
            <a:r>
              <a:rPr lang="en-US" sz="3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3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Regular security testing:</a:t>
            </a:r>
            <a:r>
              <a:rPr lang="en-GB"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Organizations need to regularly test security solutions to verify that they provide the necessary defence level. This ensures that users always browse the internet securely, prevents intentional and unintentional downloads of malware or malicious websites. </a:t>
            </a:r>
            <a:endParaRPr lang="en-US" sz="3600" dirty="0">
              <a:solidFill>
                <a:prstClr val="black"/>
              </a:solidFill>
              <a:latin typeface="Calibri"/>
            </a:endParaRPr>
          </a:p>
        </p:txBody>
      </p:sp>
    </p:spTree>
    <p:extLst>
      <p:ext uri="{BB962C8B-B14F-4D97-AF65-F5344CB8AC3E}">
        <p14:creationId xmlns:p14="http://schemas.microsoft.com/office/powerpoint/2010/main" val="1403630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29634" y="985306"/>
            <a:ext cx="6512238" cy="430887"/>
          </a:xfrm>
        </p:spPr>
        <p:txBody>
          <a:bodyPr/>
          <a:lstStyle/>
          <a:p>
            <a:r>
              <a:rPr lang="en-US" b="1" dirty="0">
                <a:solidFill>
                  <a:schemeClr val="tx2"/>
                </a:solidFill>
              </a:rPr>
              <a:t>Help prevent networks and users from … : </a:t>
            </a:r>
            <a:endParaRPr lang="en-US" dirty="0">
              <a:solidFill>
                <a:schemeClr val="tx2"/>
              </a:solidFill>
            </a:endParaRPr>
          </a:p>
        </p:txBody>
      </p:sp>
      <p:sp>
        <p:nvSpPr>
          <p:cNvPr id="8" name="object 3">
            <a:extLst>
              <a:ext uri="{FF2B5EF4-FFF2-40B4-BE49-F238E27FC236}">
                <a16:creationId xmlns:a16="http://schemas.microsoft.com/office/drawing/2014/main" id="{51654446-4D82-4D16-BC1B-C4B78FAC7494}"/>
              </a:ext>
            </a:extLst>
          </p:cNvPr>
          <p:cNvSpPr txBox="1"/>
          <p:nvPr/>
        </p:nvSpPr>
        <p:spPr>
          <a:xfrm>
            <a:off x="1397342" y="1965855"/>
            <a:ext cx="8857001" cy="3906839"/>
          </a:xfrm>
          <a:prstGeom prst="rect">
            <a:avLst/>
          </a:prstGeom>
        </p:spPr>
        <p:txBody>
          <a:bodyPr vert="horz" wrap="square" lIns="0" tIns="12700" rIns="0" bIns="0" rtlCol="0">
            <a:spAutoFit/>
          </a:bodyPr>
          <a:lstStyle/>
          <a:p>
            <a:pPr lvl="0">
              <a:lnSpc>
                <a:spcPct val="107000"/>
              </a:lnSpc>
              <a:spcAft>
                <a:spcPts val="800"/>
              </a:spcAft>
              <a:tabLst>
                <a:tab pos="457200" algn="l"/>
              </a:tabLst>
            </a:pPr>
            <a:r>
              <a:rPr lang="en-US" sz="3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	Advanced threat protection: </a:t>
            </a:r>
            <a:r>
              <a:rPr lang="en-US" sz="3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Security solutions that protect organizations against advanced attack vectors are crucial to preventing watering hole attacks. Advanced threat protection tools include </a:t>
            </a:r>
            <a:r>
              <a:rPr lang="en-US" sz="34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behavioural</a:t>
            </a:r>
            <a:r>
              <a:rPr lang="en-US" sz="3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analysis solutions, which give organizations a better chance of detecting zero-day exploits before attackers can target users.</a:t>
            </a:r>
            <a:endParaRPr lang="en-KE" sz="3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6268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29634" y="985306"/>
            <a:ext cx="6512238" cy="430887"/>
          </a:xfrm>
        </p:spPr>
        <p:txBody>
          <a:bodyPr/>
          <a:lstStyle/>
          <a:p>
            <a:r>
              <a:rPr lang="en-US" b="1" dirty="0">
                <a:solidFill>
                  <a:schemeClr val="tx2"/>
                </a:solidFill>
              </a:rPr>
              <a:t>Help prevent networks and users from … : </a:t>
            </a:r>
            <a:endParaRPr lang="en-US" dirty="0">
              <a:solidFill>
                <a:schemeClr val="tx2"/>
              </a:solidFill>
            </a:endParaRPr>
          </a:p>
        </p:txBody>
      </p:sp>
      <p:sp>
        <p:nvSpPr>
          <p:cNvPr id="8" name="object 3">
            <a:extLst>
              <a:ext uri="{FF2B5EF4-FFF2-40B4-BE49-F238E27FC236}">
                <a16:creationId xmlns:a16="http://schemas.microsoft.com/office/drawing/2014/main" id="{51654446-4D82-4D16-BC1B-C4B78FAC7494}"/>
              </a:ext>
            </a:extLst>
          </p:cNvPr>
          <p:cNvSpPr txBox="1"/>
          <p:nvPr/>
        </p:nvSpPr>
        <p:spPr>
          <a:xfrm>
            <a:off x="1397342" y="1965855"/>
            <a:ext cx="8857001" cy="4466672"/>
          </a:xfrm>
          <a:prstGeom prst="rect">
            <a:avLst/>
          </a:prstGeom>
        </p:spPr>
        <p:txBody>
          <a:bodyPr vert="horz" wrap="square" lIns="0" tIns="12700" rIns="0" bIns="0" rtlCol="0">
            <a:spAutoFit/>
          </a:bodyPr>
          <a:lstStyle/>
          <a:p>
            <a:pPr lvl="0">
              <a:lnSpc>
                <a:spcPct val="107000"/>
              </a:lnSpc>
              <a:spcAft>
                <a:spcPts val="800"/>
              </a:spcAft>
              <a:tabLst>
                <a:tab pos="457200" algn="l"/>
              </a:tabLst>
            </a:pPr>
            <a:r>
              <a:rPr lang="en-US" sz="3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	System and software updates:</a:t>
            </a:r>
            <a:r>
              <a:rPr lang="en-US" sz="3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 essential best practice for avoiding watering hole attacks is to update systems and software and install operating system patches as soon as they are made available by vendors. Attackers infect websites by discovering vulnerabilities in their code, making it imperative to spot flaws or gaps in software </a:t>
            </a:r>
            <a:endParaRPr lang="en-KE" sz="3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0176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29634" y="985306"/>
            <a:ext cx="6512238" cy="430887"/>
          </a:xfrm>
        </p:spPr>
        <p:txBody>
          <a:bodyPr/>
          <a:lstStyle/>
          <a:p>
            <a:r>
              <a:rPr lang="en-US" b="1" dirty="0">
                <a:solidFill>
                  <a:schemeClr val="tx2"/>
                </a:solidFill>
              </a:rPr>
              <a:t>Help prevent networks and users from … : </a:t>
            </a:r>
            <a:endParaRPr lang="en-US" dirty="0">
              <a:solidFill>
                <a:schemeClr val="tx2"/>
              </a:solidFill>
            </a:endParaRPr>
          </a:p>
        </p:txBody>
      </p:sp>
      <p:sp>
        <p:nvSpPr>
          <p:cNvPr id="8" name="object 3">
            <a:extLst>
              <a:ext uri="{FF2B5EF4-FFF2-40B4-BE49-F238E27FC236}">
                <a16:creationId xmlns:a16="http://schemas.microsoft.com/office/drawing/2014/main" id="{51654446-4D82-4D16-BC1B-C4B78FAC7494}"/>
              </a:ext>
            </a:extLst>
          </p:cNvPr>
          <p:cNvSpPr txBox="1"/>
          <p:nvPr/>
        </p:nvSpPr>
        <p:spPr>
          <a:xfrm>
            <a:off x="1397342" y="1965855"/>
            <a:ext cx="8857001" cy="3906839"/>
          </a:xfrm>
          <a:prstGeom prst="rect">
            <a:avLst/>
          </a:prstGeom>
        </p:spPr>
        <p:txBody>
          <a:bodyPr vert="horz" wrap="square" lIns="0" tIns="12700" rIns="0" bIns="0" rtlCol="0">
            <a:spAutoFit/>
          </a:bodyPr>
          <a:lstStyle/>
          <a:p>
            <a:pPr lvl="0">
              <a:lnSpc>
                <a:spcPct val="107000"/>
              </a:lnSpc>
              <a:spcAft>
                <a:spcPts val="800"/>
              </a:spcAft>
              <a:tabLst>
                <a:tab pos="457200" algn="l"/>
              </a:tabLst>
            </a:pPr>
            <a:r>
              <a:rPr lang="en-US" sz="3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	Treat all traffic as untrusted: </a:t>
            </a:r>
            <a:r>
              <a:rPr lang="en-US" sz="3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Organizations need to consider all traffic to be untrusted until verified as legitimate. This is especially important with third-party traffic and should be a standard approach to internet traffic, regardless of whether it has come from partner websites or popular internet properties like Google domains.</a:t>
            </a:r>
            <a:endParaRPr lang="en-KE" sz="3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5686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29634" y="985306"/>
            <a:ext cx="6512238" cy="430887"/>
          </a:xfrm>
        </p:spPr>
        <p:txBody>
          <a:bodyPr/>
          <a:lstStyle/>
          <a:p>
            <a:r>
              <a:rPr lang="en-US" b="1" dirty="0">
                <a:solidFill>
                  <a:schemeClr val="tx2"/>
                </a:solidFill>
              </a:rPr>
              <a:t>Help prevent networks and users from … : </a:t>
            </a:r>
            <a:endParaRPr lang="en-US" dirty="0">
              <a:solidFill>
                <a:schemeClr val="tx2"/>
              </a:solidFill>
            </a:endParaRPr>
          </a:p>
        </p:txBody>
      </p:sp>
      <p:sp>
        <p:nvSpPr>
          <p:cNvPr id="8" name="object 3">
            <a:extLst>
              <a:ext uri="{FF2B5EF4-FFF2-40B4-BE49-F238E27FC236}">
                <a16:creationId xmlns:a16="http://schemas.microsoft.com/office/drawing/2014/main" id="{51654446-4D82-4D16-BC1B-C4B78FAC7494}"/>
              </a:ext>
            </a:extLst>
          </p:cNvPr>
          <p:cNvSpPr txBox="1"/>
          <p:nvPr/>
        </p:nvSpPr>
        <p:spPr>
          <a:xfrm>
            <a:off x="1397342" y="1803787"/>
            <a:ext cx="8857001" cy="5026504"/>
          </a:xfrm>
          <a:prstGeom prst="rect">
            <a:avLst/>
          </a:prstGeom>
        </p:spPr>
        <p:txBody>
          <a:bodyPr vert="horz" wrap="square" lIns="0" tIns="12700" rIns="0" bIns="0" rtlCol="0">
            <a:spAutoFit/>
          </a:bodyPr>
          <a:lstStyle/>
          <a:p>
            <a:pPr lvl="0">
              <a:lnSpc>
                <a:spcPct val="107000"/>
              </a:lnSpc>
              <a:spcAft>
                <a:spcPts val="800"/>
              </a:spcAft>
              <a:tabLst>
                <a:tab pos="457200" algn="l"/>
              </a:tabLst>
            </a:pPr>
            <a:r>
              <a:rPr lang="en-US" sz="3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	Test and secure against exposure:</a:t>
            </a:r>
            <a:r>
              <a:rPr lang="en-US" sz="3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Secure web gateways (SWGs) help organizations enforce their internet access policies and filter unwanted or malicious software from reaching user-initiated internet connections. This is crucial with the rise in the Internet-of-Things (IoT) and cloud applications, which increase organizations’ attack surfaces. SWGs protect organizations from external and internal threats with application…</a:t>
            </a:r>
            <a:endParaRPr lang="en-KE" sz="3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7109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29634" y="985306"/>
            <a:ext cx="6512238" cy="430887"/>
          </a:xfrm>
        </p:spPr>
        <p:txBody>
          <a:bodyPr/>
          <a:lstStyle/>
          <a:p>
            <a:r>
              <a:rPr lang="en-US" b="1" dirty="0">
                <a:solidFill>
                  <a:schemeClr val="tx2"/>
                </a:solidFill>
              </a:rPr>
              <a:t>Help prevent networks and users from … : </a:t>
            </a:r>
            <a:endParaRPr lang="en-US" dirty="0">
              <a:solidFill>
                <a:schemeClr val="tx2"/>
              </a:solidFill>
            </a:endParaRPr>
          </a:p>
        </p:txBody>
      </p:sp>
      <p:sp>
        <p:nvSpPr>
          <p:cNvPr id="8" name="object 3">
            <a:extLst>
              <a:ext uri="{FF2B5EF4-FFF2-40B4-BE49-F238E27FC236}">
                <a16:creationId xmlns:a16="http://schemas.microsoft.com/office/drawing/2014/main" id="{51654446-4D82-4D16-BC1B-C4B78FAC7494}"/>
              </a:ext>
            </a:extLst>
          </p:cNvPr>
          <p:cNvSpPr txBox="1"/>
          <p:nvPr/>
        </p:nvSpPr>
        <p:spPr>
          <a:xfrm>
            <a:off x="1397342" y="1965855"/>
            <a:ext cx="8857001" cy="4569264"/>
          </a:xfrm>
          <a:prstGeom prst="rect">
            <a:avLst/>
          </a:prstGeom>
        </p:spPr>
        <p:txBody>
          <a:bodyPr vert="horz" wrap="square" lIns="0" tIns="12700" rIns="0" bIns="0" rtlCol="0">
            <a:spAutoFit/>
          </a:bodyPr>
          <a:lstStyle/>
          <a:p>
            <a:pPr>
              <a:lnSpc>
                <a:spcPct val="107000"/>
              </a:lnSpc>
              <a:spcAft>
                <a:spcPts val="800"/>
              </a:spcAft>
              <a:tabLst>
                <a:tab pos="457200" algn="l"/>
              </a:tabLst>
            </a:pPr>
            <a:r>
              <a:rPr lang="en-US" sz="3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3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control, Uniform Resource Locator (URL) filtering, data loss prevention (DLP), remote browser isolation, and deep Hypertext Transfer Protocol Secure (HTTPS) inspection. These solutions are crucial to protecting businesses from the risk of advanced cybersecurity threats like watering hole attacks.</a:t>
            </a:r>
            <a:endParaRPr lang="en-KE" sz="3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endParaRPr lang="en-KE" sz="3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8663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6206" y="625142"/>
            <a:ext cx="3665854" cy="574040"/>
          </a:xfrm>
          <a:prstGeom prst="rect">
            <a:avLst/>
          </a:prstGeom>
        </p:spPr>
        <p:txBody>
          <a:bodyPr vert="horz" wrap="square" lIns="0" tIns="12700" rIns="0" bIns="0" rtlCol="0">
            <a:spAutoFit/>
          </a:bodyPr>
          <a:lstStyle/>
          <a:p>
            <a:pPr marL="12700">
              <a:spcBef>
                <a:spcPts val="100"/>
              </a:spcBef>
            </a:pPr>
            <a:r>
              <a:rPr sz="3600" spc="-5" dirty="0">
                <a:solidFill>
                  <a:srgbClr val="17376A"/>
                </a:solidFill>
              </a:rPr>
              <a:t>Learning</a:t>
            </a:r>
            <a:r>
              <a:rPr sz="3600" spc="-105" dirty="0">
                <a:solidFill>
                  <a:srgbClr val="17376A"/>
                </a:solidFill>
              </a:rPr>
              <a:t> </a:t>
            </a:r>
            <a:r>
              <a:rPr sz="3600" spc="-5" dirty="0">
                <a:solidFill>
                  <a:srgbClr val="17376A"/>
                </a:solidFill>
              </a:rPr>
              <a:t>Objectives</a:t>
            </a:r>
            <a:endParaRPr sz="3600"/>
          </a:p>
        </p:txBody>
      </p:sp>
      <p:sp>
        <p:nvSpPr>
          <p:cNvPr id="3" name="object 3"/>
          <p:cNvSpPr txBox="1"/>
          <p:nvPr/>
        </p:nvSpPr>
        <p:spPr>
          <a:xfrm>
            <a:off x="1981200" y="1509472"/>
            <a:ext cx="8686800" cy="4250523"/>
          </a:xfrm>
          <a:prstGeom prst="rect">
            <a:avLst/>
          </a:prstGeom>
        </p:spPr>
        <p:txBody>
          <a:bodyPr vert="horz" wrap="square" lIns="0" tIns="109855" rIns="0" bIns="0" rtlCol="0">
            <a:spAutoFit/>
          </a:bodyPr>
          <a:lstStyle/>
          <a:p>
            <a:pPr marL="355600" indent="-342900">
              <a:spcBef>
                <a:spcPts val="865"/>
              </a:spcBef>
              <a:buFont typeface="Arial"/>
              <a:buChar char="•"/>
              <a:tabLst>
                <a:tab pos="354965" algn="l"/>
                <a:tab pos="355600" algn="l"/>
              </a:tabLst>
            </a:pPr>
            <a:r>
              <a:rPr lang="en-US" sz="3200" dirty="0">
                <a:solidFill>
                  <a:prstClr val="black"/>
                </a:solidFill>
                <a:latin typeface="Calibri"/>
              </a:rPr>
              <a:t>What is a watering hole attack? </a:t>
            </a:r>
          </a:p>
          <a:p>
            <a:pPr marL="355600" indent="-342900">
              <a:spcBef>
                <a:spcPts val="865"/>
              </a:spcBef>
              <a:buFont typeface="Arial"/>
              <a:buChar char="•"/>
              <a:tabLst>
                <a:tab pos="354965" algn="l"/>
                <a:tab pos="355600" algn="l"/>
              </a:tabLst>
            </a:pPr>
            <a:r>
              <a:rPr lang="en-US" sz="3200" dirty="0">
                <a:solidFill>
                  <a:srgbClr val="FF0000"/>
                </a:solidFill>
                <a:latin typeface="Calibri"/>
              </a:rPr>
              <a:t>Third-Party App Stores </a:t>
            </a:r>
            <a:r>
              <a:rPr lang="en-US" sz="3200" dirty="0">
                <a:solidFill>
                  <a:prstClr val="black"/>
                </a:solidFill>
                <a:latin typeface="Calibri"/>
              </a:rPr>
              <a:t>and watering hole attacks </a:t>
            </a:r>
          </a:p>
          <a:p>
            <a:pPr marL="355600" indent="-342900">
              <a:spcBef>
                <a:spcPts val="865"/>
              </a:spcBef>
              <a:buFont typeface="Arial"/>
              <a:buChar char="•"/>
              <a:tabLst>
                <a:tab pos="354965" algn="l"/>
                <a:tab pos="355600" algn="l"/>
              </a:tabLst>
            </a:pPr>
            <a:r>
              <a:rPr lang="en-US" sz="3200" dirty="0">
                <a:solidFill>
                  <a:prstClr val="black"/>
                </a:solidFill>
                <a:latin typeface="Calibri"/>
              </a:rPr>
              <a:t>Detecting watering hole attacks </a:t>
            </a:r>
          </a:p>
          <a:p>
            <a:pPr marL="355600" indent="-342900">
              <a:spcBef>
                <a:spcPts val="865"/>
              </a:spcBef>
              <a:buFont typeface="Arial"/>
              <a:buChar char="•"/>
              <a:tabLst>
                <a:tab pos="354965" algn="l"/>
                <a:tab pos="355600" algn="l"/>
              </a:tabLst>
            </a:pPr>
            <a:r>
              <a:rPr lang="en-US" sz="3200" dirty="0">
                <a:solidFill>
                  <a:srgbClr val="FF0000"/>
                </a:solidFill>
                <a:latin typeface="Calibri"/>
              </a:rPr>
              <a:t>Impact of watering hole attacks </a:t>
            </a:r>
          </a:p>
          <a:p>
            <a:pPr marL="355600" indent="-342900">
              <a:spcBef>
                <a:spcPts val="865"/>
              </a:spcBef>
              <a:buFont typeface="Arial"/>
              <a:buChar char="•"/>
              <a:tabLst>
                <a:tab pos="354965" algn="l"/>
                <a:tab pos="355600" algn="l"/>
              </a:tabLst>
            </a:pPr>
            <a:r>
              <a:rPr lang="en-US" sz="3200" dirty="0">
                <a:solidFill>
                  <a:prstClr val="black"/>
                </a:solidFill>
                <a:latin typeface="Calibri"/>
              </a:rPr>
              <a:t>Mitigation strategies and tactics </a:t>
            </a:r>
          </a:p>
          <a:p>
            <a:pPr marL="355600" indent="-342900">
              <a:spcBef>
                <a:spcPts val="865"/>
              </a:spcBef>
              <a:buFont typeface="Arial"/>
              <a:buChar char="•"/>
              <a:tabLst>
                <a:tab pos="354965" algn="l"/>
                <a:tab pos="355600" algn="l"/>
              </a:tabLst>
            </a:pPr>
            <a:r>
              <a:rPr lang="en-US" sz="3200" dirty="0">
                <a:solidFill>
                  <a:prstClr val="black"/>
                </a:solidFill>
                <a:latin typeface="Calibri"/>
              </a:rPr>
              <a:t>Other considerations </a:t>
            </a:r>
          </a:p>
          <a:p>
            <a:pPr marL="355600" indent="-342900">
              <a:spcBef>
                <a:spcPts val="865"/>
              </a:spcBef>
              <a:buFont typeface="Arial"/>
              <a:buChar char="•"/>
              <a:tabLst>
                <a:tab pos="354965" algn="l"/>
                <a:tab pos="355600" algn="l"/>
              </a:tabLst>
            </a:pPr>
            <a:r>
              <a:rPr lang="en-US" sz="3200" dirty="0">
                <a:solidFill>
                  <a:prstClr val="black"/>
                </a:solidFill>
                <a:latin typeface="Calibri"/>
              </a:rPr>
              <a:t>Resources </a:t>
            </a:r>
            <a:endParaRPr sz="3200" dirty="0">
              <a:solidFill>
                <a:prstClr val="black"/>
              </a:solidFill>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41071" y="3216730"/>
            <a:ext cx="7315200" cy="2400657"/>
          </a:xfrm>
          <a:prstGeom prst="rect">
            <a:avLst/>
          </a:prstGeom>
          <a:noFill/>
        </p:spPr>
        <p:txBody>
          <a:bodyPr wrap="square" rtlCol="0">
            <a:spAutoFit/>
          </a:bodyPr>
          <a:lstStyle/>
          <a:p>
            <a:pPr marL="457200" indent="-457200">
              <a:buFont typeface="Arial" panose="020B0604020202020204" pitchFamily="34" charset="0"/>
              <a:buChar char="•"/>
            </a:pPr>
            <a:r>
              <a:rPr lang="en-US" sz="3000" dirty="0">
                <a:solidFill>
                  <a:prstClr val="black"/>
                </a:solidFill>
                <a:latin typeface="Calibri"/>
              </a:rPr>
              <a:t>A watering hole attack involves an attacker, who is seeking to compromise the security of a specific group, infecting websites that members of that group are known to visit. </a:t>
            </a:r>
          </a:p>
          <a:p>
            <a:pPr marL="457200" indent="-457200">
              <a:buFont typeface="Arial" panose="020B0604020202020204" pitchFamily="34" charset="0"/>
              <a:buChar char="•"/>
            </a:pPr>
            <a:endParaRPr lang="en-US" sz="3000" dirty="0">
              <a:solidFill>
                <a:prstClr val="black"/>
              </a:solidFill>
              <a:latin typeface="Calibri"/>
            </a:endParaRPr>
          </a:p>
        </p:txBody>
      </p:sp>
      <p:sp>
        <p:nvSpPr>
          <p:cNvPr id="3" name="TextBox 2"/>
          <p:cNvSpPr txBox="1"/>
          <p:nvPr/>
        </p:nvSpPr>
        <p:spPr>
          <a:xfrm>
            <a:off x="3393621" y="1828802"/>
            <a:ext cx="4610100" cy="923330"/>
          </a:xfrm>
          <a:prstGeom prst="rect">
            <a:avLst/>
          </a:prstGeom>
          <a:noFill/>
        </p:spPr>
        <p:txBody>
          <a:bodyPr wrap="square" rtlCol="0">
            <a:spAutoFit/>
          </a:bodyPr>
          <a:lstStyle/>
          <a:p>
            <a:r>
              <a:rPr lang="en-US" sz="3600" b="1" dirty="0">
                <a:solidFill>
                  <a:schemeClr val="tx2"/>
                </a:solidFill>
              </a:rPr>
              <a:t>Watering Hole Attacks</a:t>
            </a:r>
            <a:br>
              <a:rPr lang="en-US" b="1" dirty="0">
                <a:solidFill>
                  <a:schemeClr val="tx2"/>
                </a:solidFill>
              </a:rPr>
            </a:br>
            <a:endParaRPr lang="en-US" dirty="0">
              <a:solidFill>
                <a:prstClr val="black"/>
              </a:solidFill>
              <a:latin typeface="Calibri"/>
            </a:endParaRPr>
          </a:p>
        </p:txBody>
      </p:sp>
    </p:spTree>
    <p:extLst>
      <p:ext uri="{BB962C8B-B14F-4D97-AF65-F5344CB8AC3E}">
        <p14:creationId xmlns:p14="http://schemas.microsoft.com/office/powerpoint/2010/main" val="37355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306" y="669472"/>
            <a:ext cx="5715794" cy="861774"/>
          </a:xfrm>
        </p:spPr>
        <p:txBody>
          <a:bodyPr/>
          <a:lstStyle/>
          <a:p>
            <a:r>
              <a:rPr lang="en-US" b="1" dirty="0">
                <a:solidFill>
                  <a:schemeClr val="tx2"/>
                </a:solidFill>
              </a:rPr>
              <a:t>Watering Hole Attack Cont.</a:t>
            </a:r>
            <a:br>
              <a:rPr lang="en-US" b="1" dirty="0">
                <a:solidFill>
                  <a:schemeClr val="tx2"/>
                </a:solidFill>
              </a:rPr>
            </a:br>
            <a:endParaRPr lang="en-US" dirty="0">
              <a:solidFill>
                <a:schemeClr val="tx2"/>
              </a:solidFill>
            </a:endParaRPr>
          </a:p>
        </p:txBody>
      </p:sp>
      <p:sp>
        <p:nvSpPr>
          <p:cNvPr id="5" name="object 3"/>
          <p:cNvSpPr txBox="1"/>
          <p:nvPr/>
        </p:nvSpPr>
        <p:spPr>
          <a:xfrm>
            <a:off x="2019300" y="1583873"/>
            <a:ext cx="7576820" cy="5116785"/>
          </a:xfrm>
          <a:prstGeom prst="rect">
            <a:avLst/>
          </a:prstGeom>
        </p:spPr>
        <p:txBody>
          <a:bodyPr vert="horz" wrap="square" lIns="0" tIns="12700" rIns="0" bIns="0" rtlCol="0">
            <a:spAutoFit/>
          </a:bodyPr>
          <a:lstStyle/>
          <a:p>
            <a:pPr marL="355600" marR="5080" indent="-342900">
              <a:spcBef>
                <a:spcPts val="720"/>
              </a:spcBef>
              <a:buFont typeface="Arial"/>
              <a:buChar char="•"/>
              <a:tabLst>
                <a:tab pos="354965" algn="l"/>
                <a:tab pos="355600" algn="l"/>
              </a:tabLst>
            </a:pPr>
            <a:r>
              <a:rPr lang="en-US" sz="3200" dirty="0">
                <a:solidFill>
                  <a:prstClr val="black"/>
                </a:solidFill>
                <a:latin typeface="Calibri"/>
              </a:rPr>
              <a:t>The term is inspired by predators in the wild who prowl around watering holes, where their prey gather to hydrate. </a:t>
            </a:r>
          </a:p>
          <a:p>
            <a:pPr marL="355600" marR="5080" indent="-342900">
              <a:spcBef>
                <a:spcPts val="720"/>
              </a:spcBef>
              <a:buFont typeface="Arial"/>
              <a:buChar char="•"/>
              <a:tabLst>
                <a:tab pos="354965" algn="l"/>
                <a:tab pos="355600" algn="l"/>
              </a:tabLst>
            </a:pPr>
            <a:endParaRPr lang="en-US" sz="3200" dirty="0">
              <a:solidFill>
                <a:prstClr val="black"/>
              </a:solidFill>
              <a:latin typeface="Calibri"/>
            </a:endParaRPr>
          </a:p>
          <a:p>
            <a:pPr marL="355600" marR="5080" indent="-342900">
              <a:spcBef>
                <a:spcPts val="720"/>
              </a:spcBef>
              <a:buFont typeface="Arial"/>
              <a:buChar char="•"/>
              <a:tabLst>
                <a:tab pos="354965" algn="l"/>
                <a:tab pos="355600" algn="l"/>
              </a:tabLst>
            </a:pPr>
            <a:r>
              <a:rPr lang="en-US" sz="3200" dirty="0">
                <a:solidFill>
                  <a:prstClr val="black"/>
                </a:solidFill>
                <a:latin typeface="Calibri"/>
              </a:rPr>
              <a:t>The digital version does just that–an attacker infects a website that members of a targeted group are known to visit, and when those members visit the compromised site, it infects their devices and/or computer networks with malware. </a:t>
            </a:r>
            <a:endParaRPr sz="3000" dirty="0">
              <a:solidFill>
                <a:prstClr val="black"/>
              </a:solidFill>
              <a:latin typeface="Calibri"/>
              <a:cs typeface="Calibri"/>
            </a:endParaRPr>
          </a:p>
        </p:txBody>
      </p:sp>
    </p:spTree>
    <p:extLst>
      <p:ext uri="{BB962C8B-B14F-4D97-AF65-F5344CB8AC3E}">
        <p14:creationId xmlns:p14="http://schemas.microsoft.com/office/powerpoint/2010/main" val="364109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7780" y="769154"/>
            <a:ext cx="4464050" cy="997709"/>
          </a:xfrm>
          <a:prstGeom prst="rect">
            <a:avLst/>
          </a:prstGeom>
        </p:spPr>
        <p:txBody>
          <a:bodyPr vert="horz" wrap="square" lIns="0" tIns="12700" rIns="0" bIns="0" rtlCol="0">
            <a:spAutoFit/>
          </a:bodyPr>
          <a:lstStyle/>
          <a:p>
            <a:pPr marL="12700">
              <a:spcBef>
                <a:spcPts val="100"/>
              </a:spcBef>
            </a:pPr>
            <a:r>
              <a:rPr kumimoji="0" lang="en-US" sz="2800" b="1" i="0" u="none" strike="noStrike" kern="0" cap="none" spc="0" normalizeH="0" baseline="0" noProof="0" dirty="0">
                <a:ln>
                  <a:noFill/>
                </a:ln>
                <a:solidFill>
                  <a:srgbClr val="1F497D"/>
                </a:solidFill>
                <a:effectLst/>
                <a:uLnTx/>
                <a:uFillTx/>
                <a:latin typeface="Calibri"/>
                <a:ea typeface="+mj-ea"/>
                <a:cs typeface="Calibri"/>
              </a:rPr>
              <a:t>Watering Hole Attack Cont.</a:t>
            </a:r>
            <a:br>
              <a:rPr kumimoji="0" lang="en-US" sz="2800" b="1" i="0" u="none" strike="noStrike" kern="0" cap="none" spc="0" normalizeH="0" baseline="0" noProof="0" dirty="0">
                <a:ln>
                  <a:noFill/>
                </a:ln>
                <a:solidFill>
                  <a:srgbClr val="1F497D"/>
                </a:solidFill>
                <a:effectLst/>
                <a:uLnTx/>
                <a:uFillTx/>
                <a:latin typeface="Calibri"/>
                <a:ea typeface="+mj-ea"/>
                <a:cs typeface="Calibri"/>
              </a:rPr>
            </a:br>
            <a:endParaRPr lang="en-US" sz="3600" dirty="0"/>
          </a:p>
        </p:txBody>
      </p:sp>
      <p:sp>
        <p:nvSpPr>
          <p:cNvPr id="3" name="object 3"/>
          <p:cNvSpPr txBox="1"/>
          <p:nvPr/>
        </p:nvSpPr>
        <p:spPr>
          <a:xfrm>
            <a:off x="2057400" y="1766863"/>
            <a:ext cx="7576820" cy="5091137"/>
          </a:xfrm>
          <a:prstGeom prst="rect">
            <a:avLst/>
          </a:prstGeom>
        </p:spPr>
        <p:txBody>
          <a:bodyPr vert="horz" wrap="square" lIns="0" tIns="12700" rIns="0" bIns="0" rtlCol="0">
            <a:spAutoFit/>
          </a:bodyPr>
          <a:lstStyle/>
          <a:p>
            <a:pPr marL="457200" indent="-457200">
              <a:buFont typeface="Arial" panose="020B0604020202020204" pitchFamily="34" charset="0"/>
              <a:buChar char="•"/>
            </a:pPr>
            <a:r>
              <a:rPr lang="en-US" sz="3000" dirty="0">
                <a:solidFill>
                  <a:prstClr val="black"/>
                </a:solidFill>
                <a:latin typeface="Calibri"/>
              </a:rPr>
              <a:t>Defined watering hole attacks as, “a popular way to describe targeted malware attacks in which the attackers compromise a legitimate websites that cannot be blacklisted and insert a “drive-by” exploit in order to compromise the website’s visitors”.</a:t>
            </a:r>
          </a:p>
          <a:p>
            <a:pPr marL="457200" indent="-457200">
              <a:buFont typeface="Arial" panose="020B0604020202020204" pitchFamily="34" charset="0"/>
              <a:buChar char="•"/>
            </a:pPr>
            <a:r>
              <a:rPr lang="en-US" sz="3000" dirty="0">
                <a:solidFill>
                  <a:schemeClr val="tx2">
                    <a:lumMod val="60000"/>
                    <a:lumOff val="40000"/>
                  </a:schemeClr>
                </a:solidFill>
                <a:latin typeface="Calibri"/>
              </a:rPr>
              <a:t>Watering hole attacks target legitimate websites that cannot be blacklisted, and cyber criminals deploy zero-day exploits that antivirus detectors and scanners will not pick up.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0" y="914400"/>
            <a:ext cx="6553200" cy="1292662"/>
          </a:xfrm>
        </p:spPr>
        <p:txBody>
          <a:bodyPr/>
          <a:lstStyle/>
          <a:p>
            <a:r>
              <a:rPr lang="en-US" b="1" dirty="0">
                <a:solidFill>
                  <a:schemeClr val="tx2"/>
                </a:solidFill>
              </a:rPr>
              <a:t>Watering Hole Attack </a:t>
            </a:r>
            <a:r>
              <a:rPr lang="en-US" b="1" dirty="0" err="1">
                <a:solidFill>
                  <a:schemeClr val="tx2"/>
                </a:solidFill>
              </a:rPr>
              <a:t>Cont</a:t>
            </a:r>
            <a:br>
              <a:rPr lang="en-US" b="1" dirty="0">
                <a:solidFill>
                  <a:schemeClr val="tx2"/>
                </a:solidFill>
              </a:rPr>
            </a:br>
            <a:br>
              <a:rPr lang="en-US" b="1" dirty="0">
                <a:solidFill>
                  <a:schemeClr val="tx2"/>
                </a:solidFill>
              </a:rPr>
            </a:br>
            <a:endParaRPr lang="en-US" dirty="0">
              <a:solidFill>
                <a:schemeClr val="tx2"/>
              </a:solidFill>
            </a:endParaRPr>
          </a:p>
        </p:txBody>
      </p:sp>
      <p:sp>
        <p:nvSpPr>
          <p:cNvPr id="5" name="object 3"/>
          <p:cNvSpPr txBox="1"/>
          <p:nvPr/>
        </p:nvSpPr>
        <p:spPr>
          <a:xfrm>
            <a:off x="2307590" y="1447800"/>
            <a:ext cx="7576820" cy="7019870"/>
          </a:xfrm>
          <a:prstGeom prst="rect">
            <a:avLst/>
          </a:prstGeom>
        </p:spPr>
        <p:txBody>
          <a:bodyPr vert="horz" wrap="square" lIns="0" tIns="12700" rIns="0" bIns="0" rtlCol="0">
            <a:spAutoFit/>
          </a:bodyPr>
          <a:lstStyle/>
          <a:p>
            <a:pPr marL="355600" marR="5080" indent="-342900">
              <a:spcBef>
                <a:spcPts val="720"/>
              </a:spcBef>
              <a:buFont typeface="Arial"/>
              <a:buChar char="•"/>
              <a:tabLst>
                <a:tab pos="354965" algn="l"/>
                <a:tab pos="355600" algn="l"/>
              </a:tabLst>
            </a:pPr>
            <a:r>
              <a:rPr lang="en-US" sz="3600" dirty="0">
                <a:solidFill>
                  <a:prstClr val="black"/>
                </a:solidFill>
                <a:latin typeface="Calibri"/>
              </a:rPr>
              <a:t>Attacker searches for a vulnerability within a site, creates an exploit to compromise it, infects the website, and lurks in wait for a victim. </a:t>
            </a:r>
          </a:p>
          <a:p>
            <a:pPr marL="355600" marR="5080" indent="-342900">
              <a:spcBef>
                <a:spcPts val="720"/>
              </a:spcBef>
              <a:buFont typeface="Arial"/>
              <a:buChar char="•"/>
              <a:tabLst>
                <a:tab pos="354965" algn="l"/>
                <a:tab pos="355600" algn="l"/>
              </a:tabLst>
            </a:pPr>
            <a:r>
              <a:rPr lang="en-US" sz="3600" dirty="0">
                <a:solidFill>
                  <a:prstClr val="black"/>
                </a:solidFill>
                <a:latin typeface="Calibri"/>
              </a:rPr>
              <a:t>Websites are injected with malicious </a:t>
            </a:r>
            <a:r>
              <a:rPr lang="en-US" sz="3600" dirty="0">
                <a:solidFill>
                  <a:schemeClr val="tx2">
                    <a:lumMod val="60000"/>
                    <a:lumOff val="40000"/>
                  </a:schemeClr>
                </a:solidFill>
                <a:latin typeface="Calibri"/>
              </a:rPr>
              <a:t>Hypertext Markup Language (HTML) or JavaScript code which redirects victims to a spoofed website that hosts the attacker’s malware</a:t>
            </a:r>
          </a:p>
          <a:p>
            <a:pPr marL="355600" marR="5080" indent="-342900">
              <a:spcBef>
                <a:spcPts val="720"/>
              </a:spcBef>
              <a:buFont typeface="Arial"/>
              <a:buChar char="•"/>
              <a:tabLst>
                <a:tab pos="354965" algn="l"/>
                <a:tab pos="355600" algn="l"/>
              </a:tabLst>
            </a:pPr>
            <a:endParaRPr lang="en-US" sz="3600" dirty="0">
              <a:solidFill>
                <a:prstClr val="black"/>
              </a:solidFill>
              <a:latin typeface="Calibri"/>
            </a:endParaRPr>
          </a:p>
          <a:p>
            <a:pPr marL="355600" marR="5080" indent="-342900">
              <a:spcBef>
                <a:spcPts val="720"/>
              </a:spcBef>
              <a:buFont typeface="Arial"/>
              <a:buChar char="•"/>
              <a:tabLst>
                <a:tab pos="354965" algn="l"/>
                <a:tab pos="355600" algn="l"/>
              </a:tabLst>
            </a:pPr>
            <a:endParaRPr lang="en-US" sz="3600" dirty="0">
              <a:solidFill>
                <a:prstClr val="black"/>
              </a:solidFill>
              <a:latin typeface="Calibri"/>
            </a:endParaRPr>
          </a:p>
          <a:p>
            <a:pPr marL="355600" marR="5080" indent="-342900">
              <a:spcBef>
                <a:spcPts val="720"/>
              </a:spcBef>
              <a:buFont typeface="Arial"/>
              <a:buChar char="•"/>
              <a:tabLst>
                <a:tab pos="354965" algn="l"/>
                <a:tab pos="355600" algn="l"/>
              </a:tabLst>
            </a:pPr>
            <a:endParaRPr lang="en-US" sz="3600" dirty="0">
              <a:solidFill>
                <a:prstClr val="black"/>
              </a:solidFill>
              <a:latin typeface="Calibri"/>
            </a:endParaRPr>
          </a:p>
        </p:txBody>
      </p:sp>
    </p:spTree>
    <p:extLst>
      <p:ext uri="{BB962C8B-B14F-4D97-AF65-F5344CB8AC3E}">
        <p14:creationId xmlns:p14="http://schemas.microsoft.com/office/powerpoint/2010/main" val="462982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0" y="914400"/>
            <a:ext cx="6553200" cy="1292662"/>
          </a:xfrm>
        </p:spPr>
        <p:txBody>
          <a:bodyPr/>
          <a:lstStyle/>
          <a:p>
            <a:r>
              <a:rPr lang="en-US" b="1" dirty="0">
                <a:solidFill>
                  <a:schemeClr val="tx2"/>
                </a:solidFill>
              </a:rPr>
              <a:t>Watering Hole Attack Cont.</a:t>
            </a:r>
            <a:br>
              <a:rPr lang="en-US" b="1" dirty="0">
                <a:solidFill>
                  <a:schemeClr val="tx2"/>
                </a:solidFill>
              </a:rPr>
            </a:br>
            <a:br>
              <a:rPr lang="en-US" b="1" dirty="0">
                <a:solidFill>
                  <a:schemeClr val="tx2"/>
                </a:solidFill>
              </a:rPr>
            </a:br>
            <a:endParaRPr lang="en-US" dirty="0">
              <a:solidFill>
                <a:schemeClr val="tx2"/>
              </a:solidFill>
            </a:endParaRPr>
          </a:p>
        </p:txBody>
      </p:sp>
      <p:sp>
        <p:nvSpPr>
          <p:cNvPr id="5" name="object 3"/>
          <p:cNvSpPr txBox="1"/>
          <p:nvPr/>
        </p:nvSpPr>
        <p:spPr>
          <a:xfrm>
            <a:off x="2307590" y="1715711"/>
            <a:ext cx="7576820" cy="4070345"/>
          </a:xfrm>
          <a:prstGeom prst="rect">
            <a:avLst/>
          </a:prstGeom>
        </p:spPr>
        <p:txBody>
          <a:bodyPr vert="horz" wrap="square" lIns="0" tIns="12700" rIns="0" bIns="0" rtlCol="0">
            <a:spAutoFit/>
          </a:bodyPr>
          <a:lstStyle/>
          <a:p>
            <a:pPr marL="355600" marR="5080" indent="-342900">
              <a:spcBef>
                <a:spcPts val="720"/>
              </a:spcBef>
              <a:buFont typeface="Arial"/>
              <a:buChar char="•"/>
              <a:tabLst>
                <a:tab pos="354965" algn="l"/>
                <a:tab pos="355600" algn="l"/>
              </a:tabLst>
            </a:pPr>
            <a:r>
              <a:rPr lang="en-US" sz="3600" dirty="0">
                <a:solidFill>
                  <a:prstClr val="black"/>
                </a:solidFill>
                <a:latin typeface="Calibri"/>
              </a:rPr>
              <a:t>In this case, the malware is most likely surveillance-ware, which is designed to capture and transmit sensitive user information like SMS messages, voicemails and phone conversations.</a:t>
            </a:r>
          </a:p>
          <a:p>
            <a:pPr marL="355600" marR="5080" indent="-342900">
              <a:spcBef>
                <a:spcPts val="720"/>
              </a:spcBef>
              <a:buFont typeface="Arial"/>
              <a:buChar char="•"/>
              <a:tabLst>
                <a:tab pos="354965" algn="l"/>
                <a:tab pos="355600" algn="l"/>
              </a:tabLst>
            </a:pPr>
            <a:endParaRPr lang="en-US" sz="3600" dirty="0">
              <a:solidFill>
                <a:prstClr val="black"/>
              </a:solidFill>
              <a:latin typeface="Calibri"/>
            </a:endParaRPr>
          </a:p>
          <a:p>
            <a:pPr marL="355600" marR="5080" indent="-342900">
              <a:spcBef>
                <a:spcPts val="720"/>
              </a:spcBef>
              <a:buFont typeface="Arial"/>
              <a:buChar char="•"/>
              <a:tabLst>
                <a:tab pos="354965" algn="l"/>
                <a:tab pos="355600" algn="l"/>
              </a:tabLst>
            </a:pPr>
            <a:endParaRPr lang="en-US" sz="3600" dirty="0">
              <a:solidFill>
                <a:prstClr val="black"/>
              </a:solidFill>
              <a:latin typeface="Calibri"/>
            </a:endParaRPr>
          </a:p>
        </p:txBody>
      </p:sp>
    </p:spTree>
    <p:extLst>
      <p:ext uri="{BB962C8B-B14F-4D97-AF65-F5344CB8AC3E}">
        <p14:creationId xmlns:p14="http://schemas.microsoft.com/office/powerpoint/2010/main" val="4219618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70510" y="2286000"/>
            <a:ext cx="6553200" cy="1292662"/>
          </a:xfrm>
        </p:spPr>
        <p:txBody>
          <a:bodyPr/>
          <a:lstStyle/>
          <a:p>
            <a:r>
              <a:rPr lang="en-US" b="1" dirty="0">
                <a:solidFill>
                  <a:schemeClr val="tx2"/>
                </a:solidFill>
              </a:rPr>
              <a:t>What Can You Do to Prevent Such Attacks</a:t>
            </a:r>
            <a:br>
              <a:rPr lang="en-US" b="1" dirty="0">
                <a:solidFill>
                  <a:schemeClr val="tx2"/>
                </a:solidFill>
              </a:rPr>
            </a:br>
            <a:br>
              <a:rPr lang="en-US" b="1" dirty="0">
                <a:solidFill>
                  <a:schemeClr val="tx2"/>
                </a:solidFill>
              </a:rPr>
            </a:br>
            <a:endParaRPr lang="en-US" dirty="0">
              <a:solidFill>
                <a:schemeClr val="tx2"/>
              </a:solidFill>
            </a:endParaRPr>
          </a:p>
        </p:txBody>
      </p:sp>
      <p:sp>
        <p:nvSpPr>
          <p:cNvPr id="8" name="object 3">
            <a:extLst>
              <a:ext uri="{FF2B5EF4-FFF2-40B4-BE49-F238E27FC236}">
                <a16:creationId xmlns:a16="http://schemas.microsoft.com/office/drawing/2014/main" id="{51654446-4D82-4D16-BC1B-C4B78FAC7494}"/>
              </a:ext>
            </a:extLst>
          </p:cNvPr>
          <p:cNvSpPr txBox="1"/>
          <p:nvPr/>
        </p:nvSpPr>
        <p:spPr>
          <a:xfrm>
            <a:off x="2095318" y="3087311"/>
            <a:ext cx="7576820" cy="2962349"/>
          </a:xfrm>
          <a:prstGeom prst="rect">
            <a:avLst/>
          </a:prstGeom>
        </p:spPr>
        <p:txBody>
          <a:bodyPr vert="horz" wrap="square" lIns="0" tIns="12700" rIns="0" bIns="0" rtlCol="0">
            <a:spAutoFit/>
          </a:bodyPr>
          <a:lstStyle/>
          <a:p>
            <a:pPr marL="355600" marR="5080" indent="-342900">
              <a:spcBef>
                <a:spcPts val="720"/>
              </a:spcBef>
              <a:buFont typeface="Arial"/>
              <a:buChar char="•"/>
              <a:tabLst>
                <a:tab pos="354965" algn="l"/>
                <a:tab pos="355600" algn="l"/>
              </a:tabLst>
            </a:pPr>
            <a:r>
              <a:rPr lang="en-US" sz="3600" dirty="0">
                <a:solidFill>
                  <a:prstClr val="black"/>
                </a:solidFill>
                <a:latin typeface="Calibri"/>
              </a:rPr>
              <a:t>Watering hole attacks may be discovered by web gateways that detect known attack signatures.</a:t>
            </a:r>
          </a:p>
          <a:p>
            <a:pPr marL="355600" marR="5080" indent="-342900">
              <a:spcBef>
                <a:spcPts val="720"/>
              </a:spcBef>
              <a:buFont typeface="Arial"/>
              <a:buChar char="•"/>
              <a:tabLst>
                <a:tab pos="354965" algn="l"/>
                <a:tab pos="355600" algn="l"/>
              </a:tabLst>
            </a:pPr>
            <a:endParaRPr lang="en-US" sz="3600" dirty="0">
              <a:solidFill>
                <a:prstClr val="black"/>
              </a:solidFill>
              <a:latin typeface="Calibri"/>
            </a:endParaRPr>
          </a:p>
          <a:p>
            <a:pPr marL="355600" marR="5080" indent="-342900">
              <a:spcBef>
                <a:spcPts val="720"/>
              </a:spcBef>
              <a:buFont typeface="Arial"/>
              <a:buChar char="•"/>
              <a:tabLst>
                <a:tab pos="354965" algn="l"/>
                <a:tab pos="355600" algn="l"/>
              </a:tabLst>
            </a:pPr>
            <a:endParaRPr lang="en-US" sz="3600" dirty="0">
              <a:solidFill>
                <a:prstClr val="black"/>
              </a:solidFill>
              <a:latin typeface="Calibri"/>
            </a:endParaRPr>
          </a:p>
        </p:txBody>
      </p:sp>
    </p:spTree>
    <p:extLst>
      <p:ext uri="{BB962C8B-B14F-4D97-AF65-F5344CB8AC3E}">
        <p14:creationId xmlns:p14="http://schemas.microsoft.com/office/powerpoint/2010/main" val="743274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8863" y="930728"/>
            <a:ext cx="6553200" cy="1276333"/>
          </a:xfrm>
        </p:spPr>
        <p:txBody>
          <a:bodyPr/>
          <a:lstStyle/>
          <a:p>
            <a:r>
              <a:rPr lang="en-US" b="1" dirty="0">
                <a:solidFill>
                  <a:schemeClr val="tx2"/>
                </a:solidFill>
              </a:rPr>
              <a:t>What Can You Do to Prevent Such Attacks</a:t>
            </a:r>
            <a:br>
              <a:rPr lang="en-US" b="1" dirty="0">
                <a:solidFill>
                  <a:schemeClr val="tx2"/>
                </a:solidFill>
              </a:rPr>
            </a:br>
            <a:br>
              <a:rPr lang="en-US" b="1" dirty="0">
                <a:solidFill>
                  <a:schemeClr val="tx2"/>
                </a:solidFill>
              </a:rPr>
            </a:br>
            <a:endParaRPr lang="en-US" dirty="0">
              <a:solidFill>
                <a:schemeClr val="tx2"/>
              </a:solidFill>
            </a:endParaRPr>
          </a:p>
        </p:txBody>
      </p:sp>
      <p:sp>
        <p:nvSpPr>
          <p:cNvPr id="8" name="object 3">
            <a:extLst>
              <a:ext uri="{FF2B5EF4-FFF2-40B4-BE49-F238E27FC236}">
                <a16:creationId xmlns:a16="http://schemas.microsoft.com/office/drawing/2014/main" id="{51654446-4D82-4D16-BC1B-C4B78FAC7494}"/>
              </a:ext>
            </a:extLst>
          </p:cNvPr>
          <p:cNvSpPr txBox="1"/>
          <p:nvPr/>
        </p:nvSpPr>
        <p:spPr>
          <a:xfrm>
            <a:off x="2307590" y="1715711"/>
            <a:ext cx="7576820" cy="7019870"/>
          </a:xfrm>
          <a:prstGeom prst="rect">
            <a:avLst/>
          </a:prstGeom>
        </p:spPr>
        <p:txBody>
          <a:bodyPr vert="horz" wrap="square" lIns="0" tIns="12700" rIns="0" bIns="0" rtlCol="0">
            <a:spAutoFit/>
          </a:bodyPr>
          <a:lstStyle/>
          <a:p>
            <a:pPr marL="584200" marR="5080" indent="-571500">
              <a:spcBef>
                <a:spcPts val="720"/>
              </a:spcBef>
              <a:buFont typeface="Wingdings" panose="05000000000000000000" pitchFamily="2" charset="2"/>
              <a:buChar char="v"/>
              <a:tabLst>
                <a:tab pos="354965" algn="l"/>
                <a:tab pos="355600" algn="l"/>
              </a:tabLst>
            </a:pPr>
            <a:r>
              <a:rPr lang="en-US" sz="3600" b="1" dirty="0">
                <a:solidFill>
                  <a:prstClr val="black"/>
                </a:solidFill>
                <a:latin typeface="Calibri"/>
              </a:rPr>
              <a:t>Secure web gateway: </a:t>
            </a:r>
          </a:p>
          <a:p>
            <a:pPr marL="12700" marR="5080">
              <a:spcBef>
                <a:spcPts val="720"/>
              </a:spcBef>
              <a:tabLst>
                <a:tab pos="354965" algn="l"/>
                <a:tab pos="355600" algn="l"/>
              </a:tabLst>
            </a:pPr>
            <a:r>
              <a:rPr lang="en-US" sz="3600" b="1" dirty="0">
                <a:solidFill>
                  <a:prstClr val="black"/>
                </a:solidFill>
                <a:latin typeface="Calibri"/>
              </a:rPr>
              <a:t>	</a:t>
            </a:r>
            <a:r>
              <a:rPr lang="en-US" sz="3600" dirty="0">
                <a:solidFill>
                  <a:prstClr val="black"/>
                </a:solidFill>
                <a:latin typeface="Calibri"/>
              </a:rPr>
              <a:t>- A network security device (a checkpoint) that keeps unauthorized traffic from entering an organization's network. Can prevent sensitive information (like intellectual property, data, and confidential documents) from leaving an organization's site (also known as exfiltration &lt;</a:t>
            </a:r>
            <a:r>
              <a:rPr lang="en-US" sz="3600" i="1" dirty="0">
                <a:solidFill>
                  <a:prstClr val="black"/>
                </a:solidFill>
                <a:latin typeface="Agency FB" panose="020B0503020202020204" pitchFamily="34" charset="0"/>
              </a:rPr>
              <a:t>Links bellow </a:t>
            </a:r>
            <a:r>
              <a:rPr lang="en-US" sz="3600" dirty="0">
                <a:solidFill>
                  <a:prstClr val="black"/>
                </a:solidFill>
                <a:latin typeface="Calibri"/>
              </a:rPr>
              <a:t>&gt;). </a:t>
            </a:r>
          </a:p>
          <a:p>
            <a:pPr marL="355600" marR="5080" indent="-342900">
              <a:spcBef>
                <a:spcPts val="720"/>
              </a:spcBef>
              <a:buFont typeface="Arial"/>
              <a:buChar char="•"/>
              <a:tabLst>
                <a:tab pos="354965" algn="l"/>
                <a:tab pos="355600" algn="l"/>
              </a:tabLst>
            </a:pPr>
            <a:endParaRPr lang="en-US" sz="3600" dirty="0">
              <a:solidFill>
                <a:prstClr val="black"/>
              </a:solidFill>
              <a:latin typeface="Calibri"/>
            </a:endParaRPr>
          </a:p>
          <a:p>
            <a:pPr marL="355600" marR="5080" indent="-342900">
              <a:spcBef>
                <a:spcPts val="720"/>
              </a:spcBef>
              <a:buFont typeface="Arial"/>
              <a:buChar char="•"/>
              <a:tabLst>
                <a:tab pos="354965" algn="l"/>
                <a:tab pos="355600" algn="l"/>
              </a:tabLst>
            </a:pPr>
            <a:endParaRPr lang="en-US" sz="3600" dirty="0">
              <a:solidFill>
                <a:prstClr val="black"/>
              </a:solidFill>
              <a:latin typeface="Calibri"/>
            </a:endParaRPr>
          </a:p>
          <a:p>
            <a:pPr marL="355600" marR="5080" indent="-342900">
              <a:spcBef>
                <a:spcPts val="720"/>
              </a:spcBef>
              <a:buFont typeface="Arial"/>
              <a:buChar char="•"/>
              <a:tabLst>
                <a:tab pos="354965" algn="l"/>
                <a:tab pos="355600" algn="l"/>
              </a:tabLst>
            </a:pPr>
            <a:endParaRPr lang="en-US" sz="3600" dirty="0">
              <a:solidFill>
                <a:prstClr val="black"/>
              </a:solidFill>
              <a:latin typeface="Calibri"/>
            </a:endParaRPr>
          </a:p>
        </p:txBody>
      </p:sp>
    </p:spTree>
    <p:extLst>
      <p:ext uri="{BB962C8B-B14F-4D97-AF65-F5344CB8AC3E}">
        <p14:creationId xmlns:p14="http://schemas.microsoft.com/office/powerpoint/2010/main" val="13273963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909</Words>
  <Application>Microsoft Office PowerPoint</Application>
  <PresentationFormat>Widescreen</PresentationFormat>
  <Paragraphs>66</Paragraphs>
  <Slides>16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Agency FB</vt:lpstr>
      <vt:lpstr>Arial</vt:lpstr>
      <vt:lpstr>Calibri</vt:lpstr>
      <vt:lpstr>Symbol</vt:lpstr>
      <vt:lpstr>Wingdings</vt:lpstr>
      <vt:lpstr>1_Office Theme</vt:lpstr>
      <vt:lpstr>PowerPoint Presentation</vt:lpstr>
      <vt:lpstr>Learning Objectives</vt:lpstr>
      <vt:lpstr>PowerPoint Presentation</vt:lpstr>
      <vt:lpstr>Watering Hole Attack Cont. </vt:lpstr>
      <vt:lpstr>Watering Hole Attack Cont. </vt:lpstr>
      <vt:lpstr>Watering Hole Attack Cont  </vt:lpstr>
      <vt:lpstr>Watering Hole Attack Cont.  </vt:lpstr>
      <vt:lpstr>What Can You Do to Prevent Such Attacks  </vt:lpstr>
      <vt:lpstr>What Can You Do to Prevent Such Attacks  </vt:lpstr>
      <vt:lpstr>Help prevent networks and users from falling prey to watering hole attacks: </vt:lpstr>
      <vt:lpstr>Help prevent networks and users from falling prey to … : </vt:lpstr>
      <vt:lpstr>Help prevent networks and users from … : </vt:lpstr>
      <vt:lpstr>Help prevent networks and users from … : </vt:lpstr>
      <vt:lpstr>Help prevent networks and users from … : </vt:lpstr>
      <vt:lpstr>Help prevent networks and users from … : </vt:lpstr>
      <vt:lpstr>Help prevent networks and users from …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Hinga Muchoki</dc:creator>
  <cp:lastModifiedBy>Hinga Muchoki</cp:lastModifiedBy>
  <cp:revision>31</cp:revision>
  <dcterms:created xsi:type="dcterms:W3CDTF">2021-10-18T11:03:58Z</dcterms:created>
  <dcterms:modified xsi:type="dcterms:W3CDTF">2021-10-18T11:57:49Z</dcterms:modified>
</cp:coreProperties>
</file>