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90" r:id="rId4"/>
    <p:sldId id="258" r:id="rId5"/>
    <p:sldId id="291" r:id="rId6"/>
    <p:sldId id="296" r:id="rId7"/>
    <p:sldId id="300" r:id="rId8"/>
    <p:sldId id="293" r:id="rId9"/>
    <p:sldId id="301" r:id="rId10"/>
    <p:sldId id="292" r:id="rId11"/>
    <p:sldId id="303" r:id="rId12"/>
    <p:sldId id="259" r:id="rId13"/>
    <p:sldId id="304" r:id="rId14"/>
    <p:sldId id="260" r:id="rId15"/>
    <p:sldId id="261" r:id="rId16"/>
    <p:sldId id="262" r:id="rId17"/>
    <p:sldId id="263" r:id="rId18"/>
    <p:sldId id="305" r:id="rId19"/>
    <p:sldId id="295" r:id="rId20"/>
    <p:sldId id="297" r:id="rId21"/>
    <p:sldId id="289" r:id="rId22"/>
    <p:sldId id="302" r:id="rId2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416" autoAdjust="0"/>
  </p:normalViewPr>
  <p:slideViewPr>
    <p:cSldViewPr>
      <p:cViewPr varScale="1">
        <p:scale>
          <a:sx n="65" d="100"/>
          <a:sy n="65" d="100"/>
        </p:scale>
        <p:origin x="153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2AE4FC9-14AC-4820-B3A0-A8824CC3B0F0}" type="datetimeFigureOut">
              <a:rPr lang="en-US" smtClean="0"/>
              <a:t>8/23/2021</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0C429C8-99CE-4A86-B141-936FCB97C3D5}" type="slidenum">
              <a:rPr lang="en-US" smtClean="0"/>
              <a:t>‹#›</a:t>
            </a:fld>
            <a:endParaRPr lang="en-US"/>
          </a:p>
        </p:txBody>
      </p:sp>
    </p:spTree>
    <p:extLst>
      <p:ext uri="{BB962C8B-B14F-4D97-AF65-F5344CB8AC3E}">
        <p14:creationId xmlns:p14="http://schemas.microsoft.com/office/powerpoint/2010/main" val="73639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However, as threats are growing ever more obfuscated and complex, a need for more sophisticated detection techniques has risen. Starting from Windows 10, Microsoft added a new component called Anti-Malware Scan Interface (AMSI) to address this concern. Microsoft’s AMSI acts as an interface between script interpreters and anti-virus engines, allowing them more control over macro execution than ever before.</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Among various detection mechanisms, </a:t>
            </a:r>
            <a:r>
              <a:rPr lang="en-US" sz="1200" b="0" i="0" kern="1200" dirty="0" err="1" smtClean="0">
                <a:solidFill>
                  <a:schemeClr val="tx1"/>
                </a:solidFill>
                <a:effectLst/>
                <a:latin typeface="+mn-lt"/>
                <a:ea typeface="+mn-ea"/>
                <a:cs typeface="+mn-cs"/>
              </a:rPr>
              <a:t>Cynet</a:t>
            </a:r>
            <a:r>
              <a:rPr lang="en-US" sz="1200" b="0" i="0" kern="1200" dirty="0" smtClean="0">
                <a:solidFill>
                  <a:schemeClr val="tx1"/>
                </a:solidFill>
                <a:effectLst/>
                <a:latin typeface="+mn-lt"/>
                <a:ea typeface="+mn-ea"/>
                <a:cs typeface="+mn-cs"/>
              </a:rPr>
              <a:t> also uses Windows’s AMSI to scan Office applications’ memory buffer and other data at runtime, and thus enhances its ability to detect malicious macros and behaviors significantly. Finally, if the macro’s behavior is assessed malicious, its execution will be halted, the application session will be shut down, and the user will be prompted with a notice.</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Diligently utilizing AMSI’s capabilities, </a:t>
            </a:r>
            <a:r>
              <a:rPr lang="en-US" sz="1200" b="0" i="0" kern="1200" dirty="0" err="1" smtClean="0">
                <a:solidFill>
                  <a:schemeClr val="tx1"/>
                </a:solidFill>
                <a:effectLst/>
                <a:latin typeface="+mn-lt"/>
                <a:ea typeface="+mn-ea"/>
                <a:cs typeface="+mn-cs"/>
              </a:rPr>
              <a:t>Cynet</a:t>
            </a:r>
            <a:r>
              <a:rPr lang="en-US" sz="1200" b="0" i="0" kern="1200" dirty="0" smtClean="0">
                <a:solidFill>
                  <a:schemeClr val="tx1"/>
                </a:solidFill>
                <a:effectLst/>
                <a:latin typeface="+mn-lt"/>
                <a:ea typeface="+mn-ea"/>
                <a:cs typeface="+mn-cs"/>
              </a:rPr>
              <a:t> can detect and prevent obfuscated attack vectors in numerous runtime environments, including </a:t>
            </a:r>
            <a:r>
              <a:rPr lang="en-US" sz="1200" b="0" i="0" kern="1200" dirty="0" err="1" smtClean="0">
                <a:solidFill>
                  <a:schemeClr val="tx1"/>
                </a:solidFill>
                <a:effectLst/>
                <a:latin typeface="+mn-lt"/>
                <a:ea typeface="+mn-ea"/>
                <a:cs typeface="+mn-cs"/>
              </a:rPr>
              <a:t>Powershell</a:t>
            </a:r>
            <a:r>
              <a:rPr lang="en-US" sz="1200" b="0" i="0" kern="1200" dirty="0" smtClean="0">
                <a:solidFill>
                  <a:schemeClr val="tx1"/>
                </a:solidFill>
                <a:effectLst/>
                <a:latin typeface="+mn-lt"/>
                <a:ea typeface="+mn-ea"/>
                <a:cs typeface="+mn-cs"/>
              </a:rPr>
              <a:t>, Windows Script Host, JavaScript, VBScript and VBA.</a:t>
            </a:r>
          </a:p>
          <a:p>
            <a:endParaRPr lang="en-US" dirty="0"/>
          </a:p>
        </p:txBody>
      </p:sp>
      <p:sp>
        <p:nvSpPr>
          <p:cNvPr id="4" name="Slide Number Placeholder 3"/>
          <p:cNvSpPr>
            <a:spLocks noGrp="1"/>
          </p:cNvSpPr>
          <p:nvPr>
            <p:ph type="sldNum" sz="quarter" idx="10"/>
          </p:nvPr>
        </p:nvSpPr>
        <p:spPr/>
        <p:txBody>
          <a:bodyPr/>
          <a:lstStyle/>
          <a:p>
            <a:fld id="{30C429C8-99CE-4A86-B141-936FCB97C3D5}" type="slidenum">
              <a:rPr lang="en-US" smtClean="0"/>
              <a:t>16</a:t>
            </a:fld>
            <a:endParaRPr lang="en-US"/>
          </a:p>
        </p:txBody>
      </p:sp>
    </p:spTree>
    <p:extLst>
      <p:ext uri="{BB962C8B-B14F-4D97-AF65-F5344CB8AC3E}">
        <p14:creationId xmlns:p14="http://schemas.microsoft.com/office/powerpoint/2010/main" val="2336511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err="1" smtClean="0"/>
              <a:t>Cynet</a:t>
            </a:r>
            <a:r>
              <a:rPr lang="en-US" sz="1200" dirty="0" smtClean="0"/>
              <a:t> actively reduces endpoints’ attack surface by restricting access to resources that are essential for malware to operate. </a:t>
            </a:r>
            <a:endParaRPr lang="en-US" dirty="0"/>
          </a:p>
        </p:txBody>
      </p:sp>
      <p:sp>
        <p:nvSpPr>
          <p:cNvPr id="4" name="Slide Number Placeholder 3"/>
          <p:cNvSpPr>
            <a:spLocks noGrp="1"/>
          </p:cNvSpPr>
          <p:nvPr>
            <p:ph type="sldNum" sz="quarter" idx="10"/>
          </p:nvPr>
        </p:nvSpPr>
        <p:spPr/>
        <p:txBody>
          <a:bodyPr/>
          <a:lstStyle/>
          <a:p>
            <a:fld id="{30C429C8-99CE-4A86-B141-936FCB97C3D5}" type="slidenum">
              <a:rPr lang="en-US" smtClean="0"/>
              <a:t>20</a:t>
            </a:fld>
            <a:endParaRPr lang="en-US"/>
          </a:p>
        </p:txBody>
      </p:sp>
    </p:spTree>
    <p:extLst>
      <p:ext uri="{BB962C8B-B14F-4D97-AF65-F5344CB8AC3E}">
        <p14:creationId xmlns:p14="http://schemas.microsoft.com/office/powerpoint/2010/main" val="1367478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1142206" y="625142"/>
            <a:ext cx="6859587"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17054"/>
            <a:ext cx="4502255" cy="6823890"/>
          </a:xfrm>
          <a:prstGeom prst="rect">
            <a:avLst/>
          </a:prstGeom>
        </p:spPr>
      </p:pic>
      <p:pic>
        <p:nvPicPr>
          <p:cNvPr id="17" name="bg object 17"/>
          <p:cNvPicPr/>
          <p:nvPr/>
        </p:nvPicPr>
        <p:blipFill>
          <a:blip r:embed="rId8" cstate="print"/>
          <a:stretch>
            <a:fillRect/>
          </a:stretch>
        </p:blipFill>
        <p:spPr>
          <a:xfrm>
            <a:off x="6712457" y="274320"/>
            <a:ext cx="2257805" cy="861059"/>
          </a:xfrm>
          <a:prstGeom prst="rect">
            <a:avLst/>
          </a:prstGeom>
        </p:spPr>
      </p:pic>
      <p:sp>
        <p:nvSpPr>
          <p:cNvPr id="2" name="Holder 2"/>
          <p:cNvSpPr>
            <a:spLocks noGrp="1"/>
          </p:cNvSpPr>
          <p:nvPr>
            <p:ph type="title"/>
          </p:nvPr>
        </p:nvSpPr>
        <p:spPr>
          <a:xfrm>
            <a:off x="3597198" y="2472805"/>
            <a:ext cx="1949602" cy="452755"/>
          </a:xfrm>
          <a:prstGeom prst="rect">
            <a:avLst/>
          </a:prstGeom>
        </p:spPr>
        <p:txBody>
          <a:bodyPr wrap="square" lIns="0" tIns="0" rIns="0" bIns="0">
            <a:spAutoFit/>
          </a:bodyPr>
          <a:lstStyle>
            <a:lvl1pPr>
              <a:defRPr sz="2800" b="0" i="0">
                <a:solidFill>
                  <a:schemeClr val="bg1"/>
                </a:solidFill>
                <a:latin typeface="Calibri"/>
                <a:cs typeface="Calibri"/>
              </a:defRPr>
            </a:lvl1pPr>
          </a:lstStyle>
          <a:p>
            <a:endParaRPr/>
          </a:p>
        </p:txBody>
      </p:sp>
      <p:sp>
        <p:nvSpPr>
          <p:cNvPr id="3" name="Holder 3"/>
          <p:cNvSpPr>
            <a:spLocks noGrp="1"/>
          </p:cNvSpPr>
          <p:nvPr>
            <p:ph type="body" idx="1"/>
          </p:nvPr>
        </p:nvSpPr>
        <p:spPr>
          <a:xfrm>
            <a:off x="1142206" y="3147155"/>
            <a:ext cx="6993890" cy="2524760"/>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8/23/2021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jite.org/documents/Vol12/JITEv12IIPp299-319Trabelsi1193.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618924" y="0"/>
            <a:ext cx="5525075" cy="6857999"/>
          </a:xfrm>
          <a:prstGeom prst="rect">
            <a:avLst/>
          </a:prstGeom>
        </p:spPr>
      </p:pic>
      <p:sp>
        <p:nvSpPr>
          <p:cNvPr id="3" name="object 3"/>
          <p:cNvSpPr txBox="1"/>
          <p:nvPr/>
        </p:nvSpPr>
        <p:spPr>
          <a:xfrm>
            <a:off x="487310" y="1813802"/>
            <a:ext cx="3464560" cy="1243930"/>
          </a:xfrm>
          <a:prstGeom prst="rect">
            <a:avLst/>
          </a:prstGeom>
        </p:spPr>
        <p:txBody>
          <a:bodyPr vert="horz" wrap="square" lIns="0" tIns="12700" rIns="0" bIns="0" rtlCol="0">
            <a:spAutoFit/>
          </a:bodyPr>
          <a:lstStyle/>
          <a:p>
            <a:pPr marL="12700">
              <a:lnSpc>
                <a:spcPct val="100000"/>
              </a:lnSpc>
              <a:spcBef>
                <a:spcPts val="100"/>
              </a:spcBef>
            </a:pPr>
            <a:r>
              <a:rPr lang="en-US" sz="4000" spc="-5" dirty="0" smtClean="0">
                <a:solidFill>
                  <a:srgbClr val="C30008"/>
                </a:solidFill>
                <a:latin typeface="Calibri"/>
                <a:cs typeface="Calibri"/>
              </a:rPr>
              <a:t>MS Office Macros Attack</a:t>
            </a:r>
            <a:endParaRPr sz="4000" dirty="0">
              <a:latin typeface="Calibri"/>
              <a:cs typeface="Calibri"/>
            </a:endParaRPr>
          </a:p>
        </p:txBody>
      </p:sp>
      <p:pic>
        <p:nvPicPr>
          <p:cNvPr id="4" name="object 4"/>
          <p:cNvPicPr/>
          <p:nvPr/>
        </p:nvPicPr>
        <p:blipFill>
          <a:blip r:embed="rId3" cstate="print"/>
          <a:stretch>
            <a:fillRect/>
          </a:stretch>
        </p:blipFill>
        <p:spPr>
          <a:xfrm>
            <a:off x="0" y="3720846"/>
            <a:ext cx="3603497" cy="26014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42206" y="457200"/>
            <a:ext cx="5715794" cy="861774"/>
          </a:xfrm>
        </p:spPr>
        <p:txBody>
          <a:bodyPr/>
          <a:lstStyle/>
          <a:p>
            <a:r>
              <a:rPr lang="en-US" b="1" dirty="0" smtClean="0">
                <a:solidFill>
                  <a:schemeClr val="tx2"/>
                </a:solidFill>
              </a:rPr>
              <a:t>Risks of </a:t>
            </a:r>
            <a:r>
              <a:rPr lang="en-US" b="1" dirty="0" err="1" smtClean="0">
                <a:solidFill>
                  <a:schemeClr val="tx2"/>
                </a:solidFill>
              </a:rPr>
              <a:t>Ms</a:t>
            </a:r>
            <a:r>
              <a:rPr lang="en-US" b="1" dirty="0" smtClean="0">
                <a:solidFill>
                  <a:schemeClr val="tx2"/>
                </a:solidFill>
              </a:rPr>
              <a:t> Macro Attack</a:t>
            </a:r>
            <a:r>
              <a:rPr lang="en-US" b="1" dirty="0">
                <a:solidFill>
                  <a:schemeClr val="tx2"/>
                </a:solidFill>
              </a:rPr>
              <a:t/>
            </a:r>
            <a:br>
              <a:rPr lang="en-US" b="1" dirty="0">
                <a:solidFill>
                  <a:schemeClr val="tx2"/>
                </a:solidFill>
              </a:rPr>
            </a:br>
            <a:endParaRPr lang="en-US" dirty="0">
              <a:solidFill>
                <a:schemeClr val="tx2"/>
              </a:solidFill>
            </a:endParaRPr>
          </a:p>
        </p:txBody>
      </p:sp>
      <p:sp>
        <p:nvSpPr>
          <p:cNvPr id="6" name="object 3"/>
          <p:cNvSpPr txBox="1"/>
          <p:nvPr/>
        </p:nvSpPr>
        <p:spPr>
          <a:xfrm>
            <a:off x="381000" y="1371600"/>
            <a:ext cx="8034020" cy="7861126"/>
          </a:xfrm>
          <a:prstGeom prst="rect">
            <a:avLst/>
          </a:prstGeom>
        </p:spPr>
        <p:txBody>
          <a:bodyPr vert="horz" wrap="square" lIns="0" tIns="12700" rIns="0" bIns="0" rtlCol="0">
            <a:spAutoFit/>
          </a:bodyPr>
          <a:lstStyle/>
          <a:p>
            <a:r>
              <a:rPr lang="en-US" sz="3000" b="1" dirty="0"/>
              <a:t>Cross-Platform and High </a:t>
            </a:r>
            <a:r>
              <a:rPr lang="en-US" sz="3000" b="1" dirty="0" err="1"/>
              <a:t>Spreadability</a:t>
            </a:r>
            <a:endParaRPr lang="en-US" sz="3000" b="1" dirty="0"/>
          </a:p>
          <a:p>
            <a:pPr marL="457200" indent="-457200" fontAlgn="base">
              <a:buFont typeface="Arial" panose="020B0604020202020204" pitchFamily="34" charset="0"/>
              <a:buChar char="•"/>
            </a:pPr>
            <a:r>
              <a:rPr lang="en-US" sz="3000" dirty="0"/>
              <a:t>One of the main risks of macro viruses is their ability to spread quickly. </a:t>
            </a:r>
            <a:endParaRPr lang="en-US" sz="3000" dirty="0" smtClean="0"/>
          </a:p>
          <a:p>
            <a:pPr marL="457200" indent="-457200" fontAlgn="base">
              <a:buFont typeface="Arial" panose="020B0604020202020204" pitchFamily="34" charset="0"/>
              <a:buChar char="•"/>
            </a:pPr>
            <a:endParaRPr lang="en-US" sz="3000" dirty="0"/>
          </a:p>
          <a:p>
            <a:pPr marL="457200" indent="-457200" fontAlgn="base">
              <a:buFont typeface="Arial" panose="020B0604020202020204" pitchFamily="34" charset="0"/>
              <a:buChar char="•"/>
            </a:pPr>
            <a:r>
              <a:rPr lang="en-US" sz="3000" dirty="0" smtClean="0"/>
              <a:t>Once </a:t>
            </a:r>
            <a:r>
              <a:rPr lang="en-US" sz="3000" dirty="0"/>
              <a:t>the malware is executed, it can embed itself in other Office files on the victim’s machine or even into the Office file templates themselves, rendering every document created on the machine compromised. </a:t>
            </a:r>
            <a:endParaRPr lang="en-US" sz="3000" dirty="0" smtClean="0"/>
          </a:p>
          <a:p>
            <a:pPr marL="457200" indent="-457200" fontAlgn="base">
              <a:buFont typeface="Arial" panose="020B0604020202020204" pitchFamily="34" charset="0"/>
              <a:buChar char="•"/>
            </a:pPr>
            <a:endParaRPr lang="en-US" sz="3000" dirty="0"/>
          </a:p>
          <a:p>
            <a:pPr marL="457200" indent="-457200" fontAlgn="base">
              <a:buFont typeface="Arial" panose="020B0604020202020204" pitchFamily="34" charset="0"/>
              <a:buChar char="•"/>
            </a:pPr>
            <a:r>
              <a:rPr lang="en-US" sz="3000" dirty="0" smtClean="0"/>
              <a:t>As </a:t>
            </a:r>
            <a:r>
              <a:rPr lang="en-US" sz="3000" dirty="0"/>
              <a:t>the malware spreads, more and more legitimate files are compromised and the margin for user error increases.</a:t>
            </a:r>
          </a:p>
          <a:p>
            <a:pPr fontAlgn="base"/>
            <a:r>
              <a:rPr lang="en-US" sz="3000" dirty="0"/>
              <a:t>Moreover, because macros are written in a macro-language and are executed as part of a bigger program, they are largely cross-platform compatible, making their spreading even easier</a:t>
            </a:r>
            <a:r>
              <a:rPr lang="en-US" sz="3000" dirty="0" smtClean="0"/>
              <a:t>.</a:t>
            </a:r>
            <a:endParaRPr lang="en-US" sz="3000" dirty="0"/>
          </a:p>
        </p:txBody>
      </p:sp>
    </p:spTree>
    <p:extLst>
      <p:ext uri="{BB962C8B-B14F-4D97-AF65-F5344CB8AC3E}">
        <p14:creationId xmlns:p14="http://schemas.microsoft.com/office/powerpoint/2010/main" val="2216827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1066800"/>
            <a:ext cx="6993890" cy="4462760"/>
          </a:xfrm>
        </p:spPr>
        <p:txBody>
          <a:bodyPr/>
          <a:lstStyle/>
          <a:p>
            <a:r>
              <a:rPr lang="en-US" sz="3000" b="1" dirty="0" smtClean="0"/>
              <a:t>Obfuscation</a:t>
            </a:r>
          </a:p>
          <a:p>
            <a:endParaRPr lang="en-US" sz="3000" b="1" dirty="0"/>
          </a:p>
          <a:p>
            <a:pPr marL="457200" indent="-457200" fontAlgn="base">
              <a:buFont typeface="Arial" panose="020B0604020202020204" pitchFamily="34" charset="0"/>
              <a:buChar char="•"/>
            </a:pPr>
            <a:r>
              <a:rPr lang="en-US" sz="3000" dirty="0"/>
              <a:t>Macro-malwares are relatively easy to obfuscate. Obfuscation tools are readily available online, and malicious code snippets can be even taken out of the macro source code and hidden in other file components like text labels, Excel cells etc. to evade detection.</a:t>
            </a:r>
          </a:p>
          <a:p>
            <a:endParaRPr lang="en-US" dirty="0"/>
          </a:p>
        </p:txBody>
      </p:sp>
    </p:spTree>
    <p:extLst>
      <p:ext uri="{BB962C8B-B14F-4D97-AF65-F5344CB8AC3E}">
        <p14:creationId xmlns:p14="http://schemas.microsoft.com/office/powerpoint/2010/main" val="2279068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2590800"/>
            <a:ext cx="7467600" cy="3139321"/>
          </a:xfrm>
          <a:prstGeom prst="rect">
            <a:avLst/>
          </a:prstGeom>
          <a:noFill/>
        </p:spPr>
        <p:txBody>
          <a:bodyPr wrap="square" rtlCol="0">
            <a:spAutoFit/>
          </a:bodyPr>
          <a:lstStyle/>
          <a:p>
            <a:pPr marL="457200" indent="-457200" fontAlgn="base">
              <a:buFont typeface="Arial" panose="020B0604020202020204" pitchFamily="34" charset="0"/>
              <a:buChar char="•"/>
            </a:pPr>
            <a:r>
              <a:rPr lang="en-US" sz="3000" dirty="0" smtClean="0"/>
              <a:t>Macro </a:t>
            </a:r>
            <a:r>
              <a:rPr lang="en-US" sz="3000" dirty="0"/>
              <a:t>threats can be designed to live “off the land”, meaning they don’t write anything to the disk and only use common tools to run code directly in memory. This technique has risen in popularity in the past years </a:t>
            </a:r>
            <a:endParaRPr lang="en-US" sz="3000" dirty="0" smtClean="0"/>
          </a:p>
          <a:p>
            <a:endParaRPr lang="en-US" dirty="0"/>
          </a:p>
        </p:txBody>
      </p:sp>
      <p:sp>
        <p:nvSpPr>
          <p:cNvPr id="7" name="TextBox 6"/>
          <p:cNvSpPr txBox="1"/>
          <p:nvPr/>
        </p:nvSpPr>
        <p:spPr>
          <a:xfrm>
            <a:off x="1295400" y="1066800"/>
            <a:ext cx="6400800" cy="1046440"/>
          </a:xfrm>
          <a:prstGeom prst="rect">
            <a:avLst/>
          </a:prstGeom>
          <a:noFill/>
        </p:spPr>
        <p:txBody>
          <a:bodyPr wrap="square" rtlCol="0">
            <a:spAutoFit/>
          </a:bodyPr>
          <a:lstStyle/>
          <a:p>
            <a:r>
              <a:rPr lang="en-US" sz="4400" b="1" dirty="0">
                <a:solidFill>
                  <a:schemeClr val="tx2"/>
                </a:solidFill>
              </a:rPr>
              <a:t>Living “Off the Land” (LOL)</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09800"/>
            <a:ext cx="7467600" cy="2862322"/>
          </a:xfrm>
          <a:prstGeom prst="rect">
            <a:avLst/>
          </a:prstGeom>
          <a:noFill/>
        </p:spPr>
        <p:txBody>
          <a:bodyPr wrap="square" rtlCol="0">
            <a:spAutoFit/>
          </a:bodyPr>
          <a:lstStyle/>
          <a:p>
            <a:pPr marL="457200" indent="-457200" fontAlgn="base">
              <a:buFont typeface="Arial" panose="020B0604020202020204" pitchFamily="34" charset="0"/>
              <a:buChar char="•"/>
            </a:pPr>
            <a:r>
              <a:rPr lang="en-US" sz="3000" dirty="0"/>
              <a:t>LOL binaries, libraries and scripts can be used exclusively to create entirely </a:t>
            </a:r>
            <a:r>
              <a:rPr lang="en-US" sz="3000" i="1" dirty="0" err="1"/>
              <a:t>Fileless</a:t>
            </a:r>
            <a:r>
              <a:rPr lang="en-US" sz="3000" i="1" dirty="0"/>
              <a:t> Malware</a:t>
            </a:r>
            <a:r>
              <a:rPr lang="en-US" sz="3000" dirty="0"/>
              <a:t>, or be incorporated with traditional techniques to create hybrid attack vectors that write some files to the hard drive.</a:t>
            </a:r>
            <a:endParaRPr lang="en-US" sz="3000" dirty="0"/>
          </a:p>
        </p:txBody>
      </p:sp>
      <p:sp>
        <p:nvSpPr>
          <p:cNvPr id="4" name="TextBox 3"/>
          <p:cNvSpPr txBox="1"/>
          <p:nvPr/>
        </p:nvSpPr>
        <p:spPr>
          <a:xfrm>
            <a:off x="762000" y="838200"/>
            <a:ext cx="6400800" cy="1723549"/>
          </a:xfrm>
          <a:prstGeom prst="rect">
            <a:avLst/>
          </a:prstGeom>
          <a:noFill/>
        </p:spPr>
        <p:txBody>
          <a:bodyPr wrap="square" rtlCol="0">
            <a:spAutoFit/>
          </a:bodyPr>
          <a:lstStyle/>
          <a:p>
            <a:r>
              <a:rPr lang="en-US" sz="4400" b="1" dirty="0">
                <a:solidFill>
                  <a:schemeClr val="tx2"/>
                </a:solidFill>
              </a:rPr>
              <a:t>Living “Off the Land” (LOL</a:t>
            </a:r>
            <a:r>
              <a:rPr lang="en-US" sz="4400" b="1" dirty="0" smtClean="0">
                <a:solidFill>
                  <a:schemeClr val="tx2"/>
                </a:solidFill>
              </a:rPr>
              <a:t>) </a:t>
            </a:r>
            <a:r>
              <a:rPr lang="en-US" sz="4400" b="1" dirty="0" err="1" smtClean="0">
                <a:solidFill>
                  <a:schemeClr val="tx2"/>
                </a:solidFill>
              </a:rPr>
              <a:t>cont</a:t>
            </a:r>
            <a:r>
              <a:rPr lang="en-US" sz="4400" b="1" dirty="0" smtClean="0">
                <a:solidFill>
                  <a:schemeClr val="tx2"/>
                </a:solidFill>
              </a:rPr>
              <a:t>’</a:t>
            </a:r>
            <a:endParaRPr lang="en-US" sz="4400" b="1" dirty="0">
              <a:solidFill>
                <a:schemeClr val="tx2"/>
              </a:solidFill>
            </a:endParaRPr>
          </a:p>
          <a:p>
            <a:endParaRPr lang="en-US" dirty="0"/>
          </a:p>
        </p:txBody>
      </p:sp>
    </p:spTree>
    <p:extLst>
      <p:ext uri="{BB962C8B-B14F-4D97-AF65-F5344CB8AC3E}">
        <p14:creationId xmlns:p14="http://schemas.microsoft.com/office/powerpoint/2010/main" val="2772153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2204" y="625142"/>
            <a:ext cx="5295900" cy="566822"/>
          </a:xfrm>
          <a:prstGeom prst="rect">
            <a:avLst/>
          </a:prstGeom>
        </p:spPr>
        <p:txBody>
          <a:bodyPr vert="horz" wrap="square" lIns="0" tIns="12700" rIns="0" bIns="0" rtlCol="0">
            <a:spAutoFit/>
          </a:bodyPr>
          <a:lstStyle/>
          <a:p>
            <a:r>
              <a:rPr lang="en-US" sz="3600" b="1" dirty="0">
                <a:solidFill>
                  <a:schemeClr val="tx2"/>
                </a:solidFill>
              </a:rPr>
              <a:t>Low Entry Threshold</a:t>
            </a:r>
            <a:endParaRPr lang="en-US" sz="3600" b="1" dirty="0">
              <a:solidFill>
                <a:schemeClr val="tx2"/>
              </a:solidFill>
            </a:endParaRPr>
          </a:p>
        </p:txBody>
      </p:sp>
      <p:sp>
        <p:nvSpPr>
          <p:cNvPr id="4" name="TextBox 3"/>
          <p:cNvSpPr txBox="1"/>
          <p:nvPr/>
        </p:nvSpPr>
        <p:spPr>
          <a:xfrm>
            <a:off x="304800" y="1981200"/>
            <a:ext cx="8001000" cy="3785652"/>
          </a:xfrm>
          <a:prstGeom prst="rect">
            <a:avLst/>
          </a:prstGeom>
          <a:noFill/>
        </p:spPr>
        <p:txBody>
          <a:bodyPr wrap="square" rtlCol="0">
            <a:spAutoFit/>
          </a:bodyPr>
          <a:lstStyle/>
          <a:p>
            <a:pPr marL="457200" indent="-457200" fontAlgn="base">
              <a:buFont typeface="Arial" panose="020B0604020202020204" pitchFamily="34" charset="0"/>
              <a:buChar char="•"/>
            </a:pPr>
            <a:r>
              <a:rPr lang="en-US" sz="3000" dirty="0" smtClean="0"/>
              <a:t>As </a:t>
            </a:r>
            <a:r>
              <a:rPr lang="en-US" sz="3000" dirty="0"/>
              <a:t>with many user execution methodologies, macro attacks have a low entry-threshold to be executed successfully. </a:t>
            </a:r>
            <a:endParaRPr lang="en-US" sz="3000" dirty="0" smtClean="0"/>
          </a:p>
          <a:p>
            <a:pPr marL="457200" indent="-457200" fontAlgn="base">
              <a:buFont typeface="Arial" panose="020B0604020202020204" pitchFamily="34" charset="0"/>
              <a:buChar char="•"/>
            </a:pPr>
            <a:endParaRPr lang="en-US" sz="3000" dirty="0"/>
          </a:p>
          <a:p>
            <a:pPr marL="457200" indent="-457200" fontAlgn="base">
              <a:buFont typeface="Arial" panose="020B0604020202020204" pitchFamily="34" charset="0"/>
              <a:buChar char="•"/>
            </a:pPr>
            <a:r>
              <a:rPr lang="en-US" sz="3000" dirty="0" smtClean="0"/>
              <a:t>Macro-malwares </a:t>
            </a:r>
            <a:r>
              <a:rPr lang="en-US" sz="3000" dirty="0"/>
              <a:t>are rather easy to operate and require minimal tweaking to specific victims (if any), in exchange for being highly-dependent on social engineering techniques.</a:t>
            </a:r>
            <a:endParaRPr lang="en-US" sz="3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6712457" y="274320"/>
            <a:ext cx="2257805" cy="861059"/>
          </a:xfrm>
          <a:prstGeom prst="rect">
            <a:avLst/>
          </a:prstGeom>
        </p:spPr>
      </p:pic>
      <p:sp>
        <p:nvSpPr>
          <p:cNvPr id="4" name="object 4"/>
          <p:cNvSpPr txBox="1"/>
          <p:nvPr/>
        </p:nvSpPr>
        <p:spPr>
          <a:xfrm>
            <a:off x="1142206" y="625142"/>
            <a:ext cx="4496594" cy="566822"/>
          </a:xfrm>
          <a:prstGeom prst="rect">
            <a:avLst/>
          </a:prstGeom>
        </p:spPr>
        <p:txBody>
          <a:bodyPr vert="horz" wrap="square" lIns="0" tIns="12700" rIns="0" bIns="0" rtlCol="0">
            <a:spAutoFit/>
          </a:bodyPr>
          <a:lstStyle/>
          <a:p>
            <a:pPr marL="12700">
              <a:lnSpc>
                <a:spcPct val="100000"/>
              </a:lnSpc>
              <a:spcBef>
                <a:spcPts val="100"/>
              </a:spcBef>
            </a:pPr>
            <a:r>
              <a:rPr lang="en-US" sz="3600" spc="-30" dirty="0" smtClean="0">
                <a:solidFill>
                  <a:srgbClr val="17376A"/>
                </a:solidFill>
                <a:latin typeface="Calibri"/>
                <a:cs typeface="Calibri"/>
              </a:rPr>
              <a:t>Detection </a:t>
            </a:r>
            <a:endParaRPr sz="3600" dirty="0">
              <a:latin typeface="Calibri"/>
              <a:cs typeface="Calibri"/>
            </a:endParaRPr>
          </a:p>
        </p:txBody>
      </p:sp>
      <p:sp>
        <p:nvSpPr>
          <p:cNvPr id="5" name="object 5"/>
          <p:cNvSpPr txBox="1"/>
          <p:nvPr/>
        </p:nvSpPr>
        <p:spPr>
          <a:xfrm>
            <a:off x="1044954" y="2362200"/>
            <a:ext cx="6796405" cy="1859483"/>
          </a:xfrm>
          <a:prstGeom prst="rect">
            <a:avLst/>
          </a:prstGeom>
        </p:spPr>
        <p:txBody>
          <a:bodyPr vert="horz" wrap="square" lIns="0" tIns="12700" rIns="0" bIns="0" rtlCol="0">
            <a:spAutoFit/>
          </a:bodyPr>
          <a:lstStyle/>
          <a:p>
            <a:pPr marL="457200" indent="-457200" fontAlgn="base">
              <a:buFont typeface="Arial" panose="020B0604020202020204" pitchFamily="34" charset="0"/>
              <a:buChar char="•"/>
            </a:pPr>
            <a:r>
              <a:rPr lang="en-US" sz="3000" dirty="0"/>
              <a:t>As with other file-based malware, malicious macros (which are essentially code-files embedded in an Office file) can be detected </a:t>
            </a:r>
            <a:endParaRPr lang="en-US" sz="30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228600"/>
            <a:ext cx="5365115" cy="574040"/>
          </a:xfrm>
          <a:prstGeom prst="rect">
            <a:avLst/>
          </a:prstGeom>
        </p:spPr>
        <p:txBody>
          <a:bodyPr vert="horz" wrap="square" lIns="0" tIns="12700" rIns="0" bIns="0" rtlCol="0">
            <a:spAutoFit/>
          </a:bodyPr>
          <a:lstStyle/>
          <a:p>
            <a:pPr marL="12700">
              <a:lnSpc>
                <a:spcPct val="100000"/>
              </a:lnSpc>
              <a:spcBef>
                <a:spcPts val="100"/>
              </a:spcBef>
            </a:pPr>
            <a:r>
              <a:rPr lang="en-US" sz="3600" spc="-5" dirty="0" smtClean="0">
                <a:solidFill>
                  <a:srgbClr val="17376A"/>
                </a:solidFill>
              </a:rPr>
              <a:t>Detection </a:t>
            </a:r>
            <a:r>
              <a:rPr lang="en-US" sz="3600" spc="-5" dirty="0" err="1" smtClean="0">
                <a:solidFill>
                  <a:srgbClr val="17376A"/>
                </a:solidFill>
              </a:rPr>
              <a:t>Cont</a:t>
            </a:r>
            <a:endParaRPr sz="3600" dirty="0"/>
          </a:p>
        </p:txBody>
      </p:sp>
      <p:sp>
        <p:nvSpPr>
          <p:cNvPr id="4" name="Rectangle 3"/>
          <p:cNvSpPr/>
          <p:nvPr/>
        </p:nvSpPr>
        <p:spPr>
          <a:xfrm>
            <a:off x="609600" y="1192255"/>
            <a:ext cx="8686800" cy="5170646"/>
          </a:xfrm>
          <a:prstGeom prst="rect">
            <a:avLst/>
          </a:prstGeom>
        </p:spPr>
        <p:txBody>
          <a:bodyPr wrap="square">
            <a:spAutoFit/>
          </a:bodyPr>
          <a:lstStyle/>
          <a:p>
            <a:pPr fontAlgn="base"/>
            <a:r>
              <a:rPr lang="en-US" sz="3000" dirty="0"/>
              <a:t>For example, a macro may be deemed malicious if it</a:t>
            </a:r>
            <a:r>
              <a:rPr lang="en-US" sz="3000" dirty="0" smtClean="0"/>
              <a:t>:</a:t>
            </a:r>
          </a:p>
          <a:p>
            <a:pPr marL="457200" indent="-457200" fontAlgn="base">
              <a:buFont typeface="Arial" panose="020B0604020202020204" pitchFamily="34" charset="0"/>
              <a:buChar char="•"/>
            </a:pPr>
            <a:endParaRPr lang="en-US" sz="3000" dirty="0"/>
          </a:p>
          <a:p>
            <a:pPr marL="514350" indent="-514350" fontAlgn="base">
              <a:buFont typeface="+mj-lt"/>
              <a:buAutoNum type="arabicPeriod"/>
            </a:pPr>
            <a:r>
              <a:rPr lang="en-US" sz="3000" dirty="0"/>
              <a:t>Uses networking capabilities to download files from remote </a:t>
            </a:r>
            <a:r>
              <a:rPr lang="en-US" sz="3000" dirty="0" smtClean="0"/>
              <a:t>servers</a:t>
            </a:r>
          </a:p>
          <a:p>
            <a:pPr marL="514350" indent="-514350" fontAlgn="base">
              <a:buFont typeface="+mj-lt"/>
              <a:buAutoNum type="arabicPeriod"/>
            </a:pPr>
            <a:endParaRPr lang="en-US" sz="3000" dirty="0"/>
          </a:p>
          <a:p>
            <a:pPr marL="514350" indent="-514350" fontAlgn="base">
              <a:buFont typeface="+mj-lt"/>
              <a:buAutoNum type="arabicPeriod"/>
            </a:pPr>
            <a:r>
              <a:rPr lang="en-US" sz="3000" dirty="0"/>
              <a:t>Executes scripts in PowerShell, VBA etc</a:t>
            </a:r>
            <a:r>
              <a:rPr lang="en-US" sz="3000" dirty="0" smtClean="0"/>
              <a:t>.</a:t>
            </a:r>
          </a:p>
          <a:p>
            <a:pPr marL="514350" indent="-514350" fontAlgn="base">
              <a:buFont typeface="+mj-lt"/>
              <a:buAutoNum type="arabicPeriod"/>
            </a:pPr>
            <a:endParaRPr lang="en-US" sz="3000" dirty="0"/>
          </a:p>
          <a:p>
            <a:pPr marL="514350" indent="-514350" fontAlgn="base">
              <a:buFont typeface="+mj-lt"/>
              <a:buAutoNum type="arabicPeriod"/>
            </a:pPr>
            <a:r>
              <a:rPr lang="en-US" sz="3000" dirty="0"/>
              <a:t>Embeds itself in other Office files or Office template </a:t>
            </a:r>
            <a:r>
              <a:rPr lang="en-US" sz="3000" dirty="0" smtClean="0"/>
              <a:t>files</a:t>
            </a:r>
          </a:p>
          <a:p>
            <a:pPr marL="514350" indent="-514350" fontAlgn="base">
              <a:buFont typeface="+mj-lt"/>
              <a:buAutoNum type="arabicPeriod"/>
            </a:pPr>
            <a:endParaRPr lang="en-US" sz="3000" dirty="0"/>
          </a:p>
          <a:p>
            <a:pPr marL="514350" indent="-514350" fontAlgn="base">
              <a:buFont typeface="+mj-lt"/>
              <a:buAutoNum type="arabicPeriod"/>
            </a:pPr>
            <a:r>
              <a:rPr lang="en-US" sz="3000" dirty="0"/>
              <a:t>Creates processes</a:t>
            </a:r>
            <a:endParaRPr lang="en-US" sz="3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2206" y="625142"/>
            <a:ext cx="3494404" cy="566822"/>
          </a:xfrm>
          <a:prstGeom prst="rect">
            <a:avLst/>
          </a:prstGeom>
        </p:spPr>
        <p:txBody>
          <a:bodyPr vert="horz" wrap="square" lIns="0" tIns="12700" rIns="0" bIns="0" rtlCol="0">
            <a:spAutoFit/>
          </a:bodyPr>
          <a:lstStyle/>
          <a:p>
            <a:pPr marL="12700">
              <a:lnSpc>
                <a:spcPct val="100000"/>
              </a:lnSpc>
              <a:spcBef>
                <a:spcPts val="100"/>
              </a:spcBef>
            </a:pPr>
            <a:r>
              <a:rPr lang="en-US" sz="3600" spc="-20" dirty="0" smtClean="0">
                <a:solidFill>
                  <a:srgbClr val="17376A"/>
                </a:solidFill>
              </a:rPr>
              <a:t>Mitigation</a:t>
            </a:r>
            <a:endParaRPr sz="3600" dirty="0"/>
          </a:p>
        </p:txBody>
      </p:sp>
      <p:sp>
        <p:nvSpPr>
          <p:cNvPr id="3" name="object 3"/>
          <p:cNvSpPr txBox="1"/>
          <p:nvPr/>
        </p:nvSpPr>
        <p:spPr>
          <a:xfrm>
            <a:off x="469025" y="1676400"/>
            <a:ext cx="8335169" cy="4212692"/>
          </a:xfrm>
          <a:prstGeom prst="rect">
            <a:avLst/>
          </a:prstGeom>
        </p:spPr>
        <p:txBody>
          <a:bodyPr vert="horz" wrap="square" lIns="0" tIns="57150" rIns="0" bIns="0" rtlCol="0">
            <a:spAutoFit/>
          </a:bodyPr>
          <a:lstStyle/>
          <a:p>
            <a:r>
              <a:rPr lang="en-US" sz="3000" b="1" dirty="0"/>
              <a:t>Policing Macro Execution</a:t>
            </a:r>
          </a:p>
          <a:p>
            <a:pPr marL="457200" indent="-457200" fontAlgn="base">
              <a:buFont typeface="Arial" panose="020B0604020202020204" pitchFamily="34" charset="0"/>
              <a:buChar char="•"/>
            </a:pPr>
            <a:r>
              <a:rPr lang="en-US" sz="3000" dirty="0" err="1"/>
              <a:t>Spearphishing</a:t>
            </a:r>
            <a:r>
              <a:rPr lang="en-US" sz="3000" dirty="0"/>
              <a:t> attempts rely on user execution and human error to pan out. Because of this, one of the most efficient strategies to mitigate risk is limiting the use of macros across an organization</a:t>
            </a:r>
            <a:r>
              <a:rPr lang="en-US" sz="3000" dirty="0" smtClean="0"/>
              <a:t>.</a:t>
            </a:r>
          </a:p>
          <a:p>
            <a:pPr marL="457200" indent="-457200" fontAlgn="base">
              <a:buFont typeface="Arial" panose="020B0604020202020204" pitchFamily="34" charset="0"/>
              <a:buChar char="•"/>
            </a:pPr>
            <a:endParaRPr lang="en-US" sz="3000" dirty="0"/>
          </a:p>
          <a:p>
            <a:pPr marL="457200" indent="-457200" fontAlgn="base">
              <a:buFont typeface="Arial" panose="020B0604020202020204" pitchFamily="34" charset="0"/>
              <a:buChar char="•"/>
            </a:pPr>
            <a:r>
              <a:rPr lang="en-US" sz="3000" dirty="0"/>
              <a:t>If an organization doesn’t use macros, they might as well be disabled altogether. </a:t>
            </a:r>
            <a:r>
              <a:rPr lang="en-US" sz="3000" dirty="0" smtClean="0"/>
              <a:t>But that isn’t always the case. </a:t>
            </a:r>
            <a:endParaRPr lang="en-US" sz="3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457200"/>
            <a:ext cx="3810794" cy="430887"/>
          </a:xfrm>
        </p:spPr>
        <p:txBody>
          <a:bodyPr/>
          <a:lstStyle/>
          <a:p>
            <a:r>
              <a:rPr lang="en-US" dirty="0" smtClean="0">
                <a:solidFill>
                  <a:schemeClr val="tx2"/>
                </a:solidFill>
              </a:rPr>
              <a:t>Policy Macro Execution</a:t>
            </a:r>
            <a:endParaRPr lang="en-US" dirty="0">
              <a:solidFill>
                <a:schemeClr val="tx2"/>
              </a:solidFill>
            </a:endParaRPr>
          </a:p>
        </p:txBody>
      </p:sp>
      <p:sp>
        <p:nvSpPr>
          <p:cNvPr id="3" name="Text Placeholder 2"/>
          <p:cNvSpPr>
            <a:spLocks noGrp="1"/>
          </p:cNvSpPr>
          <p:nvPr>
            <p:ph type="body" idx="1"/>
          </p:nvPr>
        </p:nvSpPr>
        <p:spPr>
          <a:xfrm>
            <a:off x="838200" y="1143000"/>
            <a:ext cx="8001000" cy="5078313"/>
          </a:xfrm>
        </p:spPr>
        <p:txBody>
          <a:bodyPr/>
          <a:lstStyle/>
          <a:p>
            <a:pPr marL="457200" indent="-457200" fontAlgn="base">
              <a:buFont typeface="Arial" panose="020B0604020202020204" pitchFamily="34" charset="0"/>
              <a:buChar char="•"/>
            </a:pPr>
            <a:r>
              <a:rPr lang="en-US" sz="3000" dirty="0"/>
              <a:t>When macro use is essential, policy should be set to minimize exposure to attacks </a:t>
            </a:r>
            <a:r>
              <a:rPr lang="en-US" sz="3000" dirty="0" smtClean="0"/>
              <a:t>(Windows = Group </a:t>
            </a:r>
            <a:r>
              <a:rPr lang="en-US" sz="3000" dirty="0"/>
              <a:t>Policy Editor). </a:t>
            </a:r>
            <a:endParaRPr lang="en-US" sz="3000" dirty="0" smtClean="0"/>
          </a:p>
          <a:p>
            <a:pPr marL="457200" indent="-457200" fontAlgn="base">
              <a:buFont typeface="Arial" panose="020B0604020202020204" pitchFamily="34" charset="0"/>
              <a:buChar char="•"/>
            </a:pPr>
            <a:endParaRPr lang="en-US" sz="3000" dirty="0" smtClean="0"/>
          </a:p>
          <a:p>
            <a:pPr marL="457200" indent="-457200" fontAlgn="base">
              <a:buFont typeface="Arial" panose="020B0604020202020204" pitchFamily="34" charset="0"/>
              <a:buChar char="•"/>
            </a:pPr>
            <a:r>
              <a:rPr lang="en-US" sz="3000" dirty="0" smtClean="0"/>
              <a:t>This </a:t>
            </a:r>
            <a:r>
              <a:rPr lang="en-US" sz="3000" dirty="0"/>
              <a:t>can be done in two complementary forms</a:t>
            </a:r>
            <a:r>
              <a:rPr lang="en-US" sz="3000" dirty="0" smtClean="0"/>
              <a:t>:</a:t>
            </a:r>
          </a:p>
          <a:p>
            <a:pPr marL="457200" indent="-457200" fontAlgn="base">
              <a:buFont typeface="Arial" panose="020B0604020202020204" pitchFamily="34" charset="0"/>
              <a:buChar char="•"/>
            </a:pPr>
            <a:endParaRPr lang="en-US" sz="3000" dirty="0"/>
          </a:p>
          <a:p>
            <a:pPr marL="514350" indent="-514350" fontAlgn="base">
              <a:buFont typeface="+mj-lt"/>
              <a:buAutoNum type="arabicPeriod"/>
            </a:pPr>
            <a:r>
              <a:rPr lang="en-US" sz="3000" b="1" dirty="0" smtClean="0"/>
              <a:t>App </a:t>
            </a:r>
            <a:r>
              <a:rPr lang="en-US" sz="3000" b="1" dirty="0"/>
              <a:t>Policy</a:t>
            </a:r>
            <a:r>
              <a:rPr lang="en-US" sz="3000" dirty="0"/>
              <a:t> – macros should only be enabled in apps where they are actually being used </a:t>
            </a:r>
            <a:r>
              <a:rPr lang="en-US" sz="3000" dirty="0" smtClean="0"/>
              <a:t>(Excel</a:t>
            </a:r>
            <a:r>
              <a:rPr lang="en-US" sz="3000" dirty="0"/>
              <a:t>, Word, </a:t>
            </a:r>
            <a:r>
              <a:rPr lang="en-US" sz="3000" dirty="0" smtClean="0"/>
              <a:t>PowerPoint). Organizations </a:t>
            </a:r>
            <a:r>
              <a:rPr lang="en-US" sz="3000" dirty="0"/>
              <a:t>can choose to only enable macros from trusted location, macros that are digitally signed and more</a:t>
            </a:r>
            <a:r>
              <a:rPr lang="en-US" sz="3000" dirty="0" smtClean="0"/>
              <a:t>.</a:t>
            </a:r>
            <a:endParaRPr lang="en-US" sz="3000" dirty="0"/>
          </a:p>
        </p:txBody>
      </p:sp>
    </p:spTree>
    <p:extLst>
      <p:ext uri="{BB962C8B-B14F-4D97-AF65-F5344CB8AC3E}">
        <p14:creationId xmlns:p14="http://schemas.microsoft.com/office/powerpoint/2010/main" val="122467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42206" y="457200"/>
            <a:ext cx="5715794" cy="430887"/>
          </a:xfrm>
        </p:spPr>
        <p:txBody>
          <a:bodyPr/>
          <a:lstStyle/>
          <a:p>
            <a:r>
              <a:rPr lang="en-US" b="1" dirty="0">
                <a:solidFill>
                  <a:schemeClr val="tx2"/>
                </a:solidFill>
              </a:rPr>
              <a:t>Reducing Attack Surface</a:t>
            </a:r>
            <a:endParaRPr lang="en-US" b="1" dirty="0">
              <a:solidFill>
                <a:schemeClr val="tx2"/>
              </a:solidFill>
            </a:endParaRPr>
          </a:p>
        </p:txBody>
      </p:sp>
      <p:sp>
        <p:nvSpPr>
          <p:cNvPr id="5" name="object 3"/>
          <p:cNvSpPr txBox="1"/>
          <p:nvPr/>
        </p:nvSpPr>
        <p:spPr>
          <a:xfrm>
            <a:off x="762000" y="1600200"/>
            <a:ext cx="7576820" cy="4444807"/>
          </a:xfrm>
          <a:prstGeom prst="rect">
            <a:avLst/>
          </a:prstGeom>
        </p:spPr>
        <p:txBody>
          <a:bodyPr vert="horz" wrap="square" lIns="0" tIns="12700" rIns="0" bIns="0" rtlCol="0">
            <a:spAutoFit/>
          </a:bodyPr>
          <a:lstStyle/>
          <a:p>
            <a:pPr marL="457200" indent="-457200" fontAlgn="base">
              <a:buFont typeface="Arial" panose="020B0604020202020204" pitchFamily="34" charset="0"/>
              <a:buChar char="•"/>
            </a:pPr>
            <a:r>
              <a:rPr lang="en-US" sz="3200" dirty="0" smtClean="0"/>
              <a:t>An </a:t>
            </a:r>
            <a:r>
              <a:rPr lang="en-US" sz="3200" dirty="0"/>
              <a:t>attack surface is the total number of ways or places in which an adversary may compromise a device or network. </a:t>
            </a:r>
            <a:endParaRPr lang="en-US" sz="3200" dirty="0" smtClean="0"/>
          </a:p>
          <a:p>
            <a:pPr fontAlgn="base"/>
            <a:endParaRPr lang="en-US" sz="3200" dirty="0"/>
          </a:p>
          <a:p>
            <a:pPr marL="457200" indent="-457200" fontAlgn="base">
              <a:buFont typeface="Arial" panose="020B0604020202020204" pitchFamily="34" charset="0"/>
              <a:buChar char="•"/>
            </a:pPr>
            <a:r>
              <a:rPr lang="en-US" sz="3200" dirty="0" smtClean="0"/>
              <a:t>In </a:t>
            </a:r>
            <a:r>
              <a:rPr lang="en-US" sz="3200" dirty="0"/>
              <a:t>the context of macro-malware, the capabilities, resources and COM objects VBA macros have access to can be altered in order to reduce the attack surface.</a:t>
            </a:r>
          </a:p>
          <a:p>
            <a:pPr fontAlgn="base"/>
            <a:endParaRPr lang="en-US" sz="3200" dirty="0"/>
          </a:p>
        </p:txBody>
      </p:sp>
    </p:spTree>
    <p:extLst>
      <p:ext uri="{BB962C8B-B14F-4D97-AF65-F5344CB8AC3E}">
        <p14:creationId xmlns:p14="http://schemas.microsoft.com/office/powerpoint/2010/main" val="3652467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2206" y="625142"/>
            <a:ext cx="3665854"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17376A"/>
                </a:solidFill>
              </a:rPr>
              <a:t>Learning</a:t>
            </a:r>
            <a:r>
              <a:rPr sz="3600" spc="-105" dirty="0">
                <a:solidFill>
                  <a:srgbClr val="17376A"/>
                </a:solidFill>
              </a:rPr>
              <a:t> </a:t>
            </a:r>
            <a:r>
              <a:rPr sz="3600" spc="-5" dirty="0">
                <a:solidFill>
                  <a:srgbClr val="17376A"/>
                </a:solidFill>
              </a:rPr>
              <a:t>Objectives</a:t>
            </a:r>
            <a:endParaRPr sz="3600"/>
          </a:p>
        </p:txBody>
      </p:sp>
      <p:sp>
        <p:nvSpPr>
          <p:cNvPr id="3" name="object 3"/>
          <p:cNvSpPr txBox="1"/>
          <p:nvPr/>
        </p:nvSpPr>
        <p:spPr>
          <a:xfrm>
            <a:off x="1142206" y="1509471"/>
            <a:ext cx="6782594" cy="2983509"/>
          </a:xfrm>
          <a:prstGeom prst="rect">
            <a:avLst/>
          </a:prstGeom>
        </p:spPr>
        <p:txBody>
          <a:bodyPr vert="horz" wrap="square" lIns="0" tIns="109855" rIns="0" bIns="0" rtlCol="0">
            <a:spAutoFit/>
          </a:bodyPr>
          <a:lstStyle/>
          <a:p>
            <a:pPr marL="355600" indent="-342900">
              <a:lnSpc>
                <a:spcPct val="100000"/>
              </a:lnSpc>
              <a:spcBef>
                <a:spcPts val="865"/>
              </a:spcBef>
              <a:buFont typeface="Arial"/>
              <a:buChar char="•"/>
              <a:tabLst>
                <a:tab pos="354965" algn="l"/>
                <a:tab pos="355600" algn="l"/>
              </a:tabLst>
            </a:pPr>
            <a:r>
              <a:rPr lang="en-US" sz="3200" spc="-10" dirty="0" smtClean="0">
                <a:latin typeface="Calibri"/>
                <a:cs typeface="Calibri"/>
              </a:rPr>
              <a:t>Description of MS Office Macros Attack </a:t>
            </a:r>
            <a:endParaRPr sz="3200" dirty="0">
              <a:latin typeface="Calibri"/>
              <a:cs typeface="Calibri"/>
            </a:endParaRPr>
          </a:p>
          <a:p>
            <a:pPr marL="355600" indent="-342900">
              <a:lnSpc>
                <a:spcPct val="100000"/>
              </a:lnSpc>
              <a:spcBef>
                <a:spcPts val="770"/>
              </a:spcBef>
              <a:buFont typeface="Arial"/>
              <a:buChar char="•"/>
              <a:tabLst>
                <a:tab pos="354965" algn="l"/>
                <a:tab pos="355600" algn="l"/>
              </a:tabLst>
            </a:pPr>
            <a:r>
              <a:rPr lang="en-US" sz="3200" spc="-5" dirty="0" err="1" smtClean="0">
                <a:latin typeface="Calibri"/>
                <a:cs typeface="Calibri"/>
              </a:rPr>
              <a:t>Ms</a:t>
            </a:r>
            <a:r>
              <a:rPr lang="en-US" sz="3200" spc="-5" dirty="0" smtClean="0">
                <a:latin typeface="Calibri"/>
                <a:cs typeface="Calibri"/>
              </a:rPr>
              <a:t> Office macros </a:t>
            </a:r>
            <a:r>
              <a:rPr sz="3200" spc="-35" dirty="0" smtClean="0">
                <a:latin typeface="Calibri"/>
                <a:cs typeface="Calibri"/>
              </a:rPr>
              <a:t>Attack</a:t>
            </a:r>
            <a:r>
              <a:rPr sz="3200" spc="-5" dirty="0" smtClean="0">
                <a:latin typeface="Calibri"/>
                <a:cs typeface="Calibri"/>
              </a:rPr>
              <a:t> </a:t>
            </a:r>
            <a:r>
              <a:rPr lang="en-US" sz="3200" spc="-35" dirty="0" smtClean="0">
                <a:latin typeface="Calibri"/>
                <a:cs typeface="Calibri"/>
              </a:rPr>
              <a:t>Method</a:t>
            </a:r>
            <a:endParaRPr sz="3200" dirty="0">
              <a:latin typeface="Calibri"/>
              <a:cs typeface="Calibri"/>
            </a:endParaRPr>
          </a:p>
          <a:p>
            <a:pPr marL="355600" indent="-342900">
              <a:lnSpc>
                <a:spcPct val="100000"/>
              </a:lnSpc>
              <a:spcBef>
                <a:spcPts val="765"/>
              </a:spcBef>
              <a:buFont typeface="Arial"/>
              <a:buChar char="•"/>
              <a:tabLst>
                <a:tab pos="354965" algn="l"/>
                <a:tab pos="355600" algn="l"/>
              </a:tabLst>
            </a:pPr>
            <a:r>
              <a:rPr lang="en-US" sz="3200" spc="-5" dirty="0" err="1" smtClean="0">
                <a:latin typeface="Calibri"/>
                <a:cs typeface="Calibri"/>
              </a:rPr>
              <a:t>Ms</a:t>
            </a:r>
            <a:r>
              <a:rPr lang="en-US" sz="3200" spc="-5" dirty="0" smtClean="0">
                <a:latin typeface="Calibri"/>
                <a:cs typeface="Calibri"/>
              </a:rPr>
              <a:t> Office Macros</a:t>
            </a:r>
            <a:r>
              <a:rPr sz="3200" spc="10" dirty="0" smtClean="0">
                <a:latin typeface="Calibri"/>
                <a:cs typeface="Calibri"/>
              </a:rPr>
              <a:t> </a:t>
            </a:r>
            <a:r>
              <a:rPr sz="3200" spc="-35" dirty="0">
                <a:latin typeface="Calibri"/>
                <a:cs typeface="Calibri"/>
              </a:rPr>
              <a:t>Attack</a:t>
            </a:r>
            <a:r>
              <a:rPr sz="3200" spc="5" dirty="0">
                <a:latin typeface="Calibri"/>
                <a:cs typeface="Calibri"/>
              </a:rPr>
              <a:t> </a:t>
            </a:r>
            <a:r>
              <a:rPr sz="3200" spc="-65" dirty="0">
                <a:latin typeface="Calibri"/>
                <a:cs typeface="Calibri"/>
              </a:rPr>
              <a:t>Tools</a:t>
            </a:r>
            <a:endParaRPr sz="3200" dirty="0">
              <a:latin typeface="Calibri"/>
              <a:cs typeface="Calibri"/>
            </a:endParaRPr>
          </a:p>
          <a:p>
            <a:pPr marL="355600" indent="-342900">
              <a:lnSpc>
                <a:spcPct val="100000"/>
              </a:lnSpc>
              <a:spcBef>
                <a:spcPts val="770"/>
              </a:spcBef>
              <a:buFont typeface="Arial"/>
              <a:buChar char="•"/>
              <a:tabLst>
                <a:tab pos="354965" algn="l"/>
                <a:tab pos="355600" algn="l"/>
              </a:tabLst>
            </a:pPr>
            <a:r>
              <a:rPr sz="3200" spc="-15" dirty="0" smtClean="0">
                <a:latin typeface="Calibri"/>
                <a:cs typeface="Calibri"/>
              </a:rPr>
              <a:t>Detecting</a:t>
            </a:r>
            <a:r>
              <a:rPr lang="en-US" sz="3200" spc="-15" dirty="0" smtClean="0">
                <a:latin typeface="Calibri"/>
                <a:cs typeface="Calibri"/>
              </a:rPr>
              <a:t> </a:t>
            </a:r>
            <a:r>
              <a:rPr lang="en-US" sz="3200" spc="-15" dirty="0" err="1" smtClean="0">
                <a:latin typeface="Calibri"/>
                <a:cs typeface="Calibri"/>
              </a:rPr>
              <a:t>Ms</a:t>
            </a:r>
            <a:r>
              <a:rPr lang="en-US" sz="3200" spc="-15" dirty="0" smtClean="0">
                <a:latin typeface="Calibri"/>
                <a:cs typeface="Calibri"/>
              </a:rPr>
              <a:t> Macros office </a:t>
            </a:r>
            <a:r>
              <a:rPr sz="3200" dirty="0" smtClean="0">
                <a:latin typeface="Calibri"/>
                <a:cs typeface="Calibri"/>
              </a:rPr>
              <a:t> </a:t>
            </a:r>
            <a:r>
              <a:rPr sz="3200" spc="-30" dirty="0" smtClean="0">
                <a:latin typeface="Calibri"/>
                <a:cs typeface="Calibri"/>
              </a:rPr>
              <a:t>Attacks</a:t>
            </a:r>
            <a:endParaRPr sz="3200" dirty="0">
              <a:latin typeface="Calibri"/>
              <a:cs typeface="Calibri"/>
            </a:endParaRPr>
          </a:p>
          <a:p>
            <a:pPr marL="355600" indent="-342900">
              <a:lnSpc>
                <a:spcPct val="100000"/>
              </a:lnSpc>
              <a:spcBef>
                <a:spcPts val="765"/>
              </a:spcBef>
              <a:buFont typeface="Arial"/>
              <a:buChar char="•"/>
              <a:tabLst>
                <a:tab pos="354965" algn="l"/>
                <a:tab pos="355600" algn="l"/>
              </a:tabLst>
            </a:pPr>
            <a:r>
              <a:rPr sz="3200" spc="-15" dirty="0" smtClean="0">
                <a:latin typeface="Calibri"/>
                <a:cs typeface="Calibri"/>
              </a:rPr>
              <a:t>Countermeasures</a:t>
            </a:r>
            <a:r>
              <a:rPr lang="en-US" sz="3200" spc="-15" dirty="0" smtClean="0">
                <a:latin typeface="Calibri"/>
                <a:cs typeface="Calibri"/>
              </a:rPr>
              <a:t>/Mitigation</a:t>
            </a:r>
            <a:endParaRPr sz="3200" dirty="0">
              <a:latin typeface="Calibri"/>
              <a:cs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78713"/>
            <a:ext cx="4344194" cy="430887"/>
          </a:xfrm>
        </p:spPr>
        <p:txBody>
          <a:bodyPr/>
          <a:lstStyle/>
          <a:p>
            <a:r>
              <a:rPr lang="en-US" b="1" dirty="0">
                <a:solidFill>
                  <a:schemeClr val="tx2"/>
                </a:solidFill>
              </a:rPr>
              <a:t>Reducing Attack Surface</a:t>
            </a:r>
            <a:endParaRPr lang="en-US" dirty="0">
              <a:solidFill>
                <a:schemeClr val="tx2"/>
              </a:solidFill>
            </a:endParaRPr>
          </a:p>
        </p:txBody>
      </p:sp>
      <p:sp>
        <p:nvSpPr>
          <p:cNvPr id="3" name="Text Placeholder 2"/>
          <p:cNvSpPr>
            <a:spLocks noGrp="1"/>
          </p:cNvSpPr>
          <p:nvPr>
            <p:ph type="body" idx="1"/>
          </p:nvPr>
        </p:nvSpPr>
        <p:spPr>
          <a:xfrm>
            <a:off x="685800" y="864457"/>
            <a:ext cx="8458200" cy="6001643"/>
          </a:xfrm>
        </p:spPr>
        <p:txBody>
          <a:bodyPr/>
          <a:lstStyle/>
          <a:p>
            <a:pPr fontAlgn="base"/>
            <a:r>
              <a:rPr lang="en-US" sz="3000" dirty="0" smtClean="0"/>
              <a:t>Rules </a:t>
            </a:r>
            <a:r>
              <a:rPr lang="en-US" sz="3000" dirty="0"/>
              <a:t>and </a:t>
            </a:r>
            <a:r>
              <a:rPr lang="en-US" sz="3000" dirty="0" smtClean="0"/>
              <a:t>restrictions </a:t>
            </a:r>
            <a:r>
              <a:rPr lang="en-US" sz="3000" dirty="0"/>
              <a:t>that specifically target Office macro attacks</a:t>
            </a:r>
            <a:r>
              <a:rPr lang="en-US" sz="3000" dirty="0" smtClean="0"/>
              <a:t>:</a:t>
            </a:r>
          </a:p>
          <a:p>
            <a:pPr fontAlgn="base"/>
            <a:endParaRPr lang="en-US" sz="3000" dirty="0"/>
          </a:p>
          <a:p>
            <a:pPr marL="742950" indent="-742950" fontAlgn="base">
              <a:buFont typeface="+mj-lt"/>
              <a:buAutoNum type="arabicPeriod"/>
            </a:pPr>
            <a:r>
              <a:rPr lang="en-US" sz="3000" dirty="0"/>
              <a:t>Block Office applications from creating executable </a:t>
            </a:r>
            <a:r>
              <a:rPr lang="en-US" sz="3000" dirty="0" smtClean="0"/>
              <a:t>code</a:t>
            </a:r>
          </a:p>
          <a:p>
            <a:pPr marL="742950" indent="-742950" fontAlgn="base">
              <a:buFont typeface="+mj-lt"/>
              <a:buAutoNum type="arabicPeriod"/>
            </a:pPr>
            <a:endParaRPr lang="en-US" sz="3000" dirty="0"/>
          </a:p>
          <a:p>
            <a:pPr marL="742950" indent="-742950" fontAlgn="base">
              <a:buFont typeface="+mj-lt"/>
              <a:buAutoNum type="arabicPeriod"/>
            </a:pPr>
            <a:r>
              <a:rPr lang="en-US" sz="3000" dirty="0"/>
              <a:t>Block Win32 calls from Office </a:t>
            </a:r>
            <a:r>
              <a:rPr lang="en-US" sz="3000" dirty="0" smtClean="0"/>
              <a:t>macros</a:t>
            </a:r>
          </a:p>
          <a:p>
            <a:pPr marL="742950" indent="-742950" fontAlgn="base">
              <a:buFont typeface="+mj-lt"/>
              <a:buAutoNum type="arabicPeriod"/>
            </a:pPr>
            <a:endParaRPr lang="en-US" sz="3000" dirty="0"/>
          </a:p>
          <a:p>
            <a:pPr marL="742950" indent="-742950" fontAlgn="base">
              <a:buFont typeface="+mj-lt"/>
              <a:buAutoNum type="arabicPeriod"/>
            </a:pPr>
            <a:r>
              <a:rPr lang="en-US" sz="3000" dirty="0"/>
              <a:t>Block Office applications from creating child </a:t>
            </a:r>
            <a:r>
              <a:rPr lang="en-US" sz="3000" dirty="0" smtClean="0"/>
              <a:t>processes</a:t>
            </a:r>
          </a:p>
          <a:p>
            <a:pPr marL="742950" indent="-742950" fontAlgn="base">
              <a:buFont typeface="+mj-lt"/>
              <a:buAutoNum type="arabicPeriod"/>
            </a:pPr>
            <a:r>
              <a:rPr lang="en-US" sz="3000" dirty="0" smtClean="0"/>
              <a:t> </a:t>
            </a:r>
          </a:p>
          <a:p>
            <a:pPr marL="742950" indent="-742950" fontAlgn="base">
              <a:buFont typeface="+mj-lt"/>
              <a:buAutoNum type="arabicPeriod"/>
            </a:pPr>
            <a:r>
              <a:rPr lang="en-US" sz="3000" dirty="0" smtClean="0"/>
              <a:t>Block </a:t>
            </a:r>
            <a:r>
              <a:rPr lang="en-US" sz="3000" dirty="0"/>
              <a:t>Office applications from injecting code to other processes</a:t>
            </a:r>
            <a:endParaRPr lang="en-US" sz="3000" dirty="0"/>
          </a:p>
        </p:txBody>
      </p:sp>
    </p:spTree>
    <p:extLst>
      <p:ext uri="{BB962C8B-B14F-4D97-AF65-F5344CB8AC3E}">
        <p14:creationId xmlns:p14="http://schemas.microsoft.com/office/powerpoint/2010/main" val="3797456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047" y="0"/>
            <a:ext cx="9141460" cy="6858000"/>
            <a:chOff x="3047" y="0"/>
            <a:chExt cx="9141460" cy="6858000"/>
          </a:xfrm>
        </p:grpSpPr>
        <p:pic>
          <p:nvPicPr>
            <p:cNvPr id="3" name="object 3"/>
            <p:cNvPicPr/>
            <p:nvPr/>
          </p:nvPicPr>
          <p:blipFill>
            <a:blip r:embed="rId2" cstate="print"/>
            <a:stretch>
              <a:fillRect/>
            </a:stretch>
          </p:blipFill>
          <p:spPr>
            <a:xfrm>
              <a:off x="3047" y="0"/>
              <a:ext cx="9140951" cy="6857999"/>
            </a:xfrm>
            <a:prstGeom prst="rect">
              <a:avLst/>
            </a:prstGeom>
          </p:spPr>
        </p:pic>
        <p:pic>
          <p:nvPicPr>
            <p:cNvPr id="4" name="object 4"/>
            <p:cNvPicPr/>
            <p:nvPr/>
          </p:nvPicPr>
          <p:blipFill>
            <a:blip r:embed="rId3" cstate="print"/>
            <a:stretch>
              <a:fillRect/>
            </a:stretch>
          </p:blipFill>
          <p:spPr>
            <a:xfrm>
              <a:off x="6672071" y="224790"/>
              <a:ext cx="2388870" cy="825995"/>
            </a:xfrm>
            <a:prstGeom prst="rect">
              <a:avLst/>
            </a:prstGeom>
          </p:spPr>
        </p:pic>
      </p:grpSp>
      <p:sp>
        <p:nvSpPr>
          <p:cNvPr id="5" name="object 5"/>
          <p:cNvSpPr txBox="1">
            <a:spLocks noGrp="1"/>
          </p:cNvSpPr>
          <p:nvPr>
            <p:ph type="title"/>
          </p:nvPr>
        </p:nvSpPr>
        <p:spPr>
          <a:prstGeom prst="rect">
            <a:avLst/>
          </a:prstGeom>
        </p:spPr>
        <p:txBody>
          <a:bodyPr vert="horz" wrap="square" lIns="0" tIns="12700" rIns="0" bIns="0" rtlCol="0">
            <a:spAutoFit/>
          </a:bodyPr>
          <a:lstStyle/>
          <a:p>
            <a:pPr marL="329565">
              <a:lnSpc>
                <a:spcPct val="100000"/>
              </a:lnSpc>
              <a:spcBef>
                <a:spcPts val="100"/>
              </a:spcBef>
            </a:pPr>
            <a:r>
              <a:rPr spc="-5" dirty="0"/>
              <a:t>Thank</a:t>
            </a:r>
            <a:r>
              <a:rPr spc="-70" dirty="0"/>
              <a:t> </a:t>
            </a:r>
            <a:r>
              <a:rPr spc="-15" dirty="0"/>
              <a:t>you!</a:t>
            </a:r>
          </a:p>
        </p:txBody>
      </p:sp>
      <p:sp>
        <p:nvSpPr>
          <p:cNvPr id="6" name="object 6"/>
          <p:cNvSpPr txBox="1"/>
          <p:nvPr/>
        </p:nvSpPr>
        <p:spPr>
          <a:xfrm>
            <a:off x="3594303" y="3326143"/>
            <a:ext cx="2272665" cy="452755"/>
          </a:xfrm>
          <a:prstGeom prst="rect">
            <a:avLst/>
          </a:prstGeom>
        </p:spPr>
        <p:txBody>
          <a:bodyPr vert="horz" wrap="square" lIns="0" tIns="12700" rIns="0" bIns="0" rtlCol="0">
            <a:spAutoFit/>
          </a:bodyPr>
          <a:lstStyle/>
          <a:p>
            <a:pPr marL="12700">
              <a:lnSpc>
                <a:spcPct val="100000"/>
              </a:lnSpc>
              <a:spcBef>
                <a:spcPts val="100"/>
              </a:spcBef>
            </a:pPr>
            <a:r>
              <a:rPr sz="2800" spc="-20" dirty="0">
                <a:solidFill>
                  <a:srgbClr val="FFFFFF"/>
                </a:solidFill>
                <a:latin typeface="Calibri"/>
                <a:cs typeface="Calibri"/>
              </a:rPr>
              <a:t>Any</a:t>
            </a:r>
            <a:r>
              <a:rPr sz="2800" spc="-30" dirty="0">
                <a:solidFill>
                  <a:srgbClr val="FFFFFF"/>
                </a:solidFill>
                <a:latin typeface="Calibri"/>
                <a:cs typeface="Calibri"/>
              </a:rPr>
              <a:t> </a:t>
            </a:r>
            <a:r>
              <a:rPr sz="2800" spc="-10" dirty="0">
                <a:solidFill>
                  <a:srgbClr val="FFFFFF"/>
                </a:solidFill>
                <a:latin typeface="Calibri"/>
                <a:cs typeface="Calibri"/>
              </a:rPr>
              <a:t>Questions?</a:t>
            </a:r>
            <a:endParaRPr sz="2800">
              <a:latin typeface="Calibri"/>
              <a:cs typeface="Calibri"/>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600200"/>
            <a:ext cx="4631649" cy="738664"/>
          </a:xfrm>
        </p:spPr>
        <p:txBody>
          <a:bodyPr/>
          <a:lstStyle/>
          <a:p>
            <a:r>
              <a:rPr lang="en-US" sz="4800" dirty="0" smtClean="0">
                <a:solidFill>
                  <a:schemeClr val="tx2"/>
                </a:solidFill>
              </a:rPr>
              <a:t>LAB MANUALS </a:t>
            </a:r>
            <a:endParaRPr lang="en-US" sz="4800" dirty="0">
              <a:solidFill>
                <a:schemeClr val="tx2"/>
              </a:solidFill>
            </a:endParaRPr>
          </a:p>
        </p:txBody>
      </p:sp>
      <p:sp>
        <p:nvSpPr>
          <p:cNvPr id="3" name="Text Placeholder 2"/>
          <p:cNvSpPr>
            <a:spLocks noGrp="1"/>
          </p:cNvSpPr>
          <p:nvPr>
            <p:ph type="body" idx="1"/>
          </p:nvPr>
        </p:nvSpPr>
        <p:spPr>
          <a:xfrm>
            <a:off x="457200" y="3147155"/>
            <a:ext cx="7678896" cy="2769989"/>
          </a:xfrm>
        </p:spPr>
        <p:txBody>
          <a:bodyPr/>
          <a:lstStyle/>
          <a:p>
            <a:r>
              <a:rPr lang="en-US" sz="4000" dirty="0" smtClean="0"/>
              <a:t>Kindly follow the link below to get a pdf of the denial of </a:t>
            </a:r>
            <a:r>
              <a:rPr lang="en-US" sz="4000" smtClean="0"/>
              <a:t>service lab manuals </a:t>
            </a:r>
            <a:endParaRPr lang="en-US" sz="4000" dirty="0" smtClean="0"/>
          </a:p>
          <a:p>
            <a:endParaRPr lang="en-US" dirty="0"/>
          </a:p>
          <a:p>
            <a:r>
              <a:rPr lang="en-US" dirty="0">
                <a:hlinkClick r:id="rId2"/>
              </a:rPr>
              <a:t>http://</a:t>
            </a:r>
            <a:r>
              <a:rPr lang="en-US" dirty="0" smtClean="0">
                <a:hlinkClick r:id="rId2"/>
              </a:rPr>
              <a:t>jite.org/documents/Vol12/JITEv12IIPp299-319Trabelsi1193.pdf</a:t>
            </a:r>
            <a:endParaRPr lang="en-US" dirty="0" smtClean="0"/>
          </a:p>
          <a:p>
            <a:endParaRPr lang="en-US" dirty="0"/>
          </a:p>
        </p:txBody>
      </p:sp>
    </p:spTree>
    <p:extLst>
      <p:ext uri="{BB962C8B-B14F-4D97-AF65-F5344CB8AC3E}">
        <p14:creationId xmlns:p14="http://schemas.microsoft.com/office/powerpoint/2010/main" val="43757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287886"/>
            <a:ext cx="8153400" cy="5909310"/>
          </a:xfrm>
          <a:prstGeom prst="rect">
            <a:avLst/>
          </a:prstGeom>
          <a:noFill/>
        </p:spPr>
        <p:txBody>
          <a:bodyPr wrap="square" rtlCol="0">
            <a:spAutoFit/>
          </a:bodyPr>
          <a:lstStyle/>
          <a:p>
            <a:pPr marL="457200" indent="-457200" fontAlgn="base">
              <a:buFont typeface="Arial" panose="020B0604020202020204" pitchFamily="34" charset="0"/>
              <a:buChar char="•"/>
            </a:pPr>
            <a:r>
              <a:rPr lang="en-US" sz="3000" b="1" i="1" dirty="0"/>
              <a:t>Macros</a:t>
            </a:r>
            <a:r>
              <a:rPr lang="en-US" sz="3000" dirty="0"/>
              <a:t> are special-purpose programs used to automate procedures within a bigger application or software. </a:t>
            </a:r>
            <a:endParaRPr lang="en-US" sz="3000" dirty="0" smtClean="0"/>
          </a:p>
          <a:p>
            <a:pPr marL="457200" indent="-457200" fontAlgn="base">
              <a:buFont typeface="Arial" panose="020B0604020202020204" pitchFamily="34" charset="0"/>
              <a:buChar char="•"/>
            </a:pPr>
            <a:endParaRPr lang="en-US" sz="3000" dirty="0" smtClean="0"/>
          </a:p>
          <a:p>
            <a:pPr marL="457200" indent="-457200" fontAlgn="base">
              <a:buFont typeface="Arial" panose="020B0604020202020204" pitchFamily="34" charset="0"/>
              <a:buChar char="•"/>
            </a:pPr>
            <a:r>
              <a:rPr lang="en-US" sz="3000" dirty="0" smtClean="0"/>
              <a:t>Usually </a:t>
            </a:r>
            <a:r>
              <a:rPr lang="en-US" sz="3000" dirty="0"/>
              <a:t>a macro consists of a series of commands and actions written in a dedicated </a:t>
            </a:r>
            <a:r>
              <a:rPr lang="en-US" sz="3000" i="1" dirty="0" smtClean="0"/>
              <a:t>Macro Language</a:t>
            </a:r>
            <a:r>
              <a:rPr lang="en-US" sz="3000" dirty="0"/>
              <a:t> or a standard programming language. </a:t>
            </a:r>
            <a:endParaRPr lang="en-US" sz="3000" dirty="0" smtClean="0"/>
          </a:p>
          <a:p>
            <a:pPr marL="457200" indent="-457200" fontAlgn="base">
              <a:buFont typeface="Arial" panose="020B0604020202020204" pitchFamily="34" charset="0"/>
              <a:buChar char="•"/>
            </a:pPr>
            <a:endParaRPr lang="en-US" sz="3000" dirty="0" smtClean="0"/>
          </a:p>
          <a:p>
            <a:pPr marL="457200" indent="-457200" fontAlgn="base">
              <a:buFont typeface="Arial" panose="020B0604020202020204" pitchFamily="34" charset="0"/>
              <a:buChar char="•"/>
            </a:pPr>
            <a:r>
              <a:rPr lang="en-US" sz="3000" dirty="0" smtClean="0"/>
              <a:t>These </a:t>
            </a:r>
            <a:r>
              <a:rPr lang="en-US" sz="3000" dirty="0"/>
              <a:t>commands will be executed automatically by the application when a certain trigger takes place.</a:t>
            </a:r>
          </a:p>
          <a:p>
            <a:endParaRPr lang="en-US" dirty="0"/>
          </a:p>
        </p:txBody>
      </p:sp>
      <p:sp>
        <p:nvSpPr>
          <p:cNvPr id="3" name="TextBox 2"/>
          <p:cNvSpPr txBox="1"/>
          <p:nvPr/>
        </p:nvSpPr>
        <p:spPr>
          <a:xfrm>
            <a:off x="1219200" y="609600"/>
            <a:ext cx="5181600" cy="646331"/>
          </a:xfrm>
          <a:prstGeom prst="rect">
            <a:avLst/>
          </a:prstGeom>
          <a:noFill/>
        </p:spPr>
        <p:txBody>
          <a:bodyPr wrap="square" rtlCol="0">
            <a:spAutoFit/>
          </a:bodyPr>
          <a:lstStyle/>
          <a:p>
            <a:r>
              <a:rPr lang="en-US" sz="3600" spc="-5" dirty="0" err="1">
                <a:solidFill>
                  <a:srgbClr val="17376A"/>
                </a:solidFill>
              </a:rPr>
              <a:t>Ms</a:t>
            </a:r>
            <a:r>
              <a:rPr lang="en-US" sz="3600" spc="-5" dirty="0">
                <a:solidFill>
                  <a:srgbClr val="17376A"/>
                </a:solidFill>
              </a:rPr>
              <a:t> Macros office </a:t>
            </a:r>
            <a:r>
              <a:rPr lang="en-US" sz="3600" spc="-50" dirty="0">
                <a:solidFill>
                  <a:srgbClr val="17376A"/>
                </a:solidFill>
              </a:rPr>
              <a:t> </a:t>
            </a:r>
            <a:r>
              <a:rPr lang="en-US" sz="3600" spc="-35" dirty="0">
                <a:solidFill>
                  <a:srgbClr val="17376A"/>
                </a:solidFill>
              </a:rPr>
              <a:t>Attack</a:t>
            </a:r>
            <a:endParaRPr lang="en-US" sz="3600" dirty="0"/>
          </a:p>
        </p:txBody>
      </p:sp>
    </p:spTree>
    <p:extLst>
      <p:ext uri="{BB962C8B-B14F-4D97-AF65-F5344CB8AC3E}">
        <p14:creationId xmlns:p14="http://schemas.microsoft.com/office/powerpoint/2010/main" val="373551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4106" y="473466"/>
            <a:ext cx="4464050" cy="566822"/>
          </a:xfrm>
          <a:prstGeom prst="rect">
            <a:avLst/>
          </a:prstGeom>
        </p:spPr>
        <p:txBody>
          <a:bodyPr vert="horz" wrap="square" lIns="0" tIns="12700" rIns="0" bIns="0" rtlCol="0">
            <a:spAutoFit/>
          </a:bodyPr>
          <a:lstStyle/>
          <a:p>
            <a:pPr marL="12700">
              <a:lnSpc>
                <a:spcPct val="100000"/>
              </a:lnSpc>
              <a:spcBef>
                <a:spcPts val="100"/>
              </a:spcBef>
            </a:pPr>
            <a:r>
              <a:rPr lang="en-US" sz="3600" spc="-5" dirty="0" smtClean="0">
                <a:solidFill>
                  <a:srgbClr val="17376A"/>
                </a:solidFill>
              </a:rPr>
              <a:t>Macros </a:t>
            </a:r>
            <a:r>
              <a:rPr sz="3600" spc="-35" dirty="0" smtClean="0">
                <a:solidFill>
                  <a:srgbClr val="17376A"/>
                </a:solidFill>
              </a:rPr>
              <a:t>Attack</a:t>
            </a:r>
            <a:endParaRPr sz="3600" dirty="0"/>
          </a:p>
        </p:txBody>
      </p:sp>
      <p:sp>
        <p:nvSpPr>
          <p:cNvPr id="3" name="object 3"/>
          <p:cNvSpPr txBox="1"/>
          <p:nvPr/>
        </p:nvSpPr>
        <p:spPr>
          <a:xfrm>
            <a:off x="457200" y="1608835"/>
            <a:ext cx="8261824" cy="4444807"/>
          </a:xfrm>
          <a:prstGeom prst="rect">
            <a:avLst/>
          </a:prstGeom>
        </p:spPr>
        <p:txBody>
          <a:bodyPr vert="horz" wrap="square" lIns="0" tIns="12700" rIns="0" bIns="0" rtlCol="0">
            <a:spAutoFit/>
          </a:bodyPr>
          <a:lstStyle/>
          <a:p>
            <a:pPr marL="457200" indent="-457200" fontAlgn="base">
              <a:buFont typeface="Arial" panose="020B0604020202020204" pitchFamily="34" charset="0"/>
              <a:buChar char="•"/>
            </a:pPr>
            <a:r>
              <a:rPr lang="en-US" sz="3200" dirty="0"/>
              <a:t>Macros are implemented extensively within </a:t>
            </a:r>
            <a:r>
              <a:rPr lang="en-US" sz="3200" i="1" dirty="0"/>
              <a:t>Office Suites</a:t>
            </a:r>
            <a:r>
              <a:rPr lang="en-US" sz="3200" dirty="0"/>
              <a:t> to allow the automation of common tasks and procedures. </a:t>
            </a:r>
            <a:endParaRPr lang="en-US" sz="3200" dirty="0" smtClean="0"/>
          </a:p>
          <a:p>
            <a:pPr marL="457200" indent="-457200" fontAlgn="base">
              <a:buFont typeface="Arial" panose="020B0604020202020204" pitchFamily="34" charset="0"/>
              <a:buChar char="•"/>
            </a:pPr>
            <a:endParaRPr lang="en-US" sz="3200" dirty="0" smtClean="0"/>
          </a:p>
          <a:p>
            <a:pPr marL="457200" indent="-457200" fontAlgn="base">
              <a:buFont typeface="Arial" panose="020B0604020202020204" pitchFamily="34" charset="0"/>
              <a:buChar char="•"/>
            </a:pPr>
            <a:r>
              <a:rPr lang="en-US" sz="3200" dirty="0" smtClean="0"/>
              <a:t>Different </a:t>
            </a:r>
            <a:r>
              <a:rPr lang="en-US" sz="3200" dirty="0"/>
              <a:t>suites use different macro languages, but some notable mentions are Visual Basic for Applications (MS Office), </a:t>
            </a:r>
            <a:r>
              <a:rPr lang="en-US" sz="3200" dirty="0" err="1"/>
              <a:t>LibreOffice</a:t>
            </a:r>
            <a:r>
              <a:rPr lang="en-US" sz="3200" dirty="0"/>
              <a:t> Basic (</a:t>
            </a:r>
            <a:r>
              <a:rPr lang="en-US" sz="3200" dirty="0" err="1"/>
              <a:t>LibreOffice</a:t>
            </a:r>
            <a:r>
              <a:rPr lang="en-US" sz="3200" dirty="0"/>
              <a:t>) and OpenOffice Basic (OpenOffice</a:t>
            </a:r>
            <a:r>
              <a:rPr lang="en-US" sz="3200" dirty="0" smtClean="0"/>
              <a:t>).</a:t>
            </a:r>
            <a:endParaRPr 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206" y="457200"/>
            <a:ext cx="5715794" cy="861774"/>
          </a:xfrm>
        </p:spPr>
        <p:txBody>
          <a:bodyPr/>
          <a:lstStyle/>
          <a:p>
            <a:r>
              <a:rPr lang="en-US" spc="-5" dirty="0" err="1">
                <a:solidFill>
                  <a:srgbClr val="17376A"/>
                </a:solidFill>
              </a:rPr>
              <a:t>Ms</a:t>
            </a:r>
            <a:r>
              <a:rPr lang="en-US" spc="-5" dirty="0">
                <a:solidFill>
                  <a:srgbClr val="17376A"/>
                </a:solidFill>
              </a:rPr>
              <a:t> Macros office </a:t>
            </a:r>
            <a:r>
              <a:rPr lang="en-US" spc="-50" dirty="0">
                <a:solidFill>
                  <a:srgbClr val="17376A"/>
                </a:solidFill>
              </a:rPr>
              <a:t> </a:t>
            </a:r>
            <a:r>
              <a:rPr lang="en-US" spc="-35" dirty="0">
                <a:solidFill>
                  <a:srgbClr val="17376A"/>
                </a:solidFill>
              </a:rPr>
              <a:t>Attack</a:t>
            </a:r>
            <a:r>
              <a:rPr lang="en-US" b="1" dirty="0">
                <a:solidFill>
                  <a:schemeClr val="tx2"/>
                </a:solidFill>
              </a:rPr>
              <a:t/>
            </a:r>
            <a:br>
              <a:rPr lang="en-US" b="1" dirty="0">
                <a:solidFill>
                  <a:schemeClr val="tx2"/>
                </a:solidFill>
              </a:rPr>
            </a:br>
            <a:endParaRPr lang="en-US" dirty="0">
              <a:solidFill>
                <a:schemeClr val="tx2"/>
              </a:solidFill>
            </a:endParaRPr>
          </a:p>
        </p:txBody>
      </p:sp>
      <p:sp>
        <p:nvSpPr>
          <p:cNvPr id="5" name="object 3"/>
          <p:cNvSpPr txBox="1"/>
          <p:nvPr/>
        </p:nvSpPr>
        <p:spPr>
          <a:xfrm>
            <a:off x="762000" y="1828800"/>
            <a:ext cx="7576820" cy="3459922"/>
          </a:xfrm>
          <a:prstGeom prst="rect">
            <a:avLst/>
          </a:prstGeom>
        </p:spPr>
        <p:txBody>
          <a:bodyPr vert="horz" wrap="square" lIns="0" tIns="12700" rIns="0" bIns="0" rtlCol="0">
            <a:spAutoFit/>
          </a:bodyPr>
          <a:lstStyle/>
          <a:p>
            <a:pPr marL="457200" indent="-457200" fontAlgn="base">
              <a:buFont typeface="Arial" panose="020B0604020202020204" pitchFamily="34" charset="0"/>
              <a:buChar char="•"/>
            </a:pPr>
            <a:r>
              <a:rPr lang="en-US" sz="3200" dirty="0"/>
              <a:t>Most Office macro languages have rather extensive features and can access various resources. </a:t>
            </a:r>
            <a:endParaRPr lang="en-US" sz="3200" dirty="0" smtClean="0"/>
          </a:p>
          <a:p>
            <a:pPr marL="457200" indent="-457200" fontAlgn="base">
              <a:buFont typeface="Arial" panose="020B0604020202020204" pitchFamily="34" charset="0"/>
              <a:buChar char="•"/>
            </a:pPr>
            <a:endParaRPr lang="en-US" sz="3200" dirty="0"/>
          </a:p>
          <a:p>
            <a:pPr marL="457200" indent="-457200" fontAlgn="base">
              <a:buFont typeface="Arial" panose="020B0604020202020204" pitchFamily="34" charset="0"/>
              <a:buChar char="•"/>
            </a:pPr>
            <a:r>
              <a:rPr lang="en-US" sz="3200" dirty="0" smtClean="0"/>
              <a:t>For </a:t>
            </a:r>
            <a:r>
              <a:rPr lang="en-US" sz="3200" dirty="0"/>
              <a:t>example, MS Office macros (written in VBA) can run executables and use networking capabilities.</a:t>
            </a:r>
            <a:endParaRPr lang="en-US" sz="3200" dirty="0"/>
          </a:p>
        </p:txBody>
      </p:sp>
    </p:spTree>
    <p:extLst>
      <p:ext uri="{BB962C8B-B14F-4D97-AF65-F5344CB8AC3E}">
        <p14:creationId xmlns:p14="http://schemas.microsoft.com/office/powerpoint/2010/main" val="364109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228600"/>
            <a:ext cx="6553200" cy="1292662"/>
          </a:xfrm>
        </p:spPr>
        <p:txBody>
          <a:bodyPr/>
          <a:lstStyle/>
          <a:p>
            <a:r>
              <a:rPr lang="en-US" b="1" dirty="0" smtClean="0">
                <a:solidFill>
                  <a:schemeClr val="tx2"/>
                </a:solidFill>
              </a:rPr>
              <a:t>Types Of Macros Attacks</a:t>
            </a:r>
            <a:r>
              <a:rPr lang="en-US" b="1" dirty="0">
                <a:solidFill>
                  <a:schemeClr val="tx2"/>
                </a:solidFill>
              </a:rPr>
              <a:t/>
            </a:r>
            <a:br>
              <a:rPr lang="en-US" b="1" dirty="0">
                <a:solidFill>
                  <a:schemeClr val="tx2"/>
                </a:solidFill>
              </a:rPr>
            </a:br>
            <a:r>
              <a:rPr lang="en-US" b="1" dirty="0">
                <a:solidFill>
                  <a:schemeClr val="tx2"/>
                </a:solidFill>
              </a:rPr>
              <a:t/>
            </a:r>
            <a:br>
              <a:rPr lang="en-US" b="1" dirty="0">
                <a:solidFill>
                  <a:schemeClr val="tx2"/>
                </a:solidFill>
              </a:rPr>
            </a:br>
            <a:endParaRPr lang="en-US" dirty="0">
              <a:solidFill>
                <a:schemeClr val="tx2"/>
              </a:solidFill>
            </a:endParaRPr>
          </a:p>
        </p:txBody>
      </p:sp>
      <p:sp>
        <p:nvSpPr>
          <p:cNvPr id="5" name="object 3"/>
          <p:cNvSpPr txBox="1"/>
          <p:nvPr/>
        </p:nvSpPr>
        <p:spPr>
          <a:xfrm>
            <a:off x="609600" y="1699974"/>
            <a:ext cx="7576820" cy="5101397"/>
          </a:xfrm>
          <a:prstGeom prst="rect">
            <a:avLst/>
          </a:prstGeom>
        </p:spPr>
        <p:txBody>
          <a:bodyPr vert="horz" wrap="square" lIns="0" tIns="12700" rIns="0" bIns="0" rtlCol="0">
            <a:spAutoFit/>
          </a:bodyPr>
          <a:lstStyle/>
          <a:p>
            <a:r>
              <a:rPr lang="en-US" sz="3200" dirty="0"/>
              <a:t>Macros can be separated into several types:</a:t>
            </a:r>
          </a:p>
          <a:p>
            <a:pPr marL="342900" indent="-342900">
              <a:buFont typeface="+mj-lt"/>
              <a:buAutoNum type="arabicPeriod"/>
            </a:pPr>
            <a:r>
              <a:rPr lang="en-US" sz="3200" dirty="0"/>
              <a:t>Text substitution macros as in the C language</a:t>
            </a:r>
            <a:r>
              <a:rPr lang="en-US" sz="3200" dirty="0" smtClean="0"/>
              <a:t>.</a:t>
            </a:r>
            <a:endParaRPr lang="en-US" sz="3200" baseline="30000" dirty="0" smtClean="0"/>
          </a:p>
          <a:p>
            <a:pPr marL="342900" indent="-342900">
              <a:buFont typeface="+mj-lt"/>
              <a:buAutoNum type="arabicPeriod"/>
            </a:pPr>
            <a:endParaRPr lang="en-US" sz="3200" baseline="30000" dirty="0"/>
          </a:p>
          <a:p>
            <a:pPr marL="342900" indent="-342900">
              <a:buFont typeface="+mj-lt"/>
              <a:buAutoNum type="arabicPeriod"/>
            </a:pPr>
            <a:r>
              <a:rPr lang="en-US" sz="3200" dirty="0" smtClean="0"/>
              <a:t>Macros </a:t>
            </a:r>
            <a:r>
              <a:rPr lang="en-US" sz="3200" dirty="0"/>
              <a:t>in software. In some software, a sequence of instructions can be associated to a keyboard or mouse action. Some software can include a programming language (like </a:t>
            </a:r>
            <a:r>
              <a:rPr lang="en-US" sz="3200" dirty="0" smtClean="0"/>
              <a:t>VBA in </a:t>
            </a:r>
            <a:r>
              <a:rPr lang="en-US" sz="3200" dirty="0"/>
              <a:t>Microsoft Office) allowing the control of software features</a:t>
            </a:r>
            <a:r>
              <a:rPr lang="en-US" sz="3200" dirty="0" smtClean="0"/>
              <a:t>.</a:t>
            </a:r>
            <a:endParaRPr lang="en-US" sz="3200" baseline="30000" dirty="0" smtClean="0"/>
          </a:p>
          <a:p>
            <a:pPr marL="342900" indent="-342900">
              <a:buFont typeface="+mj-lt"/>
              <a:buAutoNum type="arabicPeriod"/>
            </a:pPr>
            <a:endParaRPr lang="en-US" sz="3200" baseline="30000" dirty="0"/>
          </a:p>
        </p:txBody>
      </p:sp>
    </p:spTree>
    <p:extLst>
      <p:ext uri="{BB962C8B-B14F-4D97-AF65-F5344CB8AC3E}">
        <p14:creationId xmlns:p14="http://schemas.microsoft.com/office/powerpoint/2010/main" val="42196189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66800" y="533400"/>
            <a:ext cx="5638800" cy="677108"/>
          </a:xfrm>
        </p:spPr>
        <p:txBody>
          <a:bodyPr/>
          <a:lstStyle/>
          <a:p>
            <a:r>
              <a:rPr lang="en-US" sz="4400" dirty="0" smtClean="0">
                <a:solidFill>
                  <a:schemeClr val="tx2"/>
                </a:solidFill>
              </a:rPr>
              <a:t> </a:t>
            </a:r>
            <a:r>
              <a:rPr lang="en-US" sz="4400" dirty="0">
                <a:solidFill>
                  <a:schemeClr val="tx2"/>
                </a:solidFill>
              </a:rPr>
              <a:t>Attacks</a:t>
            </a:r>
          </a:p>
        </p:txBody>
      </p:sp>
      <p:sp>
        <p:nvSpPr>
          <p:cNvPr id="5" name="Rectangle 4"/>
          <p:cNvSpPr/>
          <p:nvPr/>
        </p:nvSpPr>
        <p:spPr>
          <a:xfrm>
            <a:off x="381000" y="2286000"/>
            <a:ext cx="8153400" cy="1077218"/>
          </a:xfrm>
          <a:prstGeom prst="rect">
            <a:avLst/>
          </a:prstGeom>
        </p:spPr>
        <p:txBody>
          <a:bodyPr wrap="square">
            <a:spAutoFit/>
          </a:bodyPr>
          <a:lstStyle/>
          <a:p>
            <a:r>
              <a:rPr lang="en-US" sz="3200" dirty="0" smtClean="0"/>
              <a:t>3. Other </a:t>
            </a:r>
            <a:r>
              <a:rPr lang="en-US" sz="3200" dirty="0"/>
              <a:t>types of macros that are not covered in this article.</a:t>
            </a:r>
            <a:endParaRPr lang="en-US" sz="3200" dirty="0"/>
          </a:p>
        </p:txBody>
      </p:sp>
    </p:spTree>
    <p:extLst>
      <p:ext uri="{BB962C8B-B14F-4D97-AF65-F5344CB8AC3E}">
        <p14:creationId xmlns:p14="http://schemas.microsoft.com/office/powerpoint/2010/main" val="364824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42206" y="457200"/>
            <a:ext cx="5715794" cy="2215991"/>
          </a:xfrm>
        </p:spPr>
        <p:txBody>
          <a:bodyPr/>
          <a:lstStyle/>
          <a:p>
            <a:r>
              <a:rPr lang="en-US" sz="4400" dirty="0" err="1" smtClean="0">
                <a:solidFill>
                  <a:schemeClr val="tx2"/>
                </a:solidFill>
              </a:rPr>
              <a:t>Spearphishing</a:t>
            </a:r>
            <a:r>
              <a:rPr lang="en-US" sz="4400" dirty="0" smtClean="0">
                <a:solidFill>
                  <a:schemeClr val="tx2"/>
                </a:solidFill>
              </a:rPr>
              <a:t> Macro attack</a:t>
            </a:r>
            <a:r>
              <a:rPr lang="en-US" dirty="0"/>
              <a:t/>
            </a:r>
            <a:br>
              <a:rPr lang="en-US" dirty="0"/>
            </a:br>
            <a:r>
              <a:rPr lang="en-US" b="1" dirty="0">
                <a:solidFill>
                  <a:schemeClr val="tx2"/>
                </a:solidFill>
              </a:rPr>
              <a:t/>
            </a:r>
            <a:br>
              <a:rPr lang="en-US" b="1" dirty="0">
                <a:solidFill>
                  <a:schemeClr val="tx2"/>
                </a:solidFill>
              </a:rPr>
            </a:br>
            <a:endParaRPr lang="en-US" dirty="0">
              <a:solidFill>
                <a:schemeClr val="tx2"/>
              </a:solidFill>
            </a:endParaRPr>
          </a:p>
        </p:txBody>
      </p:sp>
      <p:sp>
        <p:nvSpPr>
          <p:cNvPr id="5" name="object 3"/>
          <p:cNvSpPr txBox="1"/>
          <p:nvPr/>
        </p:nvSpPr>
        <p:spPr>
          <a:xfrm>
            <a:off x="457200" y="1905000"/>
            <a:ext cx="7576820" cy="4167808"/>
          </a:xfrm>
          <a:prstGeom prst="rect">
            <a:avLst/>
          </a:prstGeom>
        </p:spPr>
        <p:txBody>
          <a:bodyPr vert="horz" wrap="square" lIns="0" tIns="12700" rIns="0" bIns="0" rtlCol="0">
            <a:spAutoFit/>
          </a:bodyPr>
          <a:lstStyle/>
          <a:p>
            <a:pPr marL="285750" indent="-285750" fontAlgn="base">
              <a:buFont typeface="Arial" panose="020B0604020202020204" pitchFamily="34" charset="0"/>
              <a:buChar char="•"/>
            </a:pPr>
            <a:r>
              <a:rPr lang="en-US" sz="3000" dirty="0"/>
              <a:t>As with any program allowing the execution of customizable scripts in the background, attackers can exploit Office suites to run malicious code and compromise victims. </a:t>
            </a:r>
            <a:endParaRPr lang="en-US" sz="3000" dirty="0" smtClean="0"/>
          </a:p>
          <a:p>
            <a:pPr marL="285750" indent="-285750" fontAlgn="base">
              <a:buFont typeface="Arial" panose="020B0604020202020204" pitchFamily="34" charset="0"/>
              <a:buChar char="•"/>
            </a:pPr>
            <a:endParaRPr lang="en-US" sz="3000" dirty="0"/>
          </a:p>
          <a:p>
            <a:pPr marL="285750" indent="-285750" fontAlgn="base">
              <a:buFont typeface="Arial" panose="020B0604020202020204" pitchFamily="34" charset="0"/>
              <a:buChar char="•"/>
            </a:pPr>
            <a:r>
              <a:rPr lang="en-US" sz="3000" dirty="0" smtClean="0"/>
              <a:t>Usually </a:t>
            </a:r>
            <a:r>
              <a:rPr lang="en-US" sz="3000" dirty="0"/>
              <a:t>the macro-malware acts as a loader in the infection chain, and will download and execute another payload before terminating.</a:t>
            </a:r>
          </a:p>
          <a:p>
            <a:pPr marL="285750" indent="-285750" fontAlgn="base">
              <a:buFont typeface="Arial" panose="020B0604020202020204" pitchFamily="34" charset="0"/>
              <a:buChar char="•"/>
            </a:pPr>
            <a:endParaRPr lang="en-US" sz="3000" dirty="0"/>
          </a:p>
        </p:txBody>
      </p:sp>
    </p:spTree>
    <p:extLst>
      <p:ext uri="{BB962C8B-B14F-4D97-AF65-F5344CB8AC3E}">
        <p14:creationId xmlns:p14="http://schemas.microsoft.com/office/powerpoint/2010/main" val="29734978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5410200" cy="1354217"/>
          </a:xfrm>
        </p:spPr>
        <p:txBody>
          <a:bodyPr/>
          <a:lstStyle/>
          <a:p>
            <a:r>
              <a:rPr lang="en-US" sz="4400" dirty="0" err="1" smtClean="0">
                <a:solidFill>
                  <a:schemeClr val="tx2"/>
                </a:solidFill>
              </a:rPr>
              <a:t>Spearphishing</a:t>
            </a:r>
            <a:r>
              <a:rPr lang="en-US" sz="4400" dirty="0" smtClean="0">
                <a:solidFill>
                  <a:schemeClr val="tx2"/>
                </a:solidFill>
              </a:rPr>
              <a:t> Macros Attack</a:t>
            </a:r>
            <a:endParaRPr lang="en-US" sz="4400" dirty="0">
              <a:solidFill>
                <a:schemeClr val="tx2"/>
              </a:solidFill>
            </a:endParaRPr>
          </a:p>
        </p:txBody>
      </p:sp>
      <p:sp>
        <p:nvSpPr>
          <p:cNvPr id="4" name="Rectangle 3"/>
          <p:cNvSpPr/>
          <p:nvPr/>
        </p:nvSpPr>
        <p:spPr>
          <a:xfrm>
            <a:off x="228600" y="1253398"/>
            <a:ext cx="8534400" cy="5632311"/>
          </a:xfrm>
          <a:prstGeom prst="rect">
            <a:avLst/>
          </a:prstGeom>
        </p:spPr>
        <p:txBody>
          <a:bodyPr wrap="square">
            <a:spAutoFit/>
          </a:bodyPr>
          <a:lstStyle/>
          <a:p>
            <a:pPr marL="285750" indent="-285750" fontAlgn="base">
              <a:buFont typeface="Arial" panose="020B0604020202020204" pitchFamily="34" charset="0"/>
              <a:buChar char="•"/>
            </a:pPr>
            <a:r>
              <a:rPr lang="en-US" sz="3600" dirty="0"/>
              <a:t>The malware will be embedded </a:t>
            </a:r>
            <a:r>
              <a:rPr lang="en-US" sz="3600" dirty="0" smtClean="0"/>
              <a:t>in </a:t>
            </a:r>
            <a:r>
              <a:rPr lang="en-US" sz="3600" dirty="0"/>
              <a:t>an Office file, and implanted somewhere for the victim to access it, say a common file share or by e-mail. Once the file is opened, the malware will be executed. </a:t>
            </a:r>
            <a:endParaRPr lang="en-US" sz="3600" dirty="0" smtClean="0"/>
          </a:p>
          <a:p>
            <a:pPr marL="285750" indent="-285750" fontAlgn="base">
              <a:buFont typeface="Arial" panose="020B0604020202020204" pitchFamily="34" charset="0"/>
              <a:buChar char="•"/>
            </a:pPr>
            <a:endParaRPr lang="en-US" sz="3600" dirty="0"/>
          </a:p>
          <a:p>
            <a:pPr marL="285750" indent="-285750" fontAlgn="base">
              <a:buFont typeface="Arial" panose="020B0604020202020204" pitchFamily="34" charset="0"/>
              <a:buChar char="•"/>
            </a:pPr>
            <a:r>
              <a:rPr lang="en-US" sz="3600" dirty="0"/>
              <a:t>This is called a </a:t>
            </a:r>
            <a:r>
              <a:rPr lang="en-US" sz="3600" i="1" dirty="0" err="1"/>
              <a:t>Spearphishing</a:t>
            </a:r>
            <a:r>
              <a:rPr lang="en-US" sz="3600" i="1" dirty="0"/>
              <a:t> Macro Attack</a:t>
            </a:r>
            <a:r>
              <a:rPr lang="en-US" sz="3600" dirty="0"/>
              <a:t> (MITRE T1193: </a:t>
            </a:r>
            <a:r>
              <a:rPr lang="en-US" sz="3600" i="1" dirty="0" err="1"/>
              <a:t>Spearphishing</a:t>
            </a:r>
            <a:r>
              <a:rPr lang="en-US" sz="3600" i="1" dirty="0"/>
              <a:t> </a:t>
            </a:r>
            <a:r>
              <a:rPr lang="en-US" sz="3600" i="1" dirty="0" smtClean="0"/>
              <a:t>Attachment</a:t>
            </a:r>
            <a:r>
              <a:rPr lang="en-US" sz="3600" dirty="0" smtClean="0"/>
              <a:t>), </a:t>
            </a:r>
            <a:r>
              <a:rPr lang="en-US" sz="3600" dirty="0"/>
              <a:t>and it’s been prevalent for a very long time.</a:t>
            </a:r>
            <a:endParaRPr lang="en-US" sz="3600" dirty="0"/>
          </a:p>
        </p:txBody>
      </p:sp>
    </p:spTree>
    <p:extLst>
      <p:ext uri="{BB962C8B-B14F-4D97-AF65-F5344CB8AC3E}">
        <p14:creationId xmlns:p14="http://schemas.microsoft.com/office/powerpoint/2010/main" val="20141662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641</TotalTime>
  <Words>919</Words>
  <Application>Microsoft Office PowerPoint</Application>
  <PresentationFormat>On-screen Show (4:3)</PresentationFormat>
  <Paragraphs>104</Paragraphs>
  <Slides>22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PowerPoint Presentation</vt:lpstr>
      <vt:lpstr>Learning Objectives</vt:lpstr>
      <vt:lpstr>PowerPoint Presentation</vt:lpstr>
      <vt:lpstr>Macros Attack</vt:lpstr>
      <vt:lpstr>Ms Macros office  Attack </vt:lpstr>
      <vt:lpstr>Types Of Macros Attacks  </vt:lpstr>
      <vt:lpstr> Attacks</vt:lpstr>
      <vt:lpstr>Spearphishing Macro attack  </vt:lpstr>
      <vt:lpstr>Spearphishing Macros Attack</vt:lpstr>
      <vt:lpstr>Risks of Ms Macro Attack </vt:lpstr>
      <vt:lpstr>PowerPoint Presentation</vt:lpstr>
      <vt:lpstr>PowerPoint Presentation</vt:lpstr>
      <vt:lpstr>PowerPoint Presentation</vt:lpstr>
      <vt:lpstr>Low Entry Threshold</vt:lpstr>
      <vt:lpstr>PowerPoint Presentation</vt:lpstr>
      <vt:lpstr>Detection Cont</vt:lpstr>
      <vt:lpstr>Mitigation</vt:lpstr>
      <vt:lpstr>Policy Macro Execution</vt:lpstr>
      <vt:lpstr>Reducing Attack Surface</vt:lpstr>
      <vt:lpstr>Reducing Attack Surface</vt:lpstr>
      <vt:lpstr>Thank you!</vt:lpstr>
      <vt:lpstr>LAB MANUALS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Caleb Thuku</dc:creator>
  <cp:lastModifiedBy>David Omasete</cp:lastModifiedBy>
  <cp:revision>17</cp:revision>
  <dcterms:created xsi:type="dcterms:W3CDTF">2021-07-15T09:57:26Z</dcterms:created>
  <dcterms:modified xsi:type="dcterms:W3CDTF">2021-08-23T08:07:20Z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Acrobat PDFMaker 19 for PowerPoint</vt:lpwstr>
  </property>
  <property fmtid="{D5CDD505-2E9C-101B-9397-08002B2CF9AE}" pid="4" name="LastSaved">
    <vt:filetime>2021-07-15T00:00:00Z</vt:filetime>
  </property>
</Properties>
</file>