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311" r:id="rId3"/>
    <p:sldId id="310" r:id="rId4"/>
    <p:sldId id="279" r:id="rId5"/>
    <p:sldId id="280" r:id="rId6"/>
    <p:sldId id="259" r:id="rId7"/>
    <p:sldId id="258" r:id="rId8"/>
    <p:sldId id="281" r:id="rId9"/>
    <p:sldId id="282" r:id="rId10"/>
    <p:sldId id="284" r:id="rId11"/>
    <p:sldId id="285" r:id="rId12"/>
    <p:sldId id="286" r:id="rId13"/>
    <p:sldId id="283" r:id="rId14"/>
    <p:sldId id="287" r:id="rId15"/>
    <p:sldId id="288" r:id="rId16"/>
    <p:sldId id="289" r:id="rId17"/>
    <p:sldId id="290" r:id="rId18"/>
    <p:sldId id="291" r:id="rId19"/>
    <p:sldId id="292" r:id="rId20"/>
    <p:sldId id="293" r:id="rId21"/>
    <p:sldId id="294" r:id="rId22"/>
    <p:sldId id="295" r:id="rId23"/>
    <p:sldId id="296" r:id="rId24"/>
    <p:sldId id="297" r:id="rId25"/>
    <p:sldId id="301" r:id="rId26"/>
    <p:sldId id="300" r:id="rId27"/>
    <p:sldId id="299" r:id="rId28"/>
    <p:sldId id="303" r:id="rId29"/>
    <p:sldId id="302" r:id="rId30"/>
    <p:sldId id="298" r:id="rId31"/>
    <p:sldId id="304" r:id="rId32"/>
    <p:sldId id="305" r:id="rId33"/>
    <p:sldId id="306" r:id="rId34"/>
    <p:sldId id="307" r:id="rId35"/>
    <p:sldId id="274" r:id="rId36"/>
    <p:sldId id="308" r:id="rId37"/>
    <p:sldId id="277" r:id="rId38"/>
    <p:sldId id="278" r:id="rId39"/>
    <p:sldId id="309" r:id="rId4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84307" autoAdjust="0"/>
  </p:normalViewPr>
  <p:slideViewPr>
    <p:cSldViewPr>
      <p:cViewPr varScale="1">
        <p:scale>
          <a:sx n="73" d="100"/>
          <a:sy n="73" d="100"/>
        </p:scale>
        <p:origin x="62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AF9863F-FCD5-4B80-B1CF-A4056C783D29}" type="datetimeFigureOut">
              <a:rPr lang="en-US" smtClean="0"/>
              <a:t>10/19/2021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85CB3AA-7ECB-45C0-A775-3B4AB549D521}" type="slidenum">
              <a:rPr lang="en-US" smtClean="0"/>
              <a:t>‹#›</a:t>
            </a:fld>
            <a:endParaRPr lang="en-US"/>
          </a:p>
        </p:txBody>
      </p:sp>
    </p:spTree>
    <p:extLst>
      <p:ext uri="{BB962C8B-B14F-4D97-AF65-F5344CB8AC3E}">
        <p14:creationId xmlns:p14="http://schemas.microsoft.com/office/powerpoint/2010/main" val="390263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Movies like The Italian job and catch me if you can</a:t>
            </a:r>
            <a:endParaRPr lang="en-US" dirty="0"/>
          </a:p>
        </p:txBody>
      </p:sp>
      <p:sp>
        <p:nvSpPr>
          <p:cNvPr id="4" name="Slide Number Placeholder 3"/>
          <p:cNvSpPr>
            <a:spLocks noGrp="1"/>
          </p:cNvSpPr>
          <p:nvPr>
            <p:ph type="sldNum" sz="quarter" idx="10"/>
          </p:nvPr>
        </p:nvSpPr>
        <p:spPr/>
        <p:txBody>
          <a:bodyPr/>
          <a:lstStyle/>
          <a:p>
            <a:fld id="{A85CB3AA-7ECB-45C0-A775-3B4AB549D521}" type="slidenum">
              <a:rPr lang="en-US" smtClean="0"/>
              <a:t>12</a:t>
            </a:fld>
            <a:endParaRPr lang="en-US"/>
          </a:p>
        </p:txBody>
      </p:sp>
    </p:spTree>
    <p:extLst>
      <p:ext uri="{BB962C8B-B14F-4D97-AF65-F5344CB8AC3E}">
        <p14:creationId xmlns:p14="http://schemas.microsoft.com/office/powerpoint/2010/main" val="364839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b="1" i="0" kern="1200" dirty="0" smtClean="0">
                <a:solidFill>
                  <a:schemeClr val="tx1"/>
                </a:solidFill>
                <a:effectLst/>
                <a:latin typeface="+mn-lt"/>
                <a:ea typeface="+mn-ea"/>
                <a:cs typeface="+mn-cs"/>
              </a:rPr>
              <a:t>Ingratiating</a:t>
            </a:r>
            <a:r>
              <a:rPr lang="en-US" sz="1200" b="0" i="0" kern="1200" dirty="0" smtClean="0">
                <a:solidFill>
                  <a:schemeClr val="tx1"/>
                </a:solidFill>
                <a:effectLst/>
                <a:latin typeface="+mn-lt"/>
                <a:ea typeface="+mn-ea"/>
                <a:cs typeface="+mn-cs"/>
              </a:rPr>
              <a:t> is a psychological technique in which an individual attempts to influence another person by becoming more likeable to their target.</a:t>
            </a:r>
            <a:endParaRPr lang="en-US" dirty="0"/>
          </a:p>
        </p:txBody>
      </p:sp>
      <p:sp>
        <p:nvSpPr>
          <p:cNvPr id="4" name="Slide Number Placeholder 3"/>
          <p:cNvSpPr>
            <a:spLocks noGrp="1"/>
          </p:cNvSpPr>
          <p:nvPr>
            <p:ph type="sldNum" sz="quarter" idx="10"/>
          </p:nvPr>
        </p:nvSpPr>
        <p:spPr/>
        <p:txBody>
          <a:bodyPr/>
          <a:lstStyle/>
          <a:p>
            <a:fld id="{A85CB3AA-7ECB-45C0-A775-3B4AB549D521}" type="slidenum">
              <a:rPr lang="en-US" smtClean="0"/>
              <a:t>25</a:t>
            </a:fld>
            <a:endParaRPr lang="en-US"/>
          </a:p>
        </p:txBody>
      </p:sp>
    </p:spTree>
    <p:extLst>
      <p:ext uri="{BB962C8B-B14F-4D97-AF65-F5344CB8AC3E}">
        <p14:creationId xmlns:p14="http://schemas.microsoft.com/office/powerpoint/2010/main" val="189182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 efficient training program should consist</a:t>
            </a:r>
            <a:r>
              <a:rPr lang="en-US" baseline="0" dirty="0" smtClean="0"/>
              <a:t> of all security policies and methods to increase awareness on social engineering</a:t>
            </a:r>
          </a:p>
          <a:p>
            <a:pPr marL="171450" indent="-171450">
              <a:buFont typeface="Arial" panose="020B0604020202020204" pitchFamily="34" charset="0"/>
              <a:buChar char="•"/>
            </a:pPr>
            <a:r>
              <a:rPr lang="en-US" baseline="0" dirty="0" smtClean="0"/>
              <a:t>Periodic password change, avoid guessable passwords, account blocking after failed attempts, length and complexity of passwords, secrecy of passwords </a:t>
            </a:r>
          </a:p>
          <a:p>
            <a:pPr marL="171450" indent="-171450">
              <a:buFont typeface="Arial" panose="020B0604020202020204" pitchFamily="34" charset="0"/>
              <a:buChar char="•"/>
            </a:pPr>
            <a:r>
              <a:rPr lang="en-US" dirty="0" smtClean="0"/>
              <a:t>Ensure security of sensitive information and authorized</a:t>
            </a:r>
            <a:r>
              <a:rPr lang="en-US" baseline="0" dirty="0" smtClean="0"/>
              <a:t> use of resources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85CB3AA-7ECB-45C0-A775-3B4AB549D521}" type="slidenum">
              <a:rPr lang="en-US" smtClean="0"/>
              <a:t>33</a:t>
            </a:fld>
            <a:endParaRPr lang="en-US"/>
          </a:p>
        </p:txBody>
      </p:sp>
    </p:spTree>
    <p:extLst>
      <p:ext uri="{BB962C8B-B14F-4D97-AF65-F5344CB8AC3E}">
        <p14:creationId xmlns:p14="http://schemas.microsoft.com/office/powerpoint/2010/main" val="204187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7054"/>
            <a:ext cx="4502255" cy="6823891"/>
          </a:xfrm>
          <a:prstGeom prst="rect">
            <a:avLst/>
          </a:prstGeom>
        </p:spPr>
      </p:pic>
      <p:pic>
        <p:nvPicPr>
          <p:cNvPr id="17" name="bg object 17"/>
          <p:cNvPicPr/>
          <p:nvPr/>
        </p:nvPicPr>
        <p:blipFill>
          <a:blip r:embed="rId8" cstate="print"/>
          <a:stretch>
            <a:fillRect/>
          </a:stretch>
        </p:blipFill>
        <p:spPr>
          <a:xfrm>
            <a:off x="6740841" y="329617"/>
            <a:ext cx="2176153" cy="778113"/>
          </a:xfrm>
          <a:prstGeom prst="rect">
            <a:avLst/>
          </a:prstGeom>
        </p:spPr>
      </p:pic>
      <p:sp>
        <p:nvSpPr>
          <p:cNvPr id="2" name="Holder 2"/>
          <p:cNvSpPr>
            <a:spLocks noGrp="1"/>
          </p:cNvSpPr>
          <p:nvPr>
            <p:ph type="title"/>
          </p:nvPr>
        </p:nvSpPr>
        <p:spPr>
          <a:xfrm>
            <a:off x="3551504" y="2366124"/>
            <a:ext cx="2040991" cy="451485"/>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a:xfrm>
            <a:off x="395605" y="1682750"/>
            <a:ext cx="8352789" cy="1671320"/>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791200" y="4572000"/>
            <a:ext cx="3602736" cy="2601468"/>
          </a:xfrm>
          <a:prstGeom prst="rect">
            <a:avLst/>
          </a:prstGeom>
        </p:spPr>
      </p:pic>
      <p:sp>
        <p:nvSpPr>
          <p:cNvPr id="6" name="TextBox 5"/>
          <p:cNvSpPr txBox="1"/>
          <p:nvPr/>
        </p:nvSpPr>
        <p:spPr>
          <a:xfrm>
            <a:off x="609600" y="1447800"/>
            <a:ext cx="7924800" cy="1015663"/>
          </a:xfrm>
          <a:prstGeom prst="rect">
            <a:avLst/>
          </a:prstGeom>
          <a:noFill/>
        </p:spPr>
        <p:txBody>
          <a:bodyPr wrap="square" rtlCol="0">
            <a:spAutoFit/>
          </a:bodyPr>
          <a:lstStyle/>
          <a:p>
            <a:r>
              <a:rPr lang="en-US" sz="6000" dirty="0" smtClean="0"/>
              <a:t>Client-side Exploitation  </a:t>
            </a:r>
            <a:endParaRPr lang="en-US" sz="6000" dirty="0"/>
          </a:p>
        </p:txBody>
      </p:sp>
      <p:sp>
        <p:nvSpPr>
          <p:cNvPr id="7" name="TextBox 6"/>
          <p:cNvSpPr txBox="1"/>
          <p:nvPr/>
        </p:nvSpPr>
        <p:spPr>
          <a:xfrm>
            <a:off x="152400" y="5180236"/>
            <a:ext cx="7848600" cy="1384995"/>
          </a:xfrm>
          <a:prstGeom prst="rect">
            <a:avLst/>
          </a:prstGeom>
          <a:noFill/>
        </p:spPr>
        <p:txBody>
          <a:bodyPr wrap="square" rtlCol="0">
            <a:spAutoFit/>
          </a:bodyPr>
          <a:lstStyle/>
          <a:p>
            <a:r>
              <a:rPr lang="en-US" sz="2800" dirty="0" smtClean="0">
                <a:solidFill>
                  <a:srgbClr val="FF0000"/>
                </a:solidFill>
              </a:rPr>
              <a:t>Name: </a:t>
            </a:r>
            <a:r>
              <a:rPr lang="en-US" sz="2400" dirty="0"/>
              <a:t>David Omasete</a:t>
            </a:r>
          </a:p>
          <a:p>
            <a:r>
              <a:rPr lang="en-US" sz="2800" dirty="0">
                <a:solidFill>
                  <a:srgbClr val="FF0000"/>
                </a:solidFill>
              </a:rPr>
              <a:t>Occupation: </a:t>
            </a:r>
            <a:r>
              <a:rPr lang="en-US" sz="2400" dirty="0"/>
              <a:t>SOC Analyst</a:t>
            </a:r>
          </a:p>
          <a:p>
            <a:r>
              <a:rPr lang="en-US" sz="2800" dirty="0">
                <a:solidFill>
                  <a:srgbClr val="FF0000"/>
                </a:solidFill>
              </a:rPr>
              <a:t>Email: </a:t>
            </a:r>
            <a:r>
              <a:rPr lang="en-US" sz="2400" dirty="0" smtClean="0"/>
              <a:t>David.Omasete@Strathmore.edu</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52600"/>
            <a:ext cx="7159332" cy="4516621"/>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An authorized person may be unaware</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o</a:t>
            </a:r>
            <a:r>
              <a:rPr lang="en-US" sz="2800" dirty="0" smtClean="0">
                <a:latin typeface="Arial" panose="020B0604020202020204" pitchFamily="34" charset="0"/>
                <a:cs typeface="Arial" panose="020B0604020202020204" pitchFamily="34" charset="0"/>
              </a:rPr>
              <a:t>f providing an unauthorized person access</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t</a:t>
            </a:r>
            <a:r>
              <a:rPr lang="en-US" sz="2800" dirty="0" smtClean="0">
                <a:latin typeface="Arial" panose="020B0604020202020204" pitchFamily="34" charset="0"/>
                <a:cs typeface="Arial" panose="020B0604020202020204" pitchFamily="34" charset="0"/>
              </a:rPr>
              <a:t>o  a secure area.   </a:t>
            </a:r>
          </a:p>
          <a:p>
            <a:pPr marL="12700">
              <a:lnSpc>
                <a:spcPct val="100000"/>
              </a:lnSpc>
              <a:spcBef>
                <a:spcPts val="95"/>
              </a:spcBef>
              <a:tabLst>
                <a:tab pos="355600" algn="l"/>
              </a:tabLst>
            </a:pPr>
            <a:endParaRPr lang="en-US" sz="2800" dirty="0" smtClean="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An unauthorized person, wearing a fake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ID badge, enters  a secure area by closely</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following an unauthorized through a door</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 requiring key access</a:t>
            </a: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914400" y="762000"/>
            <a:ext cx="2971800" cy="769441"/>
          </a:xfrm>
          <a:prstGeom prst="rect">
            <a:avLst/>
          </a:prstGeom>
        </p:spPr>
        <p:txBody>
          <a:bodyPr wrap="square">
            <a:spAutoFit/>
          </a:bodyPr>
          <a:lstStyle/>
          <a:p>
            <a:pPr marL="12700">
              <a:lnSpc>
                <a:spcPct val="100000"/>
              </a:lnSpc>
              <a:spcBef>
                <a:spcPts val="95"/>
              </a:spcBef>
              <a:tabLst>
                <a:tab pos="355600" algn="l"/>
              </a:tabLst>
            </a:pPr>
            <a:r>
              <a:rPr lang="en-US" sz="4400" dirty="0" smtClean="0">
                <a:solidFill>
                  <a:schemeClr val="tx2"/>
                </a:solidFill>
              </a:rPr>
              <a:t>Tailgating</a:t>
            </a:r>
            <a:endParaRPr lang="en-US" sz="4400" dirty="0">
              <a:solidFill>
                <a:schemeClr val="tx2"/>
              </a:solidFill>
            </a:endParaRPr>
          </a:p>
        </p:txBody>
      </p:sp>
    </p:spTree>
    <p:extLst>
      <p:ext uri="{BB962C8B-B14F-4D97-AF65-F5344CB8AC3E}">
        <p14:creationId xmlns:p14="http://schemas.microsoft.com/office/powerpoint/2010/main" val="1364812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04800"/>
            <a:ext cx="3876382" cy="923330"/>
          </a:xfrm>
          <a:prstGeom prst="rect">
            <a:avLst/>
          </a:prstGeom>
        </p:spPr>
        <p:txBody>
          <a:bodyPr wrap="none">
            <a:spAutoFit/>
          </a:bodyPr>
          <a:lstStyle/>
          <a:p>
            <a:r>
              <a:rPr lang="en-US" sz="5400" dirty="0" smtClean="0">
                <a:solidFill>
                  <a:schemeClr val="tx2"/>
                </a:solidFill>
              </a:rPr>
              <a:t>Piggybacking</a:t>
            </a:r>
            <a:r>
              <a:rPr lang="en-US" dirty="0" smtClean="0"/>
              <a:t> </a:t>
            </a:r>
            <a:endParaRPr lang="en-US" dirty="0"/>
          </a:p>
        </p:txBody>
      </p:sp>
      <p:sp>
        <p:nvSpPr>
          <p:cNvPr id="4" name="Rectangle 3"/>
          <p:cNvSpPr/>
          <p:nvPr/>
        </p:nvSpPr>
        <p:spPr>
          <a:xfrm>
            <a:off x="0" y="1752600"/>
            <a:ext cx="7098418" cy="4516621"/>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An authorized person provides access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to an unauthorized person by keeping a</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secure door open </a:t>
            </a: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smtClean="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 forgot my key at home. Please hold the</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door ”</a:t>
            </a: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92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76400"/>
            <a:ext cx="6983002" cy="4072910"/>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This is when the attacker creates a </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p</a:t>
            </a:r>
            <a:r>
              <a:rPr lang="en-US" sz="2800" dirty="0" smtClean="0">
                <a:latin typeface="Arial" panose="020B0604020202020204" pitchFamily="34" charset="0"/>
                <a:cs typeface="Arial" panose="020B0604020202020204" pitchFamily="34" charset="0"/>
              </a:rPr>
              <a:t>ersona that appears to be in a position</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of authority so that employees will ask him</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f</a:t>
            </a:r>
            <a:r>
              <a:rPr lang="en-US" sz="2800" dirty="0" smtClean="0">
                <a:latin typeface="Arial" panose="020B0604020202020204" pitchFamily="34" charset="0"/>
                <a:cs typeface="Arial" panose="020B0604020202020204" pitchFamily="34" charset="0"/>
              </a:rPr>
              <a:t>or information, rather than the other</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way round  </a:t>
            </a:r>
          </a:p>
          <a:p>
            <a:pPr marL="12700">
              <a:lnSpc>
                <a:spcPct val="100000"/>
              </a:lnSpc>
              <a:spcBef>
                <a:spcPts val="95"/>
              </a:spcBef>
              <a:tabLst>
                <a:tab pos="355600" algn="l"/>
              </a:tabLst>
            </a:pPr>
            <a:endParaRPr lang="en-US" sz="2800" dirty="0" smtClean="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Involves sabotage, marketing, providing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support</a:t>
            </a: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664531" y="762000"/>
            <a:ext cx="7825668" cy="1551707"/>
          </a:xfrm>
          <a:prstGeom prst="rect">
            <a:avLst/>
          </a:prstGeom>
        </p:spPr>
        <p:txBody>
          <a:bodyPr wrap="none">
            <a:spAutoFit/>
          </a:bodyPr>
          <a:lstStyle/>
          <a:p>
            <a:pPr marL="12700">
              <a:lnSpc>
                <a:spcPct val="100000"/>
              </a:lnSpc>
              <a:spcBef>
                <a:spcPts val="95"/>
              </a:spcBef>
              <a:tabLst>
                <a:tab pos="355600" algn="l"/>
              </a:tabLst>
            </a:pPr>
            <a:r>
              <a:rPr lang="en-US" sz="5400" dirty="0" smtClean="0">
                <a:solidFill>
                  <a:schemeClr val="tx2"/>
                </a:solidFill>
              </a:rPr>
              <a:t>Reverse Social Engineering </a:t>
            </a:r>
            <a:endParaRPr lang="en-US" sz="5400" dirty="0">
              <a:solidFill>
                <a:schemeClr val="tx2"/>
              </a:solidFill>
            </a:endParaRPr>
          </a:p>
          <a:p>
            <a:pPr marL="12700">
              <a:lnSpc>
                <a:spcPct val="100000"/>
              </a:lnSpc>
              <a:spcBef>
                <a:spcPts val="95"/>
              </a:spcBef>
              <a:tabLst>
                <a:tab pos="355600" algn="l"/>
              </a:tabLst>
            </a:pPr>
            <a:endParaRPr lang="en-US" sz="4000" dirty="0"/>
          </a:p>
        </p:txBody>
      </p:sp>
    </p:spTree>
    <p:extLst>
      <p:ext uri="{BB962C8B-B14F-4D97-AF65-F5344CB8AC3E}">
        <p14:creationId xmlns:p14="http://schemas.microsoft.com/office/powerpoint/2010/main" val="1333804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8686800" cy="1569660"/>
          </a:xfrm>
          <a:prstGeom prst="rect">
            <a:avLst/>
          </a:prstGeom>
        </p:spPr>
        <p:txBody>
          <a:bodyPr wrap="square">
            <a:spAutoFit/>
          </a:bodyPr>
          <a:lstStyle/>
          <a:p>
            <a:pPr marL="12700">
              <a:lnSpc>
                <a:spcPct val="100000"/>
              </a:lnSpc>
              <a:spcBef>
                <a:spcPts val="95"/>
              </a:spcBef>
              <a:tabLst>
                <a:tab pos="355600" algn="l"/>
              </a:tabLst>
            </a:pPr>
            <a:r>
              <a:rPr lang="en-US" sz="4800" b="1" dirty="0">
                <a:solidFill>
                  <a:schemeClr val="tx2"/>
                </a:solidFill>
              </a:rPr>
              <a:t>Computer-based Social </a:t>
            </a:r>
            <a:r>
              <a:rPr lang="en-US" sz="4800" b="1" dirty="0" smtClean="0">
                <a:solidFill>
                  <a:schemeClr val="tx2"/>
                </a:solidFill>
              </a:rPr>
              <a:t>Engineering</a:t>
            </a:r>
            <a:endParaRPr lang="en-US" sz="4800" b="1" dirty="0">
              <a:solidFill>
                <a:schemeClr val="tx2"/>
              </a:solidFill>
            </a:endParaRPr>
          </a:p>
        </p:txBody>
      </p:sp>
      <p:sp>
        <p:nvSpPr>
          <p:cNvPr id="3" name="Rectangle 2"/>
          <p:cNvSpPr/>
          <p:nvPr/>
        </p:nvSpPr>
        <p:spPr>
          <a:xfrm>
            <a:off x="381000" y="1828801"/>
            <a:ext cx="8686800" cy="4072910"/>
          </a:xfrm>
          <a:prstGeom prst="rect">
            <a:avLst/>
          </a:prstGeom>
        </p:spPr>
        <p:txBody>
          <a:bodyPr wrap="squar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Carried out with the help of computers</a:t>
            </a:r>
          </a:p>
          <a:p>
            <a:pPr marL="355600" indent="-342900">
              <a:lnSpc>
                <a:spcPct val="100000"/>
              </a:lnSpc>
              <a:spcBef>
                <a:spcPts val="95"/>
              </a:spcBef>
              <a:buChar char="•"/>
              <a:tabLst>
                <a:tab pos="355600" algn="l"/>
              </a:tabLst>
            </a:pP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It can be divided into:</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Mail/IM attachments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Pop-up windows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Websites/ sweepstakes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Spam mail</a:t>
            </a:r>
          </a:p>
          <a:p>
            <a:pPr marL="355600" indent="-342900">
              <a:lnSpc>
                <a:spcPct val="100000"/>
              </a:lnSpc>
              <a:spcBef>
                <a:spcPts val="95"/>
              </a:spcBef>
              <a:buChar char="•"/>
              <a:tabLst>
                <a:tab pos="355600" algn="l"/>
              </a:tabLst>
            </a:pPr>
            <a:endParaRPr lang="en-US" sz="2800" dirty="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0624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38400"/>
            <a:ext cx="6761787" cy="2298065"/>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Windows that suddenly pops-up, while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surfing the internet and asks for users’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Information to login or sign in</a:t>
            </a: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1143000" y="609600"/>
            <a:ext cx="5486400" cy="1551707"/>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Pop-Up windows</a:t>
            </a:r>
            <a:endParaRPr lang="en-US" sz="5400" dirty="0">
              <a:solidFill>
                <a:schemeClr val="tx2"/>
              </a:solidFill>
            </a:endParaRPr>
          </a:p>
          <a:p>
            <a:pPr marL="12700">
              <a:lnSpc>
                <a:spcPct val="100000"/>
              </a:lnSpc>
              <a:spcBef>
                <a:spcPts val="95"/>
              </a:spcBef>
              <a:tabLst>
                <a:tab pos="355600" algn="l"/>
              </a:tabLst>
            </a:pPr>
            <a:endParaRPr lang="en-US" sz="4000" dirty="0"/>
          </a:p>
        </p:txBody>
      </p:sp>
    </p:spTree>
    <p:extLst>
      <p:ext uri="{BB962C8B-B14F-4D97-AF65-F5344CB8AC3E}">
        <p14:creationId xmlns:p14="http://schemas.microsoft.com/office/powerpoint/2010/main" val="636118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52600"/>
            <a:ext cx="7401385" cy="4072910"/>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Hoax letters are emails that issue warnings</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To users on new virus, Trojans or worms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that may harm the user’s system.  </a:t>
            </a:r>
          </a:p>
          <a:p>
            <a:pPr marL="12700">
              <a:lnSpc>
                <a:spcPct val="100000"/>
              </a:lnSpc>
              <a:spcBef>
                <a:spcPts val="95"/>
              </a:spcBef>
              <a:tabLst>
                <a:tab pos="355600" algn="l"/>
              </a:tabLst>
            </a:pPr>
            <a:endParaRPr lang="en-US" sz="2800" dirty="0" smtClean="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Chain letters are emails that offer free </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g</a:t>
            </a:r>
            <a:r>
              <a:rPr lang="en-US" sz="2800" dirty="0" smtClean="0">
                <a:latin typeface="Arial" panose="020B0604020202020204" pitchFamily="34" charset="0"/>
                <a:cs typeface="Arial" panose="020B0604020202020204" pitchFamily="34" charset="0"/>
              </a:rPr>
              <a:t>ifts such as money and software on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condition that the user sends to a said </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n</a:t>
            </a:r>
            <a:r>
              <a:rPr lang="en-US" sz="2800" dirty="0" smtClean="0">
                <a:latin typeface="Arial" panose="020B0604020202020204" pitchFamily="34" charset="0"/>
                <a:cs typeface="Arial" panose="020B0604020202020204" pitchFamily="34" charset="0"/>
              </a:rPr>
              <a:t>umber of persons</a:t>
            </a: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762000" y="838795"/>
            <a:ext cx="7127464" cy="923330"/>
          </a:xfrm>
          <a:prstGeom prst="rect">
            <a:avLst/>
          </a:prstGeom>
        </p:spPr>
        <p:txBody>
          <a:bodyPr wrap="none">
            <a:spAutoFit/>
          </a:bodyPr>
          <a:lstStyle/>
          <a:p>
            <a:pPr marL="12700">
              <a:lnSpc>
                <a:spcPct val="100000"/>
              </a:lnSpc>
              <a:spcBef>
                <a:spcPts val="95"/>
              </a:spcBef>
              <a:tabLst>
                <a:tab pos="355600" algn="l"/>
              </a:tabLst>
            </a:pPr>
            <a:r>
              <a:rPr lang="en-US" sz="5400" dirty="0" smtClean="0">
                <a:solidFill>
                  <a:schemeClr val="tx2"/>
                </a:solidFill>
              </a:rPr>
              <a:t>Hoaxes and Chain letters</a:t>
            </a:r>
            <a:endParaRPr lang="en-US" sz="5400" dirty="0">
              <a:solidFill>
                <a:schemeClr val="tx2"/>
              </a:solidFill>
            </a:endParaRPr>
          </a:p>
        </p:txBody>
      </p:sp>
    </p:spTree>
    <p:extLst>
      <p:ext uri="{BB962C8B-B14F-4D97-AF65-F5344CB8AC3E}">
        <p14:creationId xmlns:p14="http://schemas.microsoft.com/office/powerpoint/2010/main" val="3793417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05000"/>
            <a:ext cx="6861174" cy="3629199"/>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Gathering of personal information by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Chatting with a selected online user to</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Attempt to get information such as birth</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Dates and maiden names</a:t>
            </a:r>
          </a:p>
          <a:p>
            <a:pPr marL="355600" indent="-342900">
              <a:lnSpc>
                <a:spcPct val="100000"/>
              </a:lnSpc>
              <a:spcBef>
                <a:spcPts val="95"/>
              </a:spcBef>
              <a:buChar char="•"/>
              <a:tabLst>
                <a:tab pos="355600" algn="l"/>
              </a:tabLst>
            </a:pPr>
            <a:endParaRPr lang="en-US" sz="2800" dirty="0" smtClean="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Acquired data is later used for cracking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The user’s accounts</a:t>
            </a: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762000" y="819150"/>
            <a:ext cx="70866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Instant Chat messenger</a:t>
            </a:r>
            <a:endParaRPr lang="en-US" sz="4000" dirty="0"/>
          </a:p>
        </p:txBody>
      </p:sp>
    </p:spTree>
    <p:extLst>
      <p:ext uri="{BB962C8B-B14F-4D97-AF65-F5344CB8AC3E}">
        <p14:creationId xmlns:p14="http://schemas.microsoft.com/office/powerpoint/2010/main" val="2910457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404503"/>
            <a:ext cx="6798656" cy="4072910"/>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Email sent to many recipients without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prior permission intended for commercial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purposes</a:t>
            </a:r>
          </a:p>
          <a:p>
            <a:pPr marL="355600" indent="-342900">
              <a:lnSpc>
                <a:spcPct val="100000"/>
              </a:lnSpc>
              <a:spcBef>
                <a:spcPts val="95"/>
              </a:spcBef>
              <a:buChar char="•"/>
              <a:tabLst>
                <a:tab pos="355600" algn="l"/>
              </a:tabLst>
            </a:pPr>
            <a:endParaRPr lang="en-US" sz="2800" dirty="0" smtClean="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Irrelevant, unwanted and unsolicited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email to collect financial information,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social security numbers and network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information</a:t>
            </a: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1143000" y="228600"/>
            <a:ext cx="5486400" cy="1551707"/>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Spam Email</a:t>
            </a:r>
            <a:endParaRPr lang="en-US" sz="5400" dirty="0">
              <a:solidFill>
                <a:schemeClr val="tx2"/>
              </a:solidFill>
            </a:endParaRPr>
          </a:p>
          <a:p>
            <a:pPr marL="12700">
              <a:lnSpc>
                <a:spcPct val="100000"/>
              </a:lnSpc>
              <a:spcBef>
                <a:spcPts val="95"/>
              </a:spcBef>
              <a:tabLst>
                <a:tab pos="355600" algn="l"/>
              </a:tabLst>
            </a:pPr>
            <a:endParaRPr lang="en-US" sz="4000" dirty="0"/>
          </a:p>
        </p:txBody>
      </p:sp>
    </p:spTree>
    <p:extLst>
      <p:ext uri="{BB962C8B-B14F-4D97-AF65-F5344CB8AC3E}">
        <p14:creationId xmlns:p14="http://schemas.microsoft.com/office/powerpoint/2010/main" val="1838875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52537"/>
            <a:ext cx="7040710" cy="4516621"/>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An illegitimate email falsely claiming to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be from a legitimate site attempts to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acquire user’s personal or account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information</a:t>
            </a:r>
          </a:p>
          <a:p>
            <a:pPr marL="355600" indent="-342900">
              <a:lnSpc>
                <a:spcPct val="100000"/>
              </a:lnSpc>
              <a:spcBef>
                <a:spcPts val="95"/>
              </a:spcBef>
              <a:buChar char="•"/>
              <a:tabLst>
                <a:tab pos="355600" algn="l"/>
              </a:tabLst>
            </a:pPr>
            <a:endParaRPr lang="en-US" sz="2800" dirty="0" smtClean="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Lures online users with statements such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As Verify your account, update your </a:t>
            </a:r>
          </a:p>
          <a:p>
            <a:pPr marL="12700">
              <a:lnSpc>
                <a:spcPct val="100000"/>
              </a:lnSpc>
              <a:spcBef>
                <a:spcPts val="95"/>
              </a:spcBef>
              <a:tabLst>
                <a:tab pos="355600" algn="l"/>
              </a:tabLst>
            </a:pPr>
            <a:r>
              <a:rPr lang="en-US" sz="2800" dirty="0" err="1" smtClean="0">
                <a:latin typeface="Arial" panose="020B0604020202020204" pitchFamily="34" charset="0"/>
                <a:cs typeface="Arial" panose="020B0604020202020204" pitchFamily="34" charset="0"/>
              </a:rPr>
              <a:t>Infromation</a:t>
            </a:r>
            <a:r>
              <a:rPr lang="en-US" sz="2800" dirty="0" smtClean="0">
                <a:latin typeface="Arial" panose="020B0604020202020204" pitchFamily="34" charset="0"/>
                <a:cs typeface="Arial" panose="020B0604020202020204" pitchFamily="34" charset="0"/>
              </a:rPr>
              <a:t> and you account will be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closed or suspended</a:t>
            </a: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1143000" y="295870"/>
            <a:ext cx="54864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Phishing Emails</a:t>
            </a:r>
            <a:endParaRPr lang="en-US" sz="4000" dirty="0"/>
          </a:p>
        </p:txBody>
      </p:sp>
    </p:spTree>
    <p:extLst>
      <p:ext uri="{BB962C8B-B14F-4D97-AF65-F5344CB8AC3E}">
        <p14:creationId xmlns:p14="http://schemas.microsoft.com/office/powerpoint/2010/main" val="4206171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524000"/>
            <a:ext cx="7039106" cy="2741776"/>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If a competitor wants to cause damage</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to your organization, steal secret, or put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you out of business, they just need to find </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a</a:t>
            </a:r>
            <a:r>
              <a:rPr lang="en-US" sz="2800" dirty="0" smtClean="0">
                <a:latin typeface="Arial" panose="020B0604020202020204" pitchFamily="34" charset="0"/>
                <a:cs typeface="Arial" panose="020B0604020202020204" pitchFamily="34" charset="0"/>
              </a:rPr>
              <a:t> job opening, prepare a someone to pass,</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the interview, have that person hired and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They have access. </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1143000" y="609600"/>
            <a:ext cx="5486400" cy="1551707"/>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Insider Attack</a:t>
            </a:r>
          </a:p>
          <a:p>
            <a:pPr marL="12700">
              <a:lnSpc>
                <a:spcPct val="100000"/>
              </a:lnSpc>
              <a:spcBef>
                <a:spcPts val="95"/>
              </a:spcBef>
              <a:tabLst>
                <a:tab pos="355600" algn="l"/>
              </a:tabLst>
            </a:pPr>
            <a:endParaRPr lang="en-US" sz="4000" dirty="0"/>
          </a:p>
        </p:txBody>
      </p:sp>
    </p:spTree>
    <p:extLst>
      <p:ext uri="{BB962C8B-B14F-4D97-AF65-F5344CB8AC3E}">
        <p14:creationId xmlns:p14="http://schemas.microsoft.com/office/powerpoint/2010/main" val="4024854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653540" y="-152400"/>
            <a:ext cx="2819400" cy="523220"/>
          </a:xfrm>
          <a:prstGeom prst="rect">
            <a:avLst/>
          </a:prstGeom>
          <a:noFill/>
        </p:spPr>
        <p:txBody>
          <a:bodyPr wrap="square" rtlCol="0">
            <a:spAutoFit/>
          </a:bodyPr>
          <a:lstStyle/>
          <a:p>
            <a:r>
              <a:rPr lang="en-US" sz="2800" dirty="0" smtClean="0"/>
              <a:t>Course outline</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877438336"/>
              </p:ext>
            </p:extLst>
          </p:nvPr>
        </p:nvGraphicFramePr>
        <p:xfrm>
          <a:off x="0" y="246096"/>
          <a:ext cx="9144000" cy="666848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918380923"/>
                    </a:ext>
                  </a:extLst>
                </a:gridCol>
                <a:gridCol w="4572000">
                  <a:extLst>
                    <a:ext uri="{9D8B030D-6E8A-4147-A177-3AD203B41FA5}">
                      <a16:colId xmlns:a16="http://schemas.microsoft.com/office/drawing/2014/main" val="2269243885"/>
                    </a:ext>
                  </a:extLst>
                </a:gridCol>
              </a:tblGrid>
              <a:tr h="391444">
                <a:tc>
                  <a:txBody>
                    <a:bodyPr/>
                    <a:lstStyle/>
                    <a:p>
                      <a:r>
                        <a:rPr lang="en-US" dirty="0" smtClean="0"/>
                        <a:t> TOPIC</a:t>
                      </a:r>
                      <a:endParaRPr lang="en-US" dirty="0"/>
                    </a:p>
                  </a:txBody>
                  <a:tcPr/>
                </a:tc>
                <a:tc>
                  <a:txBody>
                    <a:bodyPr/>
                    <a:lstStyle/>
                    <a:p>
                      <a:r>
                        <a:rPr lang="en-US" dirty="0" smtClean="0"/>
                        <a:t>Deliverables</a:t>
                      </a:r>
                      <a:endParaRPr lang="en-US" dirty="0"/>
                    </a:p>
                  </a:txBody>
                  <a:tcPr/>
                </a:tc>
                <a:extLst>
                  <a:ext uri="{0D108BD9-81ED-4DB2-BD59-A6C34878D82A}">
                    <a16:rowId xmlns:a16="http://schemas.microsoft.com/office/drawing/2014/main" val="278964542"/>
                  </a:ext>
                </a:extLst>
              </a:tr>
              <a:tr h="791028">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Introduction to Client-side exploitation</a:t>
                      </a:r>
                    </a:p>
                    <a:p>
                      <a:endParaRPr lang="en-US" dirty="0"/>
                    </a:p>
                  </a:txBody>
                  <a:tcPr/>
                </a:tc>
                <a:tc>
                  <a:txBody>
                    <a:bodyPr/>
                    <a:lstStyle/>
                    <a:p>
                      <a:pPr marL="285750" marR="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smtClean="0">
                          <a:solidFill>
                            <a:schemeClr val="dk1"/>
                          </a:solidFill>
                          <a:effectLst/>
                          <a:latin typeface="+mn-lt"/>
                          <a:ea typeface="+mn-ea"/>
                          <a:cs typeface="+mn-cs"/>
                        </a:rPr>
                        <a:t>Introductions &amp; Course Overview of Client-side exploitations learning components</a:t>
                      </a:r>
                      <a:endParaRPr lang="en-US" dirty="0" smtClean="0"/>
                    </a:p>
                  </a:txBody>
                  <a:tcPr/>
                </a:tc>
                <a:extLst>
                  <a:ext uri="{0D108BD9-81ED-4DB2-BD59-A6C34878D82A}">
                    <a16:rowId xmlns:a16="http://schemas.microsoft.com/office/drawing/2014/main" val="440360958"/>
                  </a:ext>
                </a:extLst>
              </a:tr>
              <a:tr h="1265644">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Social Engineering</a:t>
                      </a:r>
                    </a:p>
                    <a:p>
                      <a:endParaRPr lang="en-US" dirty="0"/>
                    </a:p>
                  </a:txBody>
                  <a:tcPr/>
                </a:tc>
                <a:tc>
                  <a:txBody>
                    <a:bodyPr/>
                    <a:lstStyle/>
                    <a:p>
                      <a:pPr marL="285750" indent="-285750">
                        <a:buFont typeface="Arial" panose="020B0604020202020204" pitchFamily="34" charset="0"/>
                        <a:buChar char="•"/>
                      </a:pPr>
                      <a:r>
                        <a:rPr lang="en-US" dirty="0" smtClean="0">
                          <a:solidFill>
                            <a:schemeClr val="tx1"/>
                          </a:solidFill>
                          <a:latin typeface="+mn-lt"/>
                        </a:rPr>
                        <a:t>Social Engineering</a:t>
                      </a:r>
                    </a:p>
                    <a:p>
                      <a:pPr marL="285750" indent="-285750">
                        <a:buFont typeface="Arial" panose="020B0604020202020204" pitchFamily="34" charset="0"/>
                        <a:buChar char="•"/>
                      </a:pPr>
                      <a:r>
                        <a:rPr lang="en-US" dirty="0" smtClean="0">
                          <a:solidFill>
                            <a:schemeClr val="tx1"/>
                          </a:solidFill>
                          <a:latin typeface="+mn-lt"/>
                        </a:rPr>
                        <a:t>Types of Social Engineering</a:t>
                      </a:r>
                    </a:p>
                    <a:p>
                      <a:pPr marL="285750" indent="-285750">
                        <a:buFont typeface="Arial" panose="020B0604020202020204" pitchFamily="34" charset="0"/>
                        <a:buChar char="•"/>
                      </a:pPr>
                      <a:r>
                        <a:rPr lang="en-US" dirty="0" smtClean="0">
                          <a:solidFill>
                            <a:schemeClr val="tx1"/>
                          </a:solidFill>
                          <a:latin typeface="+mn-lt"/>
                        </a:rPr>
                        <a:t>Behaviors Vulnerable to attacks</a:t>
                      </a:r>
                    </a:p>
                    <a:p>
                      <a:pPr marL="285750" indent="-285750">
                        <a:buFont typeface="Arial" panose="020B0604020202020204" pitchFamily="34" charset="0"/>
                        <a:buChar char="•"/>
                      </a:pPr>
                      <a:r>
                        <a:rPr lang="en-US" dirty="0" smtClean="0">
                          <a:solidFill>
                            <a:schemeClr val="tx1"/>
                          </a:solidFill>
                          <a:latin typeface="+mn-lt"/>
                        </a:rPr>
                        <a:t>Countermeasures for SE</a:t>
                      </a:r>
                    </a:p>
                    <a:p>
                      <a:pPr marL="285750" indent="-285750">
                        <a:buFont typeface="Arial" panose="020B0604020202020204" pitchFamily="34" charset="0"/>
                        <a:buChar char="•"/>
                      </a:pPr>
                      <a:r>
                        <a:rPr lang="en-US" dirty="0" smtClean="0">
                          <a:solidFill>
                            <a:schemeClr val="tx1"/>
                          </a:solidFill>
                          <a:latin typeface="+mn-lt"/>
                        </a:rPr>
                        <a:t>Policies and procedures</a:t>
                      </a:r>
                      <a:endParaRPr lang="en-US" dirty="0"/>
                    </a:p>
                  </a:txBody>
                  <a:tcPr/>
                </a:tc>
                <a:extLst>
                  <a:ext uri="{0D108BD9-81ED-4DB2-BD59-A6C34878D82A}">
                    <a16:rowId xmlns:a16="http://schemas.microsoft.com/office/drawing/2014/main" val="1062094893"/>
                  </a:ext>
                </a:extLst>
              </a:tr>
              <a:tr h="1777615">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MS Office Macros &amp; Outlook Macros</a:t>
                      </a:r>
                    </a:p>
                    <a:p>
                      <a:endParaRPr lang="en-US" dirty="0"/>
                    </a:p>
                  </a:txBody>
                  <a:tcPr/>
                </a:tc>
                <a:tc>
                  <a:txBody>
                    <a:bodyPr/>
                    <a:lstStyle/>
                    <a:p>
                      <a:pPr marL="285750" indent="-285750">
                        <a:lnSpc>
                          <a:spcPct val="100000"/>
                        </a:lnSpc>
                        <a:spcBef>
                          <a:spcPts val="865"/>
                        </a:spcBef>
                        <a:buFont typeface="Arial" panose="020B0604020202020204" pitchFamily="34" charset="0"/>
                        <a:buChar char="•"/>
                        <a:tabLst>
                          <a:tab pos="354965" algn="l"/>
                          <a:tab pos="355600" algn="l"/>
                        </a:tabLst>
                      </a:pPr>
                      <a:r>
                        <a:rPr lang="en-US" dirty="0" smtClean="0">
                          <a:solidFill>
                            <a:schemeClr val="tx1"/>
                          </a:solidFill>
                          <a:latin typeface="+mn-lt"/>
                          <a:ea typeface="+mn-ea"/>
                          <a:cs typeface="+mn-cs"/>
                        </a:rPr>
                        <a:t>Description of MS Office Macros Attack</a:t>
                      </a:r>
                    </a:p>
                    <a:p>
                      <a:pPr marL="285750" indent="-285750">
                        <a:lnSpc>
                          <a:spcPct val="100000"/>
                        </a:lnSpc>
                        <a:spcBef>
                          <a:spcPts val="865"/>
                        </a:spcBef>
                        <a:buFont typeface="Arial" panose="020B0604020202020204" pitchFamily="34" charset="0"/>
                        <a:buChar char="•"/>
                        <a:tabLst>
                          <a:tab pos="354965" algn="l"/>
                          <a:tab pos="355600" algn="l"/>
                        </a:tabLst>
                      </a:pPr>
                      <a:r>
                        <a:rPr lang="en-US" dirty="0" smtClean="0">
                          <a:solidFill>
                            <a:schemeClr val="tx1"/>
                          </a:solidFill>
                          <a:latin typeface="+mn-lt"/>
                          <a:ea typeface="+mn-ea"/>
                          <a:cs typeface="+mn-cs"/>
                        </a:rPr>
                        <a:t>Macros Attack tools &amp; Methods</a:t>
                      </a:r>
                    </a:p>
                    <a:p>
                      <a:pPr marL="285750" indent="-285750">
                        <a:lnSpc>
                          <a:spcPct val="100000"/>
                        </a:lnSpc>
                        <a:spcBef>
                          <a:spcPts val="770"/>
                        </a:spcBef>
                        <a:buFont typeface="Arial" panose="020B0604020202020204" pitchFamily="34" charset="0"/>
                        <a:buChar char="•"/>
                        <a:tabLst>
                          <a:tab pos="354965" algn="l"/>
                          <a:tab pos="355600" algn="l"/>
                        </a:tabLst>
                      </a:pPr>
                      <a:r>
                        <a:rPr lang="en-US" dirty="0" smtClean="0">
                          <a:solidFill>
                            <a:schemeClr val="tx1"/>
                          </a:solidFill>
                          <a:latin typeface="+mn-lt"/>
                          <a:ea typeface="+mn-ea"/>
                          <a:cs typeface="+mn-cs"/>
                        </a:rPr>
                        <a:t>Detecting  &amp;</a:t>
                      </a:r>
                      <a:r>
                        <a:rPr lang="en-US" baseline="0" dirty="0" smtClean="0">
                          <a:solidFill>
                            <a:schemeClr val="tx1"/>
                          </a:solidFill>
                          <a:latin typeface="+mn-lt"/>
                          <a:ea typeface="+mn-ea"/>
                          <a:cs typeface="+mn-cs"/>
                        </a:rPr>
                        <a:t> countering Macros attacks</a:t>
                      </a:r>
                      <a:endParaRPr lang="en-US" dirty="0"/>
                    </a:p>
                  </a:txBody>
                  <a:tcPr/>
                </a:tc>
                <a:extLst>
                  <a:ext uri="{0D108BD9-81ED-4DB2-BD59-A6C34878D82A}">
                    <a16:rowId xmlns:a16="http://schemas.microsoft.com/office/drawing/2014/main" val="1385551420"/>
                  </a:ext>
                </a:extLst>
              </a:tr>
              <a:tr h="553719">
                <a:tc>
                  <a:txBody>
                    <a:bodyPr/>
                    <a:lstStyle/>
                    <a:p>
                      <a:pPr marL="285750" marR="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latin typeface="+mn-lt"/>
                          <a:ea typeface="+mn-ea"/>
                          <a:cs typeface="+mn-cs"/>
                        </a:rPr>
                        <a:t>Watering Holes &amp; Targeting Mobile Devices</a:t>
                      </a:r>
                    </a:p>
                    <a:p>
                      <a:pPr marL="285750" indent="-285750">
                        <a:buFont typeface="Arial" panose="020B0604020202020204" pitchFamily="34" charset="0"/>
                        <a:buChar char="•"/>
                      </a:pPr>
                      <a:endParaRPr lang="en-US" dirty="0">
                        <a:solidFill>
                          <a:schemeClr val="tx1"/>
                        </a:solidFill>
                        <a:latin typeface="+mn-lt"/>
                        <a:ea typeface="+mn-ea"/>
                        <a:cs typeface="+mn-cs"/>
                      </a:endParaRPr>
                    </a:p>
                  </a:txBody>
                  <a:tcPr/>
                </a:tc>
                <a:tc>
                  <a:txBody>
                    <a:bodyPr/>
                    <a:lstStyle/>
                    <a:p>
                      <a:pPr marL="285750" indent="-285750" rtl="0" fontAlgn="t">
                        <a:spcBef>
                          <a:spcPts val="0"/>
                        </a:spcBef>
                        <a:spcAft>
                          <a:spcPts val="800"/>
                        </a:spcAft>
                        <a:buFont typeface="Arial" panose="020B0604020202020204" pitchFamily="34" charset="0"/>
                        <a:buChar char="•"/>
                      </a:pPr>
                      <a:r>
                        <a:rPr lang="en-US" dirty="0" smtClean="0">
                          <a:solidFill>
                            <a:schemeClr val="tx1"/>
                          </a:solidFill>
                          <a:latin typeface="+mn-lt"/>
                          <a:ea typeface="+mn-ea"/>
                          <a:cs typeface="+mn-cs"/>
                        </a:rPr>
                        <a:t>Waterhole attacks</a:t>
                      </a:r>
                    </a:p>
                    <a:p>
                      <a:pPr marL="285750" indent="-285750" rtl="0" fontAlgn="t">
                        <a:spcBef>
                          <a:spcPts val="0"/>
                        </a:spcBef>
                        <a:spcAft>
                          <a:spcPts val="800"/>
                        </a:spcAft>
                        <a:buFont typeface="Arial" panose="020B0604020202020204" pitchFamily="34" charset="0"/>
                        <a:buChar char="•"/>
                      </a:pPr>
                      <a:r>
                        <a:rPr lang="en-US" dirty="0" smtClean="0">
                          <a:solidFill>
                            <a:schemeClr val="tx1"/>
                          </a:solidFill>
                          <a:latin typeface="+mn-lt"/>
                          <a:ea typeface="+mn-ea"/>
                          <a:cs typeface="+mn-cs"/>
                        </a:rPr>
                        <a:t>Techniques and countermeasures</a:t>
                      </a:r>
                    </a:p>
                    <a:p>
                      <a:pPr marL="285750" indent="-285750" rtl="0" fontAlgn="t">
                        <a:spcBef>
                          <a:spcPts val="0"/>
                        </a:spcBef>
                        <a:spcAft>
                          <a:spcPts val="800"/>
                        </a:spcAft>
                        <a:buFont typeface="Arial" panose="020B0604020202020204" pitchFamily="34" charset="0"/>
                        <a:buChar char="•"/>
                      </a:pPr>
                      <a:r>
                        <a:rPr lang="en-US" dirty="0" smtClean="0">
                          <a:solidFill>
                            <a:schemeClr val="tx1"/>
                          </a:solidFill>
                          <a:latin typeface="+mn-lt"/>
                          <a:ea typeface="+mn-ea"/>
                          <a:cs typeface="+mn-cs"/>
                        </a:rPr>
                        <a:t>What is Mobile Targeting</a:t>
                      </a:r>
                    </a:p>
                    <a:p>
                      <a:pPr marL="285750" indent="-285750" rtl="0" fontAlgn="t">
                        <a:spcBef>
                          <a:spcPts val="0"/>
                        </a:spcBef>
                        <a:spcAft>
                          <a:spcPts val="800"/>
                        </a:spcAft>
                        <a:buFont typeface="Arial" panose="020B0604020202020204" pitchFamily="34" charset="0"/>
                        <a:buChar char="•"/>
                      </a:pPr>
                      <a:r>
                        <a:rPr lang="en-US" dirty="0" smtClean="0">
                          <a:solidFill>
                            <a:schemeClr val="tx1"/>
                          </a:solidFill>
                          <a:latin typeface="+mn-lt"/>
                          <a:ea typeface="+mn-ea"/>
                          <a:cs typeface="+mn-cs"/>
                        </a:rPr>
                        <a:t>Types of mobile targeting</a:t>
                      </a:r>
                    </a:p>
                    <a:p>
                      <a:pPr marL="285750" indent="-285750" rtl="0" fontAlgn="t">
                        <a:spcBef>
                          <a:spcPts val="0"/>
                        </a:spcBef>
                        <a:spcAft>
                          <a:spcPts val="800"/>
                        </a:spcAft>
                        <a:buFont typeface="Arial" panose="020B0604020202020204" pitchFamily="34" charset="0"/>
                        <a:buChar char="•"/>
                      </a:pPr>
                      <a:r>
                        <a:rPr lang="en-US" dirty="0" smtClean="0">
                          <a:solidFill>
                            <a:schemeClr val="tx1"/>
                          </a:solidFill>
                          <a:latin typeface="+mn-lt"/>
                          <a:ea typeface="+mn-ea"/>
                          <a:cs typeface="+mn-cs"/>
                        </a:rPr>
                        <a:t>Benefits</a:t>
                      </a:r>
                    </a:p>
                    <a:p>
                      <a:pPr marL="285750" indent="-285750" rtl="0" fontAlgn="t">
                        <a:spcBef>
                          <a:spcPts val="0"/>
                        </a:spcBef>
                        <a:spcAft>
                          <a:spcPts val="800"/>
                        </a:spcAft>
                        <a:buFont typeface="Arial" panose="020B0604020202020204" pitchFamily="34" charset="0"/>
                        <a:buChar char="•"/>
                      </a:pPr>
                      <a:endParaRPr lang="en-US" dirty="0">
                        <a:solidFill>
                          <a:schemeClr val="tx1"/>
                        </a:solidFill>
                        <a:latin typeface="+mn-lt"/>
                        <a:ea typeface="+mn-ea"/>
                        <a:cs typeface="+mn-cs"/>
                      </a:endParaRPr>
                    </a:p>
                  </a:txBody>
                  <a:tcPr marL="68580" marR="68580"/>
                </a:tc>
                <a:extLst>
                  <a:ext uri="{0D108BD9-81ED-4DB2-BD59-A6C34878D82A}">
                    <a16:rowId xmlns:a16="http://schemas.microsoft.com/office/drawing/2014/main" val="1349200363"/>
                  </a:ext>
                </a:extLst>
              </a:tr>
            </a:tbl>
          </a:graphicData>
        </a:graphic>
      </p:graphicFrame>
    </p:spTree>
    <p:extLst>
      <p:ext uri="{BB962C8B-B14F-4D97-AF65-F5344CB8AC3E}">
        <p14:creationId xmlns:p14="http://schemas.microsoft.com/office/powerpoint/2010/main" val="3478300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00200"/>
            <a:ext cx="6756978" cy="3629199"/>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60% of attacks come from behind the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Firewall and it is difficult to prevent</a:t>
            </a: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smtClean="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It can only take one disgruntled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employee wanting revenge to sell critical </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i</a:t>
            </a:r>
            <a:r>
              <a:rPr lang="en-US" sz="2800" dirty="0" smtClean="0">
                <a:latin typeface="Arial" panose="020B0604020202020204" pitchFamily="34" charset="0"/>
                <a:cs typeface="Arial" panose="020B0604020202020204" pitchFamily="34" charset="0"/>
              </a:rPr>
              <a:t>nformation. </a:t>
            </a: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1143000" y="609600"/>
            <a:ext cx="57150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Insider Attack </a:t>
            </a:r>
            <a:r>
              <a:rPr lang="en-US" sz="5400" dirty="0" err="1">
                <a:solidFill>
                  <a:schemeClr val="tx2"/>
                </a:solidFill>
              </a:rPr>
              <a:t>C</a:t>
            </a:r>
            <a:r>
              <a:rPr lang="en-US" sz="5400" dirty="0" err="1" smtClean="0">
                <a:solidFill>
                  <a:schemeClr val="tx2"/>
                </a:solidFill>
              </a:rPr>
              <a:t>ont</a:t>
            </a:r>
            <a:r>
              <a:rPr lang="en-US" sz="5400" dirty="0" smtClean="0">
                <a:solidFill>
                  <a:schemeClr val="tx2"/>
                </a:solidFill>
              </a:rPr>
              <a:t>’</a:t>
            </a:r>
            <a:endParaRPr lang="en-US" sz="4000" dirty="0"/>
          </a:p>
        </p:txBody>
      </p:sp>
    </p:spTree>
    <p:extLst>
      <p:ext uri="{BB962C8B-B14F-4D97-AF65-F5344CB8AC3E}">
        <p14:creationId xmlns:p14="http://schemas.microsoft.com/office/powerpoint/2010/main" val="2746330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380" y="3429000"/>
            <a:ext cx="7003840" cy="1410643"/>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There is no single solution for an insider </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t</a:t>
            </a:r>
            <a:r>
              <a:rPr lang="en-US" sz="2800" dirty="0" smtClean="0">
                <a:latin typeface="Arial" panose="020B0604020202020204" pitchFamily="34" charset="0"/>
                <a:cs typeface="Arial" panose="020B0604020202020204" pitchFamily="34" charset="0"/>
              </a:rPr>
              <a:t>hreat</a:t>
            </a:r>
            <a:endParaRPr lang="en-US" sz="2800" dirty="0">
              <a:latin typeface="Arial" panose="020B0604020202020204" pitchFamily="34" charset="0"/>
              <a:cs typeface="Arial" panose="020B0604020202020204" pitchFamily="34" charset="0"/>
            </a:endParaRP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1143000" y="609600"/>
            <a:ext cx="5486400" cy="1754326"/>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Preventing Insider Attacks</a:t>
            </a:r>
            <a:endParaRPr lang="en-US" sz="4000" dirty="0"/>
          </a:p>
        </p:txBody>
      </p:sp>
    </p:spTree>
    <p:extLst>
      <p:ext uri="{BB962C8B-B14F-4D97-AF65-F5344CB8AC3E}">
        <p14:creationId xmlns:p14="http://schemas.microsoft.com/office/powerpoint/2010/main" val="1738620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72" y="1546785"/>
            <a:ext cx="7766028" cy="3185487"/>
          </a:xfrm>
          <a:prstGeom prst="rect">
            <a:avLst/>
          </a:prstGeom>
        </p:spPr>
        <p:txBody>
          <a:bodyPr wrap="squar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Separation of duties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Rotation of Duties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Least Privilege</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Controlled access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Logging and auditing</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Legal Policies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Archive critical data</a:t>
            </a:r>
          </a:p>
        </p:txBody>
      </p:sp>
      <p:sp>
        <p:nvSpPr>
          <p:cNvPr id="3" name="Rectangle 2"/>
          <p:cNvSpPr/>
          <p:nvPr/>
        </p:nvSpPr>
        <p:spPr>
          <a:xfrm>
            <a:off x="1143000" y="609600"/>
            <a:ext cx="54864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Recommendations</a:t>
            </a:r>
            <a:endParaRPr lang="en-US" sz="4000" dirty="0"/>
          </a:p>
        </p:txBody>
      </p:sp>
    </p:spTree>
    <p:extLst>
      <p:ext uri="{BB962C8B-B14F-4D97-AF65-F5344CB8AC3E}">
        <p14:creationId xmlns:p14="http://schemas.microsoft.com/office/powerpoint/2010/main" val="1404470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124200"/>
            <a:ext cx="6545382" cy="1854354"/>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Receptionist and help desk personnel</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Technical support executives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Vendors of target organization</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System administrators and users</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685800" y="838200"/>
            <a:ext cx="8299428" cy="1754326"/>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Common Targets of social Engineering</a:t>
            </a:r>
            <a:endParaRPr lang="en-US" sz="4000" dirty="0"/>
          </a:p>
        </p:txBody>
      </p:sp>
    </p:spTree>
    <p:extLst>
      <p:ext uri="{BB962C8B-B14F-4D97-AF65-F5344CB8AC3E}">
        <p14:creationId xmlns:p14="http://schemas.microsoft.com/office/powerpoint/2010/main" val="3776122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0"/>
            <a:ext cx="6290953" cy="2741776"/>
          </a:xfrm>
          <a:prstGeom prst="rect">
            <a:avLst/>
          </a:prstGeom>
        </p:spPr>
        <p:txBody>
          <a:bodyPr wrap="none">
            <a:spAutoFit/>
          </a:bodyPr>
          <a:lstStyle/>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Major Attack Vectors used by hackers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include: </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Online</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Telephone</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Personal approaches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Reverse social engineering</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762000" y="381000"/>
            <a:ext cx="70866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Threats and Defenses</a:t>
            </a:r>
            <a:endParaRPr lang="en-US" sz="4000" dirty="0"/>
          </a:p>
        </p:txBody>
      </p:sp>
    </p:spTree>
    <p:extLst>
      <p:ext uri="{BB962C8B-B14F-4D97-AF65-F5344CB8AC3E}">
        <p14:creationId xmlns:p14="http://schemas.microsoft.com/office/powerpoint/2010/main" val="2056268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38400"/>
            <a:ext cx="2483372" cy="1854354"/>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Intimidation </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Persuasion</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Ingratiation</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Assistance</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1143000" y="609600"/>
            <a:ext cx="5486400" cy="1754326"/>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Personal Approach Threats</a:t>
            </a:r>
            <a:endParaRPr lang="en-US" sz="4000" dirty="0"/>
          </a:p>
        </p:txBody>
      </p:sp>
    </p:spTree>
    <p:extLst>
      <p:ext uri="{BB962C8B-B14F-4D97-AF65-F5344CB8AC3E}">
        <p14:creationId xmlns:p14="http://schemas.microsoft.com/office/powerpoint/2010/main" val="1273500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09800"/>
            <a:ext cx="7261924" cy="3185487"/>
          </a:xfrm>
          <a:prstGeom prst="rect">
            <a:avLst/>
          </a:prstGeom>
        </p:spPr>
        <p:txBody>
          <a:bodyPr wrap="none">
            <a:spAutoFit/>
          </a:bodyPr>
          <a:lstStyle/>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Steps are necessary to defend against SE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threats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Develop a security management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framework </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Undertake risk management assessments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Implement SE defenses within your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security policy</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914400" y="152400"/>
            <a:ext cx="6400800" cy="1754326"/>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Defenses </a:t>
            </a:r>
            <a:r>
              <a:rPr lang="en-US" sz="5400" dirty="0">
                <a:solidFill>
                  <a:schemeClr val="tx2"/>
                </a:solidFill>
              </a:rPr>
              <a:t>A</a:t>
            </a:r>
            <a:r>
              <a:rPr lang="en-US" sz="5400" dirty="0" smtClean="0">
                <a:solidFill>
                  <a:schemeClr val="tx2"/>
                </a:solidFill>
              </a:rPr>
              <a:t>gainst SE Threats</a:t>
            </a:r>
            <a:endParaRPr lang="en-US" sz="4000" dirty="0"/>
          </a:p>
        </p:txBody>
      </p:sp>
    </p:spTree>
    <p:extLst>
      <p:ext uri="{BB962C8B-B14F-4D97-AF65-F5344CB8AC3E}">
        <p14:creationId xmlns:p14="http://schemas.microsoft.com/office/powerpoint/2010/main" val="1958909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09800"/>
            <a:ext cx="7365221" cy="1410643"/>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You need to assess the level of risk that an</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a</a:t>
            </a:r>
            <a:r>
              <a:rPr lang="en-US" sz="2800" dirty="0" smtClean="0">
                <a:latin typeface="Arial" panose="020B0604020202020204" pitchFamily="34" charset="0"/>
                <a:cs typeface="Arial" panose="020B0604020202020204" pitchFamily="34" charset="0"/>
              </a:rPr>
              <a:t>ttack possesses towards your company for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Deploying suitable measures</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914400" y="152400"/>
            <a:ext cx="64008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Risk Assessment</a:t>
            </a:r>
            <a:endParaRPr lang="en-US" sz="4000" dirty="0"/>
          </a:p>
        </p:txBody>
      </p:sp>
    </p:spTree>
    <p:extLst>
      <p:ext uri="{BB962C8B-B14F-4D97-AF65-F5344CB8AC3E}">
        <p14:creationId xmlns:p14="http://schemas.microsoft.com/office/powerpoint/2010/main" val="32667555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09800"/>
            <a:ext cx="4325223" cy="2298065"/>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Confidential information</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Business Credibility</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Business Availability</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Resources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Money</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914400" y="152400"/>
            <a:ext cx="64008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Risk Categories </a:t>
            </a:r>
            <a:endParaRPr lang="en-US" sz="4000" dirty="0"/>
          </a:p>
        </p:txBody>
      </p:sp>
    </p:spTree>
    <p:extLst>
      <p:ext uri="{BB962C8B-B14F-4D97-AF65-F5344CB8AC3E}">
        <p14:creationId xmlns:p14="http://schemas.microsoft.com/office/powerpoint/2010/main" val="4287044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18" y="2737723"/>
            <a:ext cx="7075976" cy="2298065"/>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Insufficient security training &amp; awareness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Several organization units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Lack of appropriate security policies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Easy access of information </a:t>
            </a:r>
            <a:r>
              <a:rPr lang="en-US" sz="2800" dirty="0" err="1" smtClean="0">
                <a:latin typeface="Arial" panose="020B0604020202020204" pitchFamily="34" charset="0"/>
                <a:cs typeface="Arial" panose="020B0604020202020204" pitchFamily="34" charset="0"/>
              </a:rPr>
              <a:t>eg</a:t>
            </a:r>
            <a:r>
              <a:rPr lang="en-US" sz="2800" dirty="0" smtClean="0">
                <a:latin typeface="Arial" panose="020B0604020202020204" pitchFamily="34" charset="0"/>
                <a:cs typeface="Arial" panose="020B0604020202020204" pitchFamily="34" charset="0"/>
              </a:rPr>
              <a:t>. Email IDs</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&amp; extension numbers for employees</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838200" y="152400"/>
            <a:ext cx="8153400" cy="2585323"/>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Factors That make Companies Vulnerable to Attacks</a:t>
            </a:r>
            <a:endParaRPr lang="en-US" sz="4000" dirty="0"/>
          </a:p>
        </p:txBody>
      </p:sp>
    </p:spTree>
    <p:extLst>
      <p:ext uri="{BB962C8B-B14F-4D97-AF65-F5344CB8AC3E}">
        <p14:creationId xmlns:p14="http://schemas.microsoft.com/office/powerpoint/2010/main" val="562125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22688" y="0"/>
            <a:ext cx="5621311" cy="6858000"/>
          </a:xfrm>
          <a:prstGeom prst="rect">
            <a:avLst/>
          </a:prstGeom>
        </p:spPr>
      </p:pic>
      <p:sp>
        <p:nvSpPr>
          <p:cNvPr id="3" name="object 3"/>
          <p:cNvSpPr txBox="1">
            <a:spLocks noGrp="1"/>
          </p:cNvSpPr>
          <p:nvPr>
            <p:ph type="title"/>
          </p:nvPr>
        </p:nvSpPr>
        <p:spPr>
          <a:xfrm>
            <a:off x="-43548" y="1770621"/>
            <a:ext cx="4618990" cy="697230"/>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C30008"/>
                </a:solidFill>
              </a:rPr>
              <a:t>Soc</a:t>
            </a:r>
            <a:r>
              <a:rPr sz="4400" dirty="0">
                <a:solidFill>
                  <a:srgbClr val="C30008"/>
                </a:solidFill>
              </a:rPr>
              <a:t>i</a:t>
            </a:r>
            <a:r>
              <a:rPr sz="4400" spc="-5" dirty="0">
                <a:solidFill>
                  <a:srgbClr val="C30008"/>
                </a:solidFill>
              </a:rPr>
              <a:t>a</a:t>
            </a:r>
            <a:r>
              <a:rPr sz="4400" dirty="0">
                <a:solidFill>
                  <a:srgbClr val="C30008"/>
                </a:solidFill>
              </a:rPr>
              <a:t>l</a:t>
            </a:r>
            <a:r>
              <a:rPr sz="4400" spc="-520" dirty="0">
                <a:solidFill>
                  <a:srgbClr val="C30008"/>
                </a:solidFill>
              </a:rPr>
              <a:t> </a:t>
            </a:r>
            <a:r>
              <a:rPr sz="4400" spc="-5" dirty="0">
                <a:solidFill>
                  <a:srgbClr val="C30008"/>
                </a:solidFill>
              </a:rPr>
              <a:t>Eng</a:t>
            </a:r>
            <a:r>
              <a:rPr sz="4400" dirty="0">
                <a:solidFill>
                  <a:srgbClr val="C30008"/>
                </a:solidFill>
              </a:rPr>
              <a:t>i</a:t>
            </a:r>
            <a:r>
              <a:rPr sz="4400" spc="-5" dirty="0">
                <a:solidFill>
                  <a:srgbClr val="C30008"/>
                </a:solidFill>
              </a:rPr>
              <a:t>neer</a:t>
            </a:r>
            <a:r>
              <a:rPr sz="4400" dirty="0">
                <a:solidFill>
                  <a:srgbClr val="C30008"/>
                </a:solidFill>
              </a:rPr>
              <a:t>i</a:t>
            </a:r>
            <a:r>
              <a:rPr sz="4400" spc="-5" dirty="0">
                <a:solidFill>
                  <a:srgbClr val="C30008"/>
                </a:solidFill>
              </a:rPr>
              <a:t>n</a:t>
            </a:r>
            <a:r>
              <a:rPr sz="4400" dirty="0">
                <a:solidFill>
                  <a:srgbClr val="C30008"/>
                </a:solidFill>
              </a:rPr>
              <a:t>g</a:t>
            </a:r>
            <a:endParaRPr sz="4400"/>
          </a:p>
        </p:txBody>
      </p:sp>
      <p:pic>
        <p:nvPicPr>
          <p:cNvPr id="4" name="object 4"/>
          <p:cNvPicPr/>
          <p:nvPr/>
        </p:nvPicPr>
        <p:blipFill>
          <a:blip r:embed="rId3" cstate="print"/>
          <a:stretch>
            <a:fillRect/>
          </a:stretch>
        </p:blipFill>
        <p:spPr>
          <a:xfrm>
            <a:off x="0" y="3720084"/>
            <a:ext cx="3602736" cy="2601468"/>
          </a:xfrm>
          <a:prstGeom prst="rect">
            <a:avLst/>
          </a:prstGeom>
        </p:spPr>
      </p:pic>
    </p:spTree>
    <p:extLst>
      <p:ext uri="{BB962C8B-B14F-4D97-AF65-F5344CB8AC3E}">
        <p14:creationId xmlns:p14="http://schemas.microsoft.com/office/powerpoint/2010/main" val="1482529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09800"/>
            <a:ext cx="7797327" cy="2741776"/>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Security policies are as strong as its weakest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link and humans are then most susceptible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factor</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Difficult to detect SE attempts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No method to ensure complete security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from SE attacks</a:t>
            </a:r>
          </a:p>
        </p:txBody>
      </p:sp>
      <p:sp>
        <p:nvSpPr>
          <p:cNvPr id="3" name="Rectangle 2"/>
          <p:cNvSpPr/>
          <p:nvPr/>
        </p:nvSpPr>
        <p:spPr>
          <a:xfrm>
            <a:off x="914400" y="152400"/>
            <a:ext cx="64008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Why is SE Effective? </a:t>
            </a:r>
            <a:endParaRPr lang="en-US" sz="4000" dirty="0"/>
          </a:p>
        </p:txBody>
      </p:sp>
    </p:spTree>
    <p:extLst>
      <p:ext uri="{BB962C8B-B14F-4D97-AF65-F5344CB8AC3E}">
        <p14:creationId xmlns:p14="http://schemas.microsoft.com/office/powerpoint/2010/main" val="2139883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09800"/>
            <a:ext cx="8722260" cy="3629199"/>
          </a:xfrm>
          <a:prstGeom prst="rect">
            <a:avLst/>
          </a:prstGeom>
        </p:spPr>
        <p:txBody>
          <a:bodyPr wrap="none">
            <a:spAutoFit/>
          </a:bodyPr>
          <a:lstStyle/>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Attacker May:</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Show inability to give a valid callback number</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Make informal requests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Show haste</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Unusual compliment or praise</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Show discomfort when questioned</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Threaten of dire consequences if information is not </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provided</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914400" y="152400"/>
            <a:ext cx="6400800" cy="1754326"/>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Warning signs of an Attack</a:t>
            </a:r>
            <a:endParaRPr lang="en-US" sz="4000" dirty="0"/>
          </a:p>
        </p:txBody>
      </p:sp>
    </p:spTree>
    <p:extLst>
      <p:ext uri="{BB962C8B-B14F-4D97-AF65-F5344CB8AC3E}">
        <p14:creationId xmlns:p14="http://schemas.microsoft.com/office/powerpoint/2010/main" val="563079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09800"/>
            <a:ext cx="5745740" cy="2741776"/>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Economic losses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Damage of goodwill</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Loss of privacy</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Dangers of terrorism </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Lawsuits and arbitrations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Temporary or permanent closure</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914400" y="152400"/>
            <a:ext cx="6400800" cy="1754326"/>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Impact on the Organization</a:t>
            </a:r>
            <a:endParaRPr lang="en-US" sz="4000" dirty="0"/>
          </a:p>
        </p:txBody>
      </p:sp>
    </p:spTree>
    <p:extLst>
      <p:ext uri="{BB962C8B-B14F-4D97-AF65-F5344CB8AC3E}">
        <p14:creationId xmlns:p14="http://schemas.microsoft.com/office/powerpoint/2010/main" val="4008557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8803"/>
            <a:ext cx="8229600" cy="4060086"/>
          </a:xfrm>
          <a:prstGeom prst="rect">
            <a:avLst/>
          </a:prstGeom>
        </p:spPr>
        <p:txBody>
          <a:bodyPr wrap="squar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Training</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Password policy</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Operational guidelines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Physical security policies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Classification of information</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Access privileges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Background check of employees and proper termination process</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Proper incidence response team</a:t>
            </a:r>
          </a:p>
        </p:txBody>
      </p:sp>
      <p:sp>
        <p:nvSpPr>
          <p:cNvPr id="3" name="Rectangle 2"/>
          <p:cNvSpPr/>
          <p:nvPr/>
        </p:nvSpPr>
        <p:spPr>
          <a:xfrm>
            <a:off x="914400" y="152400"/>
            <a:ext cx="64008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Countermeasures</a:t>
            </a:r>
            <a:endParaRPr lang="en-US" sz="4000" dirty="0"/>
          </a:p>
        </p:txBody>
      </p:sp>
    </p:spTree>
    <p:extLst>
      <p:ext uri="{BB962C8B-B14F-4D97-AF65-F5344CB8AC3E}">
        <p14:creationId xmlns:p14="http://schemas.microsoft.com/office/powerpoint/2010/main" val="2707259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09800"/>
            <a:ext cx="7061549" cy="1410643"/>
          </a:xfrm>
          <a:prstGeom prst="rect">
            <a:avLst/>
          </a:prstGeom>
        </p:spPr>
        <p:txBody>
          <a:bodyPr wrap="none">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Occurs when someone steals your name</a:t>
            </a:r>
          </a:p>
          <a:p>
            <a:pPr marL="12700">
              <a:lnSpc>
                <a:spcPct val="100000"/>
              </a:lnSpc>
              <a:spcBef>
                <a:spcPts val="95"/>
              </a:spcBef>
              <a:tabLst>
                <a:tab pos="355600" algn="l"/>
              </a:tabLst>
            </a:pPr>
            <a:r>
              <a:rPr lang="en-US" sz="2800" dirty="0">
                <a:latin typeface="Arial" panose="020B0604020202020204" pitchFamily="34" charset="0"/>
                <a:cs typeface="Arial" panose="020B0604020202020204" pitchFamily="34" charset="0"/>
              </a:rPr>
              <a:t>a</a:t>
            </a:r>
            <a:r>
              <a:rPr lang="en-US" sz="2800" dirty="0" smtClean="0">
                <a:latin typeface="Arial" panose="020B0604020202020204" pitchFamily="34" charset="0"/>
                <a:cs typeface="Arial" panose="020B0604020202020204" pitchFamily="34" charset="0"/>
              </a:rPr>
              <a:t>nd other personal information for </a:t>
            </a:r>
          </a:p>
          <a:p>
            <a:pPr marL="12700">
              <a:lnSpc>
                <a:spcPct val="100000"/>
              </a:lnSpc>
              <a:spcBef>
                <a:spcPts val="95"/>
              </a:spcBef>
              <a:tabLst>
                <a:tab pos="355600" algn="l"/>
              </a:tabLst>
            </a:pPr>
            <a:r>
              <a:rPr lang="en-US" sz="2800" dirty="0" smtClean="0">
                <a:latin typeface="Arial" panose="020B0604020202020204" pitchFamily="34" charset="0"/>
                <a:cs typeface="Arial" panose="020B0604020202020204" pitchFamily="34" charset="0"/>
              </a:rPr>
              <a:t>fraudulent purposes.  </a:t>
            </a:r>
          </a:p>
        </p:txBody>
      </p:sp>
      <p:sp>
        <p:nvSpPr>
          <p:cNvPr id="3" name="Rectangle 2"/>
          <p:cNvSpPr/>
          <p:nvPr/>
        </p:nvSpPr>
        <p:spPr>
          <a:xfrm>
            <a:off x="914400" y="152400"/>
            <a:ext cx="64008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Identity theft</a:t>
            </a:r>
            <a:endParaRPr lang="en-US" sz="4000" dirty="0"/>
          </a:p>
        </p:txBody>
      </p:sp>
    </p:spTree>
    <p:extLst>
      <p:ext uri="{BB962C8B-B14F-4D97-AF65-F5344CB8AC3E}">
        <p14:creationId xmlns:p14="http://schemas.microsoft.com/office/powerpoint/2010/main" val="1089582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5844" y="107899"/>
            <a:ext cx="3256279" cy="1257300"/>
          </a:xfrm>
          <a:prstGeom prst="rect">
            <a:avLst/>
          </a:prstGeom>
        </p:spPr>
        <p:txBody>
          <a:bodyPr vert="horz" wrap="square" lIns="0" tIns="12700" rIns="0" bIns="0" rtlCol="0">
            <a:spAutoFit/>
          </a:bodyPr>
          <a:lstStyle/>
          <a:p>
            <a:pPr marL="12700" marR="5080">
              <a:lnSpc>
                <a:spcPct val="126299"/>
              </a:lnSpc>
              <a:spcBef>
                <a:spcPts val="100"/>
              </a:spcBef>
            </a:pPr>
            <a:r>
              <a:rPr sz="3200" spc="-5" dirty="0">
                <a:solidFill>
                  <a:srgbClr val="17376A"/>
                </a:solidFill>
              </a:rPr>
              <a:t>Identit</a:t>
            </a:r>
            <a:r>
              <a:rPr sz="3200" dirty="0">
                <a:solidFill>
                  <a:srgbClr val="17376A"/>
                </a:solidFill>
              </a:rPr>
              <a:t>y</a:t>
            </a:r>
            <a:r>
              <a:rPr sz="3200" spc="-385" dirty="0">
                <a:solidFill>
                  <a:srgbClr val="17376A"/>
                </a:solidFill>
              </a:rPr>
              <a:t> </a:t>
            </a:r>
            <a:r>
              <a:rPr sz="3200" spc="-5" dirty="0">
                <a:solidFill>
                  <a:srgbClr val="17376A"/>
                </a:solidFill>
              </a:rPr>
              <a:t>Thef</a:t>
            </a:r>
            <a:r>
              <a:rPr sz="3200" dirty="0">
                <a:solidFill>
                  <a:srgbClr val="17376A"/>
                </a:solidFill>
              </a:rPr>
              <a:t>t  </a:t>
            </a:r>
            <a:r>
              <a:rPr sz="3200" spc="-5" dirty="0">
                <a:solidFill>
                  <a:srgbClr val="17376A"/>
                </a:solidFill>
              </a:rPr>
              <a:t>Countermeasure</a:t>
            </a:r>
            <a:r>
              <a:rPr sz="3200" dirty="0">
                <a:solidFill>
                  <a:srgbClr val="17376A"/>
                </a:solidFill>
              </a:rPr>
              <a:t>s</a:t>
            </a:r>
            <a:endParaRPr sz="3200"/>
          </a:p>
        </p:txBody>
      </p:sp>
      <p:pic>
        <p:nvPicPr>
          <p:cNvPr id="3" name="object 3"/>
          <p:cNvPicPr/>
          <p:nvPr/>
        </p:nvPicPr>
        <p:blipFill>
          <a:blip r:embed="rId2" cstate="print"/>
          <a:stretch>
            <a:fillRect/>
          </a:stretch>
        </p:blipFill>
        <p:spPr>
          <a:xfrm>
            <a:off x="647700" y="1699260"/>
            <a:ext cx="8324088" cy="425653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438400"/>
            <a:ext cx="6842194" cy="2593018"/>
          </a:xfrm>
          <a:prstGeom prst="rect">
            <a:avLst/>
          </a:prstGeom>
        </p:spPr>
        <p:txBody>
          <a:bodyPr wrap="none">
            <a:spAutoFit/>
          </a:bodyPr>
          <a:lstStyle/>
          <a:p>
            <a:pPr marL="355600" indent="-342900">
              <a:lnSpc>
                <a:spcPct val="100000"/>
              </a:lnSpc>
              <a:spcBef>
                <a:spcPts val="95"/>
              </a:spcBef>
              <a:buChar char="•"/>
              <a:tabLst>
                <a:tab pos="355600" algn="l"/>
              </a:tabLst>
            </a:pPr>
            <a:r>
              <a:rPr lang="en-US" sz="4000" dirty="0" smtClean="0"/>
              <a:t>How to perform identity theft </a:t>
            </a:r>
          </a:p>
          <a:p>
            <a:pPr marL="355600" indent="-342900">
              <a:lnSpc>
                <a:spcPct val="100000"/>
              </a:lnSpc>
              <a:spcBef>
                <a:spcPts val="95"/>
              </a:spcBef>
              <a:buChar char="•"/>
              <a:tabLst>
                <a:tab pos="355600" algn="l"/>
              </a:tabLst>
            </a:pPr>
            <a:r>
              <a:rPr lang="en-US" sz="4000" dirty="0" smtClean="0"/>
              <a:t>Impact of identity theft</a:t>
            </a:r>
          </a:p>
          <a:p>
            <a:pPr marL="355600" indent="-342900">
              <a:lnSpc>
                <a:spcPct val="100000"/>
              </a:lnSpc>
              <a:spcBef>
                <a:spcPts val="95"/>
              </a:spcBef>
              <a:buChar char="•"/>
              <a:tabLst>
                <a:tab pos="355600" algn="l"/>
              </a:tabLst>
            </a:pPr>
            <a:r>
              <a:rPr lang="en-US" sz="4000" dirty="0" smtClean="0"/>
              <a:t>How to mitigate identity theft</a:t>
            </a:r>
          </a:p>
          <a:p>
            <a:pPr marL="12700">
              <a:lnSpc>
                <a:spcPct val="100000"/>
              </a:lnSpc>
              <a:spcBef>
                <a:spcPts val="95"/>
              </a:spcBef>
              <a:tabLst>
                <a:tab pos="355600" algn="l"/>
              </a:tabLst>
            </a:pPr>
            <a:endParaRPr lang="en-US" sz="4000" dirty="0"/>
          </a:p>
        </p:txBody>
      </p:sp>
      <p:sp>
        <p:nvSpPr>
          <p:cNvPr id="3" name="Rectangle 2"/>
          <p:cNvSpPr/>
          <p:nvPr/>
        </p:nvSpPr>
        <p:spPr>
          <a:xfrm>
            <a:off x="3200400" y="1066800"/>
            <a:ext cx="6400800" cy="923330"/>
          </a:xfrm>
          <a:prstGeom prst="rect">
            <a:avLst/>
          </a:prstGeom>
        </p:spPr>
        <p:txBody>
          <a:bodyPr wrap="square">
            <a:spAutoFit/>
          </a:bodyPr>
          <a:lstStyle/>
          <a:p>
            <a:pPr marL="12700">
              <a:lnSpc>
                <a:spcPct val="100000"/>
              </a:lnSpc>
              <a:spcBef>
                <a:spcPts val="95"/>
              </a:spcBef>
              <a:tabLst>
                <a:tab pos="355600" algn="l"/>
              </a:tabLst>
            </a:pPr>
            <a:r>
              <a:rPr lang="en-US" sz="5400" dirty="0" smtClean="0">
                <a:solidFill>
                  <a:schemeClr val="tx2"/>
                </a:solidFill>
              </a:rPr>
              <a:t>Exercise</a:t>
            </a:r>
            <a:endParaRPr lang="en-US" sz="4000" dirty="0"/>
          </a:p>
        </p:txBody>
      </p:sp>
    </p:spTree>
    <p:extLst>
      <p:ext uri="{BB962C8B-B14F-4D97-AF65-F5344CB8AC3E}">
        <p14:creationId xmlns:p14="http://schemas.microsoft.com/office/powerpoint/2010/main" val="1163150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5844" y="630377"/>
            <a:ext cx="19812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17376A"/>
                </a:solidFill>
              </a:rPr>
              <a:t>Su</a:t>
            </a:r>
            <a:r>
              <a:rPr sz="3600" dirty="0">
                <a:solidFill>
                  <a:srgbClr val="17376A"/>
                </a:solidFill>
              </a:rPr>
              <a:t>mm</a:t>
            </a:r>
            <a:r>
              <a:rPr sz="3600" spc="-5" dirty="0">
                <a:solidFill>
                  <a:srgbClr val="17376A"/>
                </a:solidFill>
              </a:rPr>
              <a:t>a</a:t>
            </a:r>
            <a:r>
              <a:rPr sz="3600" dirty="0">
                <a:solidFill>
                  <a:srgbClr val="17376A"/>
                </a:solidFill>
              </a:rPr>
              <a:t>ry</a:t>
            </a:r>
            <a:endParaRPr sz="3600"/>
          </a:p>
        </p:txBody>
      </p:sp>
      <p:pic>
        <p:nvPicPr>
          <p:cNvPr id="3" name="object 3"/>
          <p:cNvPicPr/>
          <p:nvPr/>
        </p:nvPicPr>
        <p:blipFill>
          <a:blip r:embed="rId2" cstate="print"/>
          <a:stretch>
            <a:fillRect/>
          </a:stretch>
        </p:blipFill>
        <p:spPr>
          <a:xfrm>
            <a:off x="289559" y="2124455"/>
            <a:ext cx="8566404" cy="432054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7" y="0"/>
            <a:ext cx="9141460" cy="6858000"/>
            <a:chOff x="3047" y="0"/>
            <a:chExt cx="9141460" cy="6858000"/>
          </a:xfrm>
        </p:grpSpPr>
        <p:pic>
          <p:nvPicPr>
            <p:cNvPr id="3" name="object 3"/>
            <p:cNvPicPr/>
            <p:nvPr/>
          </p:nvPicPr>
          <p:blipFill>
            <a:blip r:embed="rId2" cstate="print"/>
            <a:stretch>
              <a:fillRect/>
            </a:stretch>
          </p:blipFill>
          <p:spPr>
            <a:xfrm>
              <a:off x="3047" y="0"/>
              <a:ext cx="9140952" cy="6858000"/>
            </a:xfrm>
            <a:prstGeom prst="rect">
              <a:avLst/>
            </a:prstGeom>
          </p:spPr>
        </p:pic>
        <p:pic>
          <p:nvPicPr>
            <p:cNvPr id="4" name="object 4"/>
            <p:cNvPicPr/>
            <p:nvPr/>
          </p:nvPicPr>
          <p:blipFill>
            <a:blip r:embed="rId3" cstate="print"/>
            <a:stretch>
              <a:fillRect/>
            </a:stretch>
          </p:blipFill>
          <p:spPr>
            <a:xfrm>
              <a:off x="6672071" y="225552"/>
              <a:ext cx="2388107" cy="826008"/>
            </a:xfrm>
            <a:prstGeom prst="rect">
              <a:avLst/>
            </a:prstGeom>
          </p:spPr>
        </p:pic>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328295">
              <a:lnSpc>
                <a:spcPct val="100000"/>
              </a:lnSpc>
              <a:spcBef>
                <a:spcPts val="95"/>
              </a:spcBef>
            </a:pPr>
            <a:r>
              <a:rPr spc="-5" dirty="0"/>
              <a:t>Thank</a:t>
            </a:r>
            <a:r>
              <a:rPr spc="-330" dirty="0"/>
              <a:t> </a:t>
            </a:r>
            <a:r>
              <a:rPr spc="-5" dirty="0"/>
              <a:t>you</a:t>
            </a:r>
            <a:r>
              <a:rPr b="0" spc="-30" dirty="0">
                <a:latin typeface="Yu Mincho Light"/>
                <a:cs typeface="Yu Mincho Light"/>
              </a:rPr>
              <a:t>!</a:t>
            </a:r>
          </a:p>
        </p:txBody>
      </p:sp>
      <p:sp>
        <p:nvSpPr>
          <p:cNvPr id="6" name="object 6"/>
          <p:cNvSpPr txBox="1"/>
          <p:nvPr/>
        </p:nvSpPr>
        <p:spPr>
          <a:xfrm>
            <a:off x="3499535" y="3219564"/>
            <a:ext cx="2459990" cy="451484"/>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Arial"/>
                <a:cs typeface="Arial"/>
              </a:rPr>
              <a:t>A</a:t>
            </a:r>
            <a:r>
              <a:rPr sz="2800" spc="-5" dirty="0">
                <a:solidFill>
                  <a:srgbClr val="FFFFFF"/>
                </a:solidFill>
                <a:latin typeface="Arial"/>
                <a:cs typeface="Arial"/>
              </a:rPr>
              <a:t>ny</a:t>
            </a:r>
            <a:r>
              <a:rPr sz="2800" spc="-330" dirty="0">
                <a:solidFill>
                  <a:srgbClr val="FFFFFF"/>
                </a:solidFill>
                <a:latin typeface="Arial"/>
                <a:cs typeface="Arial"/>
              </a:rPr>
              <a:t> </a:t>
            </a:r>
            <a:r>
              <a:rPr sz="2800" dirty="0">
                <a:solidFill>
                  <a:srgbClr val="FFFFFF"/>
                </a:solidFill>
                <a:latin typeface="Arial"/>
                <a:cs typeface="Arial"/>
              </a:rPr>
              <a:t>Q</a:t>
            </a:r>
            <a:r>
              <a:rPr sz="2800" spc="-5" dirty="0">
                <a:solidFill>
                  <a:srgbClr val="FFFFFF"/>
                </a:solidFill>
                <a:latin typeface="Arial"/>
                <a:cs typeface="Arial"/>
              </a:rPr>
              <a:t>uest</a:t>
            </a:r>
            <a:r>
              <a:rPr sz="2800" spc="-10" dirty="0">
                <a:solidFill>
                  <a:srgbClr val="FFFFFF"/>
                </a:solidFill>
                <a:latin typeface="Arial"/>
                <a:cs typeface="Arial"/>
              </a:rPr>
              <a:t>i</a:t>
            </a:r>
            <a:r>
              <a:rPr sz="2800" spc="-5" dirty="0">
                <a:solidFill>
                  <a:srgbClr val="FFFFFF"/>
                </a:solidFill>
                <a:latin typeface="Arial"/>
                <a:cs typeface="Arial"/>
              </a:rPr>
              <a:t>ons</a:t>
            </a:r>
            <a:r>
              <a:rPr sz="2800" b="0" spc="-5" dirty="0">
                <a:solidFill>
                  <a:srgbClr val="FFFFFF"/>
                </a:solidFill>
                <a:latin typeface="Yu Mincho Light"/>
                <a:cs typeface="Yu Mincho Light"/>
              </a:rPr>
              <a:t>?</a:t>
            </a:r>
            <a:endParaRPr sz="2800">
              <a:latin typeface="Yu Mincho Light"/>
              <a:cs typeface="Yu Mincho Ligh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95400"/>
            <a:ext cx="5059095" cy="1292662"/>
          </a:xfrm>
        </p:spPr>
        <p:txBody>
          <a:bodyPr/>
          <a:lstStyle/>
          <a:p>
            <a:r>
              <a:rPr lang="en-US" dirty="0" smtClean="0">
                <a:solidFill>
                  <a:schemeClr val="tx2"/>
                </a:solidFill>
              </a:rPr>
              <a:t>SOCIAL ENGINEERING  LABS</a:t>
            </a:r>
            <a:endParaRPr lang="en-US" dirty="0">
              <a:solidFill>
                <a:schemeClr val="tx2"/>
              </a:solidFill>
            </a:endParaRPr>
          </a:p>
        </p:txBody>
      </p:sp>
      <p:sp>
        <p:nvSpPr>
          <p:cNvPr id="4" name="TextBox 3"/>
          <p:cNvSpPr txBox="1"/>
          <p:nvPr/>
        </p:nvSpPr>
        <p:spPr>
          <a:xfrm>
            <a:off x="228600" y="2971800"/>
            <a:ext cx="8382000" cy="1569660"/>
          </a:xfrm>
          <a:prstGeom prst="rect">
            <a:avLst/>
          </a:prstGeom>
          <a:noFill/>
        </p:spPr>
        <p:txBody>
          <a:bodyPr wrap="square" rtlCol="0">
            <a:spAutoFit/>
          </a:bodyPr>
          <a:lstStyle/>
          <a:p>
            <a:r>
              <a:rPr lang="en-US" sz="2400" dirty="0" smtClean="0"/>
              <a:t>Kindly follow this link to find the Labs for social engineering</a:t>
            </a:r>
          </a:p>
          <a:p>
            <a:endParaRPr lang="en-US" dirty="0" smtClean="0">
              <a:solidFill>
                <a:schemeClr val="accent2"/>
              </a:solidFill>
            </a:endParaRPr>
          </a:p>
          <a:p>
            <a:endParaRPr lang="en-US" dirty="0">
              <a:solidFill>
                <a:schemeClr val="accent2"/>
              </a:solidFill>
            </a:endParaRPr>
          </a:p>
          <a:p>
            <a:r>
              <a:rPr lang="en-US" dirty="0" smtClean="0">
                <a:solidFill>
                  <a:schemeClr val="accent2"/>
                </a:solidFill>
              </a:rPr>
              <a:t>https</a:t>
            </a:r>
            <a:r>
              <a:rPr lang="en-US" dirty="0">
                <a:solidFill>
                  <a:schemeClr val="accent2"/>
                </a:solidFill>
              </a:rPr>
              <a:t>://daveeargle.com/security-assignments/labs/lab_social_engineering.html#part-1-msfvenom-with-fake-adobeupdateexe</a:t>
            </a:r>
          </a:p>
        </p:txBody>
      </p:sp>
    </p:spTree>
    <p:extLst>
      <p:ext uri="{BB962C8B-B14F-4D97-AF65-F5344CB8AC3E}">
        <p14:creationId xmlns:p14="http://schemas.microsoft.com/office/powerpoint/2010/main" val="425776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52600"/>
            <a:ext cx="7620000" cy="3016210"/>
          </a:xfrm>
        </p:spPr>
        <p:txBody>
          <a:bodyPr/>
          <a:lstStyle/>
          <a:p>
            <a:r>
              <a:rPr lang="en-US" dirty="0" smtClean="0">
                <a:solidFill>
                  <a:schemeClr val="tx1"/>
                </a:solidFill>
                <a:latin typeface="+mn-lt"/>
              </a:rPr>
              <a:t>1. Social Engineering</a:t>
            </a:r>
            <a:br>
              <a:rPr lang="en-US" dirty="0" smtClean="0">
                <a:solidFill>
                  <a:schemeClr val="tx1"/>
                </a:solidFill>
                <a:latin typeface="+mn-lt"/>
              </a:rPr>
            </a:br>
            <a:r>
              <a:rPr lang="en-US" dirty="0" smtClean="0">
                <a:solidFill>
                  <a:schemeClr val="tx1"/>
                </a:solidFill>
                <a:latin typeface="+mn-lt"/>
              </a:rPr>
              <a:t>2. Types of Social Engineering</a:t>
            </a:r>
            <a:br>
              <a:rPr lang="en-US" dirty="0" smtClean="0">
                <a:solidFill>
                  <a:schemeClr val="tx1"/>
                </a:solidFill>
                <a:latin typeface="+mn-lt"/>
              </a:rPr>
            </a:br>
            <a:r>
              <a:rPr lang="en-US" dirty="0" smtClean="0">
                <a:solidFill>
                  <a:schemeClr val="tx1"/>
                </a:solidFill>
                <a:latin typeface="+mn-lt"/>
              </a:rPr>
              <a:t>3. Behaviors Vulnerable to attacks</a:t>
            </a:r>
            <a:br>
              <a:rPr lang="en-US" dirty="0" smtClean="0">
                <a:solidFill>
                  <a:schemeClr val="tx1"/>
                </a:solidFill>
                <a:latin typeface="+mn-lt"/>
              </a:rPr>
            </a:br>
            <a:r>
              <a:rPr lang="en-US" dirty="0" smtClean="0">
                <a:solidFill>
                  <a:schemeClr val="tx1"/>
                </a:solidFill>
                <a:latin typeface="+mn-lt"/>
              </a:rPr>
              <a:t>4. Countermeasures for </a:t>
            </a:r>
            <a:r>
              <a:rPr lang="en-US" dirty="0">
                <a:solidFill>
                  <a:schemeClr val="tx1"/>
                </a:solidFill>
                <a:latin typeface="+mn-lt"/>
              </a:rPr>
              <a:t>S</a:t>
            </a:r>
            <a:r>
              <a:rPr lang="en-US" dirty="0" smtClean="0">
                <a:solidFill>
                  <a:schemeClr val="tx1"/>
                </a:solidFill>
                <a:latin typeface="+mn-lt"/>
              </a:rPr>
              <a:t>ocial </a:t>
            </a:r>
            <a:r>
              <a:rPr lang="en-US" dirty="0">
                <a:solidFill>
                  <a:schemeClr val="tx1"/>
                </a:solidFill>
                <a:latin typeface="+mn-lt"/>
              </a:rPr>
              <a:t>E</a:t>
            </a:r>
            <a:r>
              <a:rPr lang="en-US" dirty="0" smtClean="0">
                <a:solidFill>
                  <a:schemeClr val="tx1"/>
                </a:solidFill>
                <a:latin typeface="+mn-lt"/>
              </a:rPr>
              <a:t>ngineering </a:t>
            </a:r>
            <a:br>
              <a:rPr lang="en-US" dirty="0" smtClean="0">
                <a:solidFill>
                  <a:schemeClr val="tx1"/>
                </a:solidFill>
                <a:latin typeface="+mn-lt"/>
              </a:rPr>
            </a:br>
            <a:r>
              <a:rPr lang="en-US" dirty="0" smtClean="0">
                <a:solidFill>
                  <a:schemeClr val="tx1"/>
                </a:solidFill>
                <a:latin typeface="+mn-lt"/>
              </a:rPr>
              <a:t>5. Policies and procedures</a:t>
            </a:r>
            <a:br>
              <a:rPr lang="en-US" dirty="0" smtClean="0">
                <a:solidFill>
                  <a:schemeClr val="tx1"/>
                </a:solidFill>
                <a:latin typeface="+mn-lt"/>
              </a:rPr>
            </a:br>
            <a:r>
              <a:rPr lang="en-US" dirty="0" smtClean="0">
                <a:solidFill>
                  <a:schemeClr val="tx1"/>
                </a:solidFill>
                <a:latin typeface="+mn-lt"/>
              </a:rPr>
              <a:t>6. Identity Theft</a:t>
            </a:r>
            <a:br>
              <a:rPr lang="en-US" dirty="0" smtClean="0">
                <a:solidFill>
                  <a:schemeClr val="tx1"/>
                </a:solidFill>
                <a:latin typeface="+mn-lt"/>
              </a:rPr>
            </a:br>
            <a:r>
              <a:rPr lang="en-US" dirty="0" smtClean="0">
                <a:solidFill>
                  <a:schemeClr val="tx1"/>
                </a:solidFill>
                <a:latin typeface="+mn-lt"/>
              </a:rPr>
              <a:t>7. Countermeasures for Identity Theft</a:t>
            </a:r>
            <a:endParaRPr lang="en-US" dirty="0">
              <a:solidFill>
                <a:schemeClr val="tx1"/>
              </a:solidFill>
              <a:latin typeface="+mn-lt"/>
            </a:endParaRPr>
          </a:p>
        </p:txBody>
      </p:sp>
      <p:sp>
        <p:nvSpPr>
          <p:cNvPr id="3" name="Text Placeholder 2"/>
          <p:cNvSpPr>
            <a:spLocks noGrp="1"/>
          </p:cNvSpPr>
          <p:nvPr>
            <p:ph type="body" idx="1"/>
          </p:nvPr>
        </p:nvSpPr>
        <p:spPr>
          <a:xfrm>
            <a:off x="762000" y="914400"/>
            <a:ext cx="5257800" cy="553998"/>
          </a:xfrm>
        </p:spPr>
        <p:txBody>
          <a:bodyPr/>
          <a:lstStyle/>
          <a:p>
            <a:r>
              <a:rPr lang="en-US" dirty="0"/>
              <a:t>Learning Objectives</a:t>
            </a:r>
          </a:p>
        </p:txBody>
      </p:sp>
    </p:spTree>
    <p:extLst>
      <p:ext uri="{BB962C8B-B14F-4D97-AF65-F5344CB8AC3E}">
        <p14:creationId xmlns:p14="http://schemas.microsoft.com/office/powerpoint/2010/main" val="352880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430" y="1752600"/>
            <a:ext cx="7382970" cy="5170646"/>
          </a:xfrm>
        </p:spPr>
        <p:txBody>
          <a:bodyPr/>
          <a:lstStyle/>
          <a:p>
            <a:r>
              <a:rPr lang="en-US" dirty="0" smtClean="0">
                <a:solidFill>
                  <a:schemeClr val="tx1"/>
                </a:solidFill>
              </a:rPr>
              <a:t>Social Engineering is the human side of breaking into a corporate network</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it is the Tactic or trick of gaining sensitive information by exploiting the basic human nature such as Trust, Fear, Desire</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The attempt is to gain </a:t>
            </a:r>
            <a:r>
              <a:rPr lang="en-US" dirty="0">
                <a:solidFill>
                  <a:schemeClr val="tx1"/>
                </a:solidFill>
              </a:rPr>
              <a:t>i</a:t>
            </a:r>
            <a:r>
              <a:rPr lang="en-US" dirty="0" smtClean="0">
                <a:solidFill>
                  <a:schemeClr val="tx1"/>
                </a:solidFill>
              </a:rPr>
              <a:t>nformation such as Sensitive information, Authorization details, Access details</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770429" y="920546"/>
            <a:ext cx="8352789" cy="553998"/>
          </a:xfrm>
        </p:spPr>
        <p:txBody>
          <a:bodyPr/>
          <a:lstStyle/>
          <a:p>
            <a:r>
              <a:rPr lang="en-US" dirty="0" smtClean="0">
                <a:solidFill>
                  <a:schemeClr val="tx2"/>
                </a:solidFill>
              </a:rPr>
              <a:t>What is Social Engineering? </a:t>
            </a:r>
            <a:endParaRPr lang="en-US" dirty="0">
              <a:solidFill>
                <a:schemeClr val="tx2"/>
              </a:solidFill>
            </a:endParaRPr>
          </a:p>
        </p:txBody>
      </p:sp>
    </p:spTree>
    <p:extLst>
      <p:ext uri="{BB962C8B-B14F-4D97-AF65-F5344CB8AC3E}">
        <p14:creationId xmlns:p14="http://schemas.microsoft.com/office/powerpoint/2010/main" val="4011818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1676400"/>
            <a:ext cx="8534400" cy="3054041"/>
          </a:xfrm>
          <a:prstGeom prst="rect">
            <a:avLst/>
          </a:prstGeom>
        </p:spPr>
        <p:txBody>
          <a:bodyPr vert="horz" wrap="square" lIns="0" tIns="12065" rIns="0" bIns="0" rtlCol="0">
            <a:spAutoFit/>
          </a:bodyPr>
          <a:lstStyle/>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An </a:t>
            </a:r>
            <a:r>
              <a:rPr lang="en-US" sz="2800" dirty="0">
                <a:latin typeface="Arial" panose="020B0604020202020204" pitchFamily="34" charset="0"/>
                <a:cs typeface="Arial" panose="020B0604020202020204" pitchFamily="34" charset="0"/>
              </a:rPr>
              <a:t>employee may unwittingly give away Key information in an email or by answering questions over the phone with someone they don’t know. </a:t>
            </a:r>
          </a:p>
          <a:p>
            <a:pPr marL="12700">
              <a:lnSpc>
                <a:spcPct val="100000"/>
              </a:lnSpc>
              <a:spcBef>
                <a:spcPts val="95"/>
              </a:spcBef>
              <a:tabLst>
                <a:tab pos="355600" algn="l"/>
              </a:tabLst>
            </a:pPr>
            <a:endParaRPr lang="en-US" sz="2800" dirty="0">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a:latin typeface="Arial" panose="020B0604020202020204" pitchFamily="34" charset="0"/>
                <a:cs typeface="Arial" panose="020B0604020202020204" pitchFamily="34" charset="0"/>
              </a:rPr>
              <a:t>They can talk with coworkers about a project at a local pub. </a:t>
            </a: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endParaRPr sz="2800" dirty="0">
              <a:latin typeface="Arial" panose="020B0604020202020204" pitchFamily="34" charset="0"/>
              <a:cs typeface="Arial" panose="020B0604020202020204" pitchFamily="34" charset="0"/>
            </a:endParaRPr>
          </a:p>
        </p:txBody>
      </p:sp>
      <p:sp>
        <p:nvSpPr>
          <p:cNvPr id="3" name="Rectangle 2"/>
          <p:cNvSpPr/>
          <p:nvPr/>
        </p:nvSpPr>
        <p:spPr>
          <a:xfrm>
            <a:off x="990600" y="1143000"/>
            <a:ext cx="6083717" cy="646331"/>
          </a:xfrm>
          <a:prstGeom prst="rect">
            <a:avLst/>
          </a:prstGeom>
        </p:spPr>
        <p:txBody>
          <a:bodyPr wrap="none">
            <a:spAutoFit/>
          </a:bodyPr>
          <a:lstStyle/>
          <a:p>
            <a:r>
              <a:rPr lang="en-US" sz="3600" dirty="0">
                <a:solidFill>
                  <a:schemeClr val="tx2"/>
                </a:solidFill>
                <a:latin typeface="Arial"/>
                <a:cs typeface="Arial"/>
              </a:rPr>
              <a:t>What is Social Engineering?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86385" y="2743200"/>
            <a:ext cx="8352789" cy="1671320"/>
          </a:xfrm>
          <a:prstGeom prst="rect">
            <a:avLst/>
          </a:prstGeom>
        </p:spPr>
        <p:txBody>
          <a:bodyPr vert="horz" wrap="square" lIns="0" tIns="12700" rIns="0" bIns="0" rtlCol="0">
            <a:spAutoFit/>
          </a:bodyPr>
          <a:lstStyle/>
          <a:p>
            <a:pPr marL="480695" marR="5080" indent="-342900">
              <a:lnSpc>
                <a:spcPct val="100000"/>
              </a:lnSpc>
              <a:spcBef>
                <a:spcPts val="100"/>
              </a:spcBef>
              <a:buChar char="•"/>
              <a:tabLst>
                <a:tab pos="481330" algn="l"/>
              </a:tabLst>
            </a:pPr>
            <a:r>
              <a:rPr dirty="0"/>
              <a:t>T</a:t>
            </a:r>
            <a:r>
              <a:rPr spc="-5" dirty="0"/>
              <a:t>he</a:t>
            </a:r>
            <a:r>
              <a:rPr dirty="0"/>
              <a:t>r</a:t>
            </a:r>
            <a:r>
              <a:rPr spc="-5" dirty="0"/>
              <a:t>e</a:t>
            </a:r>
            <a:r>
              <a:rPr dirty="0"/>
              <a:t>’s</a:t>
            </a:r>
            <a:r>
              <a:rPr spc="-430" dirty="0"/>
              <a:t> </a:t>
            </a:r>
            <a:r>
              <a:rPr spc="-5" dirty="0"/>
              <a:t>n</a:t>
            </a:r>
            <a:r>
              <a:rPr dirty="0"/>
              <a:t>o</a:t>
            </a:r>
            <a:r>
              <a:rPr spc="-430" dirty="0"/>
              <a:t> </a:t>
            </a:r>
            <a:r>
              <a:rPr dirty="0"/>
              <a:t>si</a:t>
            </a:r>
            <a:r>
              <a:rPr spc="-5" dirty="0"/>
              <a:t>ng</a:t>
            </a:r>
            <a:r>
              <a:rPr dirty="0"/>
              <a:t>le</a:t>
            </a:r>
            <a:r>
              <a:rPr spc="-430" dirty="0"/>
              <a:t> </a:t>
            </a:r>
            <a:r>
              <a:rPr spc="-5" dirty="0"/>
              <a:t>Se</a:t>
            </a:r>
            <a:r>
              <a:rPr dirty="0"/>
              <a:t>c</a:t>
            </a:r>
            <a:r>
              <a:rPr spc="-5" dirty="0"/>
              <a:t>u</a:t>
            </a:r>
            <a:r>
              <a:rPr dirty="0"/>
              <a:t>ri</a:t>
            </a:r>
            <a:r>
              <a:rPr spc="-5" dirty="0"/>
              <a:t>t</a:t>
            </a:r>
            <a:r>
              <a:rPr dirty="0"/>
              <a:t>y</a:t>
            </a:r>
            <a:r>
              <a:rPr spc="-430" dirty="0"/>
              <a:t> </a:t>
            </a:r>
            <a:r>
              <a:rPr dirty="0"/>
              <a:t>m</a:t>
            </a:r>
            <a:r>
              <a:rPr spc="-5" dirty="0"/>
              <a:t>e</a:t>
            </a:r>
            <a:r>
              <a:rPr dirty="0"/>
              <a:t>c</a:t>
            </a:r>
            <a:r>
              <a:rPr spc="-5" dirty="0"/>
              <a:t>han</a:t>
            </a:r>
            <a:r>
              <a:rPr dirty="0"/>
              <a:t>ism  </a:t>
            </a:r>
            <a:r>
              <a:rPr spc="-5" dirty="0"/>
              <a:t>tha</a:t>
            </a:r>
            <a:r>
              <a:rPr dirty="0"/>
              <a:t>t</a:t>
            </a:r>
            <a:r>
              <a:rPr spc="-430" dirty="0"/>
              <a:t> </a:t>
            </a:r>
            <a:r>
              <a:rPr dirty="0"/>
              <a:t>c</a:t>
            </a:r>
            <a:r>
              <a:rPr spc="-5" dirty="0"/>
              <a:t>a</a:t>
            </a:r>
            <a:r>
              <a:rPr dirty="0"/>
              <a:t>n</a:t>
            </a:r>
            <a:r>
              <a:rPr spc="-430" dirty="0"/>
              <a:t> </a:t>
            </a:r>
            <a:r>
              <a:rPr spc="-5" dirty="0"/>
              <a:t>p</a:t>
            </a:r>
            <a:r>
              <a:rPr dirty="0"/>
              <a:t>r</a:t>
            </a:r>
            <a:r>
              <a:rPr spc="-5" dirty="0"/>
              <a:t>ote</a:t>
            </a:r>
            <a:r>
              <a:rPr dirty="0"/>
              <a:t>ct</a:t>
            </a:r>
            <a:r>
              <a:rPr spc="-430" dirty="0"/>
              <a:t> </a:t>
            </a:r>
            <a:r>
              <a:rPr spc="-5" dirty="0"/>
              <a:t>f</a:t>
            </a:r>
            <a:r>
              <a:rPr dirty="0"/>
              <a:t>r</a:t>
            </a:r>
            <a:r>
              <a:rPr spc="-5" dirty="0"/>
              <a:t>o</a:t>
            </a:r>
            <a:r>
              <a:rPr dirty="0"/>
              <a:t>m</a:t>
            </a:r>
            <a:r>
              <a:rPr spc="-425" dirty="0"/>
              <a:t> </a:t>
            </a:r>
            <a:r>
              <a:rPr spc="-5" dirty="0"/>
              <a:t>So</a:t>
            </a:r>
            <a:r>
              <a:rPr dirty="0"/>
              <a:t>ci</a:t>
            </a:r>
            <a:r>
              <a:rPr spc="-5" dirty="0"/>
              <a:t>a</a:t>
            </a:r>
            <a:r>
              <a:rPr dirty="0"/>
              <a:t>l</a:t>
            </a:r>
            <a:r>
              <a:rPr spc="-425" dirty="0"/>
              <a:t> </a:t>
            </a:r>
            <a:r>
              <a:rPr spc="-5" dirty="0"/>
              <a:t>Eng</a:t>
            </a:r>
            <a:r>
              <a:rPr dirty="0"/>
              <a:t>i</a:t>
            </a:r>
            <a:r>
              <a:rPr spc="-5" dirty="0"/>
              <a:t>nee</a:t>
            </a:r>
            <a:r>
              <a:rPr dirty="0"/>
              <a:t>ri</a:t>
            </a:r>
            <a:r>
              <a:rPr spc="-5" dirty="0"/>
              <a:t>n</a:t>
            </a:r>
            <a:r>
              <a:rPr dirty="0"/>
              <a:t>g  T</a:t>
            </a:r>
            <a:r>
              <a:rPr spc="-5" dirty="0"/>
              <a:t>e</a:t>
            </a:r>
            <a:r>
              <a:rPr dirty="0"/>
              <a:t>c</a:t>
            </a:r>
            <a:r>
              <a:rPr spc="-5" dirty="0"/>
              <a:t>hn</a:t>
            </a:r>
            <a:r>
              <a:rPr dirty="0"/>
              <a:t>i</a:t>
            </a:r>
            <a:r>
              <a:rPr spc="-5" dirty="0"/>
              <a:t>que</a:t>
            </a:r>
            <a:r>
              <a:rPr dirty="0"/>
              <a:t>s</a:t>
            </a:r>
            <a:r>
              <a:rPr spc="-430" dirty="0"/>
              <a:t> </a:t>
            </a:r>
            <a:r>
              <a:rPr spc="-5" dirty="0"/>
              <a:t>u</a:t>
            </a:r>
            <a:r>
              <a:rPr dirty="0"/>
              <a:t>s</a:t>
            </a:r>
            <a:r>
              <a:rPr spc="-5" dirty="0"/>
              <a:t>e</a:t>
            </a:r>
            <a:r>
              <a:rPr dirty="0"/>
              <a:t>d</a:t>
            </a:r>
            <a:r>
              <a:rPr spc="-430" dirty="0"/>
              <a:t> </a:t>
            </a:r>
            <a:r>
              <a:rPr spc="-5" dirty="0"/>
              <a:t>b</a:t>
            </a:r>
            <a:r>
              <a:rPr dirty="0"/>
              <a:t>y</a:t>
            </a:r>
            <a:r>
              <a:rPr spc="-430" dirty="0"/>
              <a:t> </a:t>
            </a:r>
            <a:r>
              <a:rPr spc="-5" dirty="0"/>
              <a:t>atta</a:t>
            </a:r>
            <a:r>
              <a:rPr dirty="0"/>
              <a:t>ck</a:t>
            </a:r>
            <a:r>
              <a:rPr spc="-5" dirty="0"/>
              <a:t>e</a:t>
            </a:r>
            <a:r>
              <a:rPr dirty="0"/>
              <a:t>rs</a:t>
            </a:r>
            <a:r>
              <a:rPr b="0" spc="-45" dirty="0">
                <a:latin typeface="Yu Mincho Light"/>
                <a:cs typeface="Yu Mincho Light"/>
              </a:rPr>
              <a:t>.</a:t>
            </a:r>
          </a:p>
        </p:txBody>
      </p:sp>
      <p:sp>
        <p:nvSpPr>
          <p:cNvPr id="3" name="object 3"/>
          <p:cNvSpPr txBox="1">
            <a:spLocks noGrp="1"/>
          </p:cNvSpPr>
          <p:nvPr>
            <p:ph type="title"/>
          </p:nvPr>
        </p:nvSpPr>
        <p:spPr>
          <a:xfrm>
            <a:off x="990600" y="1066800"/>
            <a:ext cx="5838190" cy="633315"/>
          </a:xfrm>
          <a:prstGeom prst="rect">
            <a:avLst/>
          </a:prstGeom>
        </p:spPr>
        <p:txBody>
          <a:bodyPr vert="horz" wrap="square" lIns="0" tIns="12700" rIns="0" bIns="0" rtlCol="0">
            <a:spAutoFit/>
          </a:bodyPr>
          <a:lstStyle/>
          <a:p>
            <a:pPr marL="12700" marR="5080">
              <a:lnSpc>
                <a:spcPct val="126299"/>
              </a:lnSpc>
              <a:spcBef>
                <a:spcPts val="100"/>
              </a:spcBef>
            </a:pPr>
            <a:r>
              <a:rPr sz="3200" spc="-5" dirty="0">
                <a:solidFill>
                  <a:srgbClr val="17376A"/>
                </a:solidFill>
              </a:rPr>
              <a:t>Socia</a:t>
            </a:r>
            <a:r>
              <a:rPr sz="3200" dirty="0">
                <a:solidFill>
                  <a:srgbClr val="17376A"/>
                </a:solidFill>
              </a:rPr>
              <a:t>l</a:t>
            </a:r>
            <a:r>
              <a:rPr sz="3200" spc="-385" dirty="0">
                <a:solidFill>
                  <a:srgbClr val="17376A"/>
                </a:solidFill>
              </a:rPr>
              <a:t> </a:t>
            </a:r>
            <a:r>
              <a:rPr sz="3200" spc="-5" dirty="0">
                <a:solidFill>
                  <a:srgbClr val="17376A"/>
                </a:solidFill>
              </a:rPr>
              <a:t>Engineerin</a:t>
            </a:r>
            <a:r>
              <a:rPr sz="3200" dirty="0">
                <a:solidFill>
                  <a:srgbClr val="17376A"/>
                </a:solidFill>
              </a:rPr>
              <a:t>g  </a:t>
            </a:r>
            <a:r>
              <a:rPr sz="3200" spc="-5" dirty="0">
                <a:solidFill>
                  <a:srgbClr val="17376A"/>
                </a:solidFill>
              </a:rPr>
              <a:t>Techniques</a:t>
            </a:r>
            <a:endParaRPr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81000" y="2057400"/>
            <a:ext cx="8534400" cy="4877617"/>
          </a:xfrm>
          <a:prstGeom prst="rect">
            <a:avLst/>
          </a:prstGeom>
        </p:spPr>
        <p:txBody>
          <a:bodyPr vert="horz" wrap="square" lIns="0" tIns="12065" rIns="0" bIns="0" rtlCol="0">
            <a:spAutoFit/>
          </a:bodyPr>
          <a:lstStyle/>
          <a:p>
            <a:pPr marL="12700">
              <a:lnSpc>
                <a:spcPct val="100000"/>
              </a:lnSpc>
              <a:spcBef>
                <a:spcPts val="95"/>
              </a:spcBef>
              <a:tabLst>
                <a:tab pos="355600" algn="l"/>
              </a:tabLst>
            </a:pPr>
            <a:r>
              <a:rPr lang="en-US" sz="2800" b="1" dirty="0" smtClean="0">
                <a:solidFill>
                  <a:schemeClr val="tx1"/>
                </a:solidFill>
                <a:latin typeface="Arial" panose="020B0604020202020204" pitchFamily="34" charset="0"/>
                <a:cs typeface="Arial" panose="020B0604020202020204" pitchFamily="34" charset="0"/>
              </a:rPr>
              <a:t>Human-Based Social Engineering</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Gathers information by interaction</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Attacks of this category exploits fear, trust and helping nature of people</a:t>
            </a:r>
          </a:p>
          <a:p>
            <a:pPr marL="355600" indent="-342900">
              <a:lnSpc>
                <a:spcPct val="100000"/>
              </a:lnSpc>
              <a:spcBef>
                <a:spcPts val="95"/>
              </a:spcBef>
              <a:buChar char="•"/>
              <a:tabLst>
                <a:tab pos="355600" algn="l"/>
              </a:tabLst>
            </a:pPr>
            <a:endParaRPr lang="en-US" sz="4000" dirty="0"/>
          </a:p>
          <a:p>
            <a:pPr marL="12700">
              <a:lnSpc>
                <a:spcPct val="100000"/>
              </a:lnSpc>
              <a:spcBef>
                <a:spcPts val="95"/>
              </a:spcBef>
              <a:tabLst>
                <a:tab pos="355600" algn="l"/>
              </a:tabLst>
            </a:pPr>
            <a:endParaRPr lang="en-US" sz="4000" dirty="0">
              <a:solidFill>
                <a:schemeClr val="tx1"/>
              </a:solidFill>
            </a:endParaRPr>
          </a:p>
          <a:p>
            <a:pPr marL="12700">
              <a:lnSpc>
                <a:spcPct val="100000"/>
              </a:lnSpc>
              <a:spcBef>
                <a:spcPts val="95"/>
              </a:spcBef>
              <a:tabLst>
                <a:tab pos="355600" algn="l"/>
              </a:tabLst>
            </a:pPr>
            <a:r>
              <a:rPr lang="en-US" sz="4000" dirty="0" smtClean="0">
                <a:solidFill>
                  <a:schemeClr val="tx1"/>
                </a:solidFill>
              </a:rPr>
              <a:t/>
            </a:r>
            <a:br>
              <a:rPr lang="en-US" sz="4000" dirty="0" smtClean="0">
                <a:solidFill>
                  <a:schemeClr val="tx1"/>
                </a:solidFill>
              </a:rPr>
            </a:br>
            <a:r>
              <a:rPr lang="en-US" sz="4000" dirty="0" smtClean="0">
                <a:solidFill>
                  <a:schemeClr val="tx1"/>
                </a:solidFill>
              </a:rPr>
              <a:t/>
            </a:r>
            <a:br>
              <a:rPr lang="en-US" sz="4000" dirty="0" smtClean="0">
                <a:solidFill>
                  <a:schemeClr val="tx1"/>
                </a:solidFill>
              </a:rPr>
            </a:br>
            <a:endParaRPr sz="4000" dirty="0">
              <a:latin typeface="Yu Mincho Light"/>
              <a:cs typeface="Yu Mincho Light"/>
            </a:endParaRPr>
          </a:p>
        </p:txBody>
      </p:sp>
      <p:sp>
        <p:nvSpPr>
          <p:cNvPr id="4" name="object 2"/>
          <p:cNvSpPr txBox="1"/>
          <p:nvPr/>
        </p:nvSpPr>
        <p:spPr>
          <a:xfrm>
            <a:off x="762000" y="914400"/>
            <a:ext cx="8153400" cy="843180"/>
          </a:xfrm>
          <a:prstGeom prst="rect">
            <a:avLst/>
          </a:prstGeom>
        </p:spPr>
        <p:txBody>
          <a:bodyPr vert="horz" wrap="square" lIns="0" tIns="12065" rIns="0" bIns="0" rtlCol="0">
            <a:spAutoFit/>
          </a:bodyPr>
          <a:lstStyle/>
          <a:p>
            <a:pPr marL="12700">
              <a:lnSpc>
                <a:spcPct val="100000"/>
              </a:lnSpc>
              <a:spcBef>
                <a:spcPts val="95"/>
              </a:spcBef>
              <a:tabLst>
                <a:tab pos="355600" algn="l"/>
              </a:tabLst>
            </a:pPr>
            <a:r>
              <a:rPr lang="en-US" sz="5400" dirty="0" smtClean="0">
                <a:solidFill>
                  <a:schemeClr val="tx2"/>
                </a:solidFill>
              </a:rPr>
              <a:t>Types of Social Engineering </a:t>
            </a:r>
            <a:endParaRPr sz="5400" dirty="0">
              <a:solidFill>
                <a:schemeClr val="tx2"/>
              </a:solidFill>
              <a:latin typeface="Yu Mincho Light"/>
              <a:cs typeface="Yu Mincho Light"/>
            </a:endParaRPr>
          </a:p>
        </p:txBody>
      </p:sp>
    </p:spTree>
    <p:extLst>
      <p:ext uri="{BB962C8B-B14F-4D97-AF65-F5344CB8AC3E}">
        <p14:creationId xmlns:p14="http://schemas.microsoft.com/office/powerpoint/2010/main" val="1670257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1676400"/>
            <a:ext cx="8534400" cy="2661626"/>
          </a:xfrm>
          <a:prstGeom prst="rect">
            <a:avLst/>
          </a:prstGeom>
        </p:spPr>
        <p:txBody>
          <a:bodyPr vert="horz" wrap="square" lIns="0" tIns="12065" rIns="0" bIns="0" rtlCol="0">
            <a:spAutoFit/>
          </a:bodyPr>
          <a:lstStyle/>
          <a:p>
            <a:pPr marL="355600" indent="-342900">
              <a:lnSpc>
                <a:spcPct val="100000"/>
              </a:lnSpc>
              <a:spcBef>
                <a:spcPts val="95"/>
              </a:spcBef>
              <a:buChar char="•"/>
              <a:tabLst>
                <a:tab pos="355600" algn="l"/>
              </a:tabLst>
            </a:pPr>
            <a:r>
              <a:rPr lang="en-US" sz="2800" dirty="0" smtClean="0">
                <a:solidFill>
                  <a:schemeClr val="tx1"/>
                </a:solidFill>
                <a:latin typeface="Arial" panose="020B0604020202020204" pitchFamily="34" charset="0"/>
                <a:cs typeface="Arial" panose="020B0604020202020204" pitchFamily="34" charset="0"/>
              </a:rPr>
              <a:t>Posing as a legitimate end user</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Posing as an important user</a:t>
            </a:r>
            <a:endParaRPr lang="en-US" sz="2800" dirty="0" smtClean="0">
              <a:solidFill>
                <a:schemeClr val="tx1"/>
              </a:solidFill>
              <a:latin typeface="Arial" panose="020B0604020202020204" pitchFamily="34" charset="0"/>
              <a:cs typeface="Arial" panose="020B0604020202020204" pitchFamily="34" charset="0"/>
            </a:endParaRPr>
          </a:p>
          <a:p>
            <a:pPr marL="355600" indent="-342900">
              <a:lnSpc>
                <a:spcPct val="100000"/>
              </a:lnSpc>
              <a:spcBef>
                <a:spcPts val="95"/>
              </a:spcBef>
              <a:buChar char="•"/>
              <a:tabLst>
                <a:tab pos="355600" algn="l"/>
              </a:tabLst>
            </a:pPr>
            <a:r>
              <a:rPr lang="en-US" sz="2800" dirty="0" smtClean="0">
                <a:solidFill>
                  <a:schemeClr val="tx1"/>
                </a:solidFill>
                <a:latin typeface="Arial" panose="020B0604020202020204" pitchFamily="34" charset="0"/>
                <a:cs typeface="Arial" panose="020B0604020202020204" pitchFamily="34" charset="0"/>
              </a:rPr>
              <a:t>Posing as a Technical support</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Eavesdropping </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Shoulder surfing</a:t>
            </a:r>
          </a:p>
          <a:p>
            <a:pPr marL="355600" indent="-342900">
              <a:lnSpc>
                <a:spcPct val="100000"/>
              </a:lnSpc>
              <a:spcBef>
                <a:spcPts val="95"/>
              </a:spcBef>
              <a:buChar char="•"/>
              <a:tabLst>
                <a:tab pos="355600" algn="l"/>
              </a:tabLst>
            </a:pPr>
            <a:r>
              <a:rPr lang="en-US" sz="2800" dirty="0" smtClean="0">
                <a:latin typeface="Arial" panose="020B0604020202020204" pitchFamily="34" charset="0"/>
                <a:cs typeface="Arial" panose="020B0604020202020204" pitchFamily="34" charset="0"/>
              </a:rPr>
              <a:t>Dumpster diving</a:t>
            </a:r>
            <a:endParaRPr sz="2800" dirty="0">
              <a:latin typeface="Arial" panose="020B0604020202020204" pitchFamily="34" charset="0"/>
              <a:cs typeface="Arial" panose="020B0604020202020204" pitchFamily="34" charset="0"/>
            </a:endParaRPr>
          </a:p>
        </p:txBody>
      </p:sp>
      <p:sp>
        <p:nvSpPr>
          <p:cNvPr id="3" name="TextBox 2"/>
          <p:cNvSpPr txBox="1"/>
          <p:nvPr/>
        </p:nvSpPr>
        <p:spPr>
          <a:xfrm>
            <a:off x="914400" y="914400"/>
            <a:ext cx="8001000" cy="1323439"/>
          </a:xfrm>
          <a:prstGeom prst="rect">
            <a:avLst/>
          </a:prstGeom>
          <a:noFill/>
        </p:spPr>
        <p:txBody>
          <a:bodyPr wrap="square" rtlCol="0">
            <a:spAutoFit/>
          </a:bodyPr>
          <a:lstStyle/>
          <a:p>
            <a:r>
              <a:rPr lang="en-US" sz="4000" dirty="0">
                <a:solidFill>
                  <a:schemeClr val="tx2"/>
                </a:solidFill>
              </a:rPr>
              <a:t>Human-Based Social Engineering</a:t>
            </a:r>
          </a:p>
          <a:p>
            <a:endParaRPr lang="en-US" sz="4000" dirty="0"/>
          </a:p>
        </p:txBody>
      </p:sp>
    </p:spTree>
    <p:extLst>
      <p:ext uri="{BB962C8B-B14F-4D97-AF65-F5344CB8AC3E}">
        <p14:creationId xmlns:p14="http://schemas.microsoft.com/office/powerpoint/2010/main" val="148712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9715</TotalTime>
  <Words>1048</Words>
  <Application>Microsoft Office PowerPoint</Application>
  <PresentationFormat>On-screen Show (4:3)</PresentationFormat>
  <Paragraphs>249</Paragraphs>
  <Slides>39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Yu Mincho Light</vt:lpstr>
      <vt:lpstr>Office Theme</vt:lpstr>
      <vt:lpstr>PowerPoint Presentation</vt:lpstr>
      <vt:lpstr>PowerPoint Presentation</vt:lpstr>
      <vt:lpstr>Social Engineering</vt:lpstr>
      <vt:lpstr>1. Social Engineering 2. Types of Social Engineering 3. Behaviors Vulnerable to attacks 4. Countermeasures for Social Engineering  5. Policies and procedures 6. Identity Theft 7. Countermeasures for Identity Theft</vt:lpstr>
      <vt:lpstr>Social Engineering is the human side of breaking into a corporate network  it is the Tactic or trick of gaining sensitive information by exploiting the basic human nature such as Trust, Fear, Desire  The attempt is to gain information such as Sensitive information, Authorization details, Access details  </vt:lpstr>
      <vt:lpstr>PowerPoint Presentation</vt:lpstr>
      <vt:lpstr>Social Engineering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Identity Theft  Countermeasures</vt:lpstr>
      <vt:lpstr>PowerPoint Presentation</vt:lpstr>
      <vt:lpstr>Summary</vt:lpstr>
      <vt:lpstr>Thank you!</vt:lpstr>
      <vt:lpstr>SOCIAL ENGINEERING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David Omasete</dc:creator>
  <cp:lastModifiedBy>David Omasete</cp:lastModifiedBy>
  <cp:revision>28</cp:revision>
  <dcterms:created xsi:type="dcterms:W3CDTF">2021-07-15T09:56:31Z</dcterms:created>
  <dcterms:modified xsi:type="dcterms:W3CDTF">2021-10-19T03:43:06Z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2020-10-02T00:00:00Z</vt:filetime>
  </property>
  <property fmtid="{D5CDD505-2E9C-101B-9397-08002B2CF9AE}" pid="3" name="Creator">
    <vt:lpwstr>WPS Presentation</vt:lpwstr>
  </property>
  <property fmtid="{D5CDD505-2E9C-101B-9397-08002B2CF9AE}" pid="4" name="LastSaved">
    <vt:filetime>2021-07-15T00:00:00Z</vt:filetime>
  </property>
</Properties>
</file>