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10" r:id="rId2"/>
    <p:sldId id="311" r:id="rId3"/>
    <p:sldId id="280" r:id="rId4"/>
    <p:sldId id="281" r:id="rId5"/>
    <p:sldId id="282" r:id="rId6"/>
    <p:sldId id="284" r:id="rId7"/>
    <p:sldId id="285" r:id="rId8"/>
    <p:sldId id="286" r:id="rId9"/>
    <p:sldId id="283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301" r:id="rId21"/>
    <p:sldId id="304" r:id="rId22"/>
    <p:sldId id="298" r:id="rId23"/>
    <p:sldId id="302" r:id="rId24"/>
    <p:sldId id="305" r:id="rId25"/>
    <p:sldId id="299" r:id="rId26"/>
    <p:sldId id="303" r:id="rId27"/>
    <p:sldId id="300" r:id="rId28"/>
    <p:sldId id="306" r:id="rId29"/>
    <p:sldId id="307" r:id="rId30"/>
    <p:sldId id="308" r:id="rId31"/>
    <p:sldId id="274" r:id="rId32"/>
    <p:sldId id="312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4307" autoAdjust="0"/>
  </p:normalViewPr>
  <p:slideViewPr>
    <p:cSldViewPr>
      <p:cViewPr varScale="1">
        <p:scale>
          <a:sx n="66" d="100"/>
          <a:sy n="66" d="100"/>
        </p:scale>
        <p:origin x="73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863F-FCD5-4B80-B1CF-A4056C783D2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CB3AA-7ECB-45C0-A775-3B4AB54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Movies like The Italian job and catch me if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CB3AA-7ECB-45C0-A775-3B4AB549D5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indent="0">
              <a:lnSpc>
                <a:spcPct val="100000"/>
              </a:lnSpc>
              <a:spcBef>
                <a:spcPts val="95"/>
              </a:spcBef>
              <a:buNone/>
              <a:tabLst>
                <a:tab pos="355600" algn="l"/>
              </a:tabLst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single solution for an insider threat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CB3AA-7ECB-45C0-A775-3B4AB549D5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Ingratiating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psychological technique in which an individual attempts to influence another person by becoming more likeable to their target.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CB3AA-7ECB-45C0-A775-3B4AB549D5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efficient training program should consist</a:t>
            </a:r>
            <a:r>
              <a:rPr lang="en-US" baseline="0" dirty="0" smtClean="0"/>
              <a:t> of all security policies and methods to increase awareness on social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Periodic password change, avoid guessable passwords, account blocking after failed attempts, length and complexity of passwords, secrecy of passwords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Ensure security of sensitive information and authorized</a:t>
            </a:r>
            <a:r>
              <a:rPr lang="en-US" baseline="0" dirty="0" smtClean="0"/>
              <a:t> use of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CB3AA-7ECB-45C0-A775-3B4AB549D5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7054"/>
            <a:ext cx="4502255" cy="682389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40841" y="329617"/>
            <a:ext cx="2176153" cy="778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1504" y="2366124"/>
            <a:ext cx="2040991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5605" y="1682750"/>
            <a:ext cx="8352789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2688" y="0"/>
            <a:ext cx="5621311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3548" y="1770621"/>
            <a:ext cx="4618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C30008"/>
                </a:solidFill>
              </a:rPr>
              <a:t>Soc</a:t>
            </a:r>
            <a:r>
              <a:rPr sz="4400" dirty="0">
                <a:solidFill>
                  <a:srgbClr val="C30008"/>
                </a:solidFill>
              </a:rPr>
              <a:t>i</a:t>
            </a:r>
            <a:r>
              <a:rPr sz="4400" spc="-5" dirty="0">
                <a:solidFill>
                  <a:srgbClr val="C30008"/>
                </a:solidFill>
              </a:rPr>
              <a:t>a</a:t>
            </a:r>
            <a:r>
              <a:rPr sz="4400" dirty="0">
                <a:solidFill>
                  <a:srgbClr val="C30008"/>
                </a:solidFill>
              </a:rPr>
              <a:t>l</a:t>
            </a:r>
            <a:r>
              <a:rPr sz="4400" spc="-520" dirty="0">
                <a:solidFill>
                  <a:srgbClr val="C30008"/>
                </a:solidFill>
              </a:rPr>
              <a:t> </a:t>
            </a:r>
            <a:r>
              <a:rPr sz="4400" spc="-5" dirty="0">
                <a:solidFill>
                  <a:srgbClr val="C30008"/>
                </a:solidFill>
              </a:rPr>
              <a:t>Eng</a:t>
            </a:r>
            <a:r>
              <a:rPr sz="4400" dirty="0">
                <a:solidFill>
                  <a:srgbClr val="C30008"/>
                </a:solidFill>
              </a:rPr>
              <a:t>i</a:t>
            </a:r>
            <a:r>
              <a:rPr sz="4400" spc="-5" dirty="0">
                <a:solidFill>
                  <a:srgbClr val="C30008"/>
                </a:solidFill>
              </a:rPr>
              <a:t>neer</a:t>
            </a:r>
            <a:r>
              <a:rPr sz="4400" dirty="0">
                <a:solidFill>
                  <a:srgbClr val="C30008"/>
                </a:solidFill>
              </a:rPr>
              <a:t>i</a:t>
            </a:r>
            <a:r>
              <a:rPr sz="4400" spc="-5" dirty="0">
                <a:solidFill>
                  <a:srgbClr val="C30008"/>
                </a:solidFill>
              </a:rPr>
              <a:t>n</a:t>
            </a:r>
            <a:r>
              <a:rPr sz="4400" dirty="0">
                <a:solidFill>
                  <a:srgbClr val="C30008"/>
                </a:solidFill>
              </a:rPr>
              <a:t>g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20084"/>
            <a:ext cx="3602736" cy="26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6806" y="2590800"/>
            <a:ext cx="6761787" cy="2298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that suddenly pops-up, while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surfing the internet and asks for users’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to login or sign in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12192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Pop-Up </a:t>
            </a:r>
            <a:r>
              <a:rPr lang="en-US" sz="3600" spc="-5" dirty="0" smtClean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windows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61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209800"/>
            <a:ext cx="7401385" cy="3629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Hoax letters are emails that issue warnings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users on new virus, Trojans or worms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that may harm the user’s system.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Chain letters are emails that offer free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ifts such as money and software on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that the user sends to a said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umber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914400"/>
            <a:ext cx="4795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Hoaxes and Chain letters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0"/>
            <a:ext cx="7848600" cy="362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Gathering of personal information by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Chatting with a selected online user to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Attempt to get information such as birth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Dates and maiden names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Acquired data is later used for cracking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user’s accounts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9906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Instant Chat messenger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4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981200"/>
            <a:ext cx="6798656" cy="4072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Email sent to many recipients without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prior permission intended for commercial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Irrelevant, unwanted and unsolicited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email to collect financial information,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security numbers and network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609600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Spam </a:t>
            </a:r>
            <a:r>
              <a:rPr lang="en-US" sz="3600" spc="-5" dirty="0" smtClean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Email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88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81200"/>
            <a:ext cx="7040710" cy="4072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illegitimate email falsely claiming to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 from a legitimate site attempts to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 user’s personal or account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Lures online users with statements such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 Verify your account, update your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Infromation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you account will be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closed 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suspended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606206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Phishing Emails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1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438400"/>
            <a:ext cx="7039106" cy="2741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a competitor wants to cause damage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your organization, steal secret, or put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out of business, they just need to find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job opening, prepare a someone to pass,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interview, have that person hired and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access.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877669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Insider </a:t>
            </a:r>
            <a:r>
              <a:rPr lang="en-US" sz="3600" spc="-5" dirty="0" smtClean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Attack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48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133600"/>
            <a:ext cx="6756978" cy="2741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60% of attacks come from behind the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Firewall and it is difficult to prevent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only take one disgruntled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wanting revenge to sell critical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8382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Insider </a:t>
            </a:r>
            <a:r>
              <a:rPr lang="en-US" sz="3600" spc="-5" dirty="0" smtClean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Attack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3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418" y="3200400"/>
            <a:ext cx="8690199" cy="966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some of the ways to prevent Insider attack?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4478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Preventing Insider Attacks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124200"/>
            <a:ext cx="6545382" cy="1854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Receptionist and help desk personnel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support executives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Vendors of target organization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administrators and users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4572" y="1676400"/>
            <a:ext cx="829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Common Targets of social Engineering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12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895600"/>
            <a:ext cx="6290953" cy="2741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Major Attack Vectors used by hackers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include: 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Telephone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approaches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Reverse social engineering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12954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Threat  Vectors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26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22279"/>
              </p:ext>
            </p:extLst>
          </p:nvPr>
        </p:nvGraphicFramePr>
        <p:xfrm>
          <a:off x="471411" y="2162429"/>
          <a:ext cx="8175624" cy="3014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899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Social Engineering </a:t>
                      </a:r>
                      <a:r>
                        <a:rPr sz="1800" spc="-10" dirty="0" smtClean="0">
                          <a:latin typeface="Calibri"/>
                          <a:cs typeface="Calibri"/>
                        </a:rPr>
                        <a:t>Concepts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Types of Social Engineering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Behaviors Vulnerable to attacks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Countermeasures for Social Engineering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Policies and procedures</a:t>
                      </a: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                          6.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Identity Theft &amp; Countermeasures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5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971800"/>
            <a:ext cx="2483372" cy="1854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Intimidation 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Persuasion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Ingratiation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716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Personal Approach Threats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5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740" y="2514600"/>
            <a:ext cx="8722260" cy="3629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May: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Show inability to give a valid callback number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Make informal requests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Show haste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Unusual compliment or praise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Show discomfort when questioned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Threaten of dire consequences if information is not 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1430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Warning signs of an Attack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0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28800"/>
            <a:ext cx="7797327" cy="3629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policies are as strong as its weakest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link and humans are then most susceptible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detect SE attempts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method to ensure complete security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 SE attacks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30026" y="762000"/>
            <a:ext cx="3861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Why is SE </a:t>
            </a:r>
            <a:r>
              <a:rPr lang="en-US" sz="3600" spc="-5" dirty="0" smtClean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Effective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98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590800"/>
            <a:ext cx="8305800" cy="362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Insufficient security training &amp; awareness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Several organization units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Lack of appropriate security policies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Easy access of information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Email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IDs &amp; extension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numbers for employees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 smtClean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Why Companies are Vulnerable </a:t>
            </a: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to SE Attacks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1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901" y="2743200"/>
            <a:ext cx="5745740" cy="2741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Damage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goodwill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Loss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Dangers of terrorism 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Lawsuits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arbitrations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 or permanent closure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7371" y="13716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Impact on the Organization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5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276600"/>
            <a:ext cx="7365221" cy="1410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need to assess the level of risk that an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ttack possesses towards your company for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Deploying suitable measures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Risk Assessment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7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590800"/>
            <a:ext cx="7875874" cy="3629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are risk categories to look at when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undertaking risk assessments: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Confidential information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Credibility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Availability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1371600"/>
            <a:ext cx="309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Risk Categories 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2743200"/>
            <a:ext cx="88392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Steps are necessary to defend against SE threats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a security management framework 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Undertake risk assessments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SE defenses within your security policy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2192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Defenses </a:t>
            </a: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A</a:t>
            </a: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gainst SE Threats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9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81200"/>
            <a:ext cx="7696200" cy="4060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</a:p>
          <a:p>
            <a:pPr marL="355600" indent="-342900">
              <a:spcBef>
                <a:spcPts val="95"/>
              </a:spcBef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privileges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 guidelines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security policies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355600" indent="-342900">
              <a:spcBef>
                <a:spcPts val="95"/>
              </a:spcBef>
              <a:buFontTx/>
              <a:buChar char="•"/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Proper incidence response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check of employees and proper termination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0668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Countermeasure</a:t>
            </a: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s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2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200400"/>
            <a:ext cx="7061549" cy="1410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Occurs when someone steals your name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nd other personal information for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fraudulent purposes.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371600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Identity theft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5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7200"/>
            <a:ext cx="5249371" cy="553998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What is Social </a:t>
            </a:r>
            <a:r>
              <a:rPr lang="en-US" spc="-5" dirty="0" smtClean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Engineering</a:t>
            </a:r>
            <a:endParaRPr lang="en-US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839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Tactic or trick of gaining sensitive information by exploiting the basic human nature such as Trust, Fear, Desire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the human side of breaking into a corporate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attempt is to gain information such as Sensitive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information &amp;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Authorization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exploiting people in the organization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276600"/>
            <a:ext cx="7483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4000" dirty="0" smtClean="0"/>
              <a:t>How </a:t>
            </a:r>
            <a:r>
              <a:rPr lang="en-US" sz="4000" dirty="0" smtClean="0"/>
              <a:t>is identity theft</a:t>
            </a:r>
            <a:r>
              <a:rPr lang="en-US" sz="4000" dirty="0" smtClean="0"/>
              <a:t> performed? 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200400" y="1524000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Exercise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1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766" y="1371600"/>
            <a:ext cx="66765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spcBef>
                <a:spcPts val="95"/>
              </a:spcBef>
              <a:tabLst>
                <a:tab pos="355600" algn="l"/>
              </a:tabLst>
            </a:pPr>
            <a:r>
              <a:rPr sz="3600" kern="1200" spc="-5" dirty="0">
                <a:solidFill>
                  <a:srgbClr val="17376A"/>
                </a:solidFill>
                <a:latin typeface="Calibri"/>
                <a:cs typeface="Calibri"/>
              </a:rPr>
              <a:t>Identity Theft  Countermeasures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362200"/>
            <a:ext cx="8324088" cy="4256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63436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81000" y="2057400"/>
            <a:ext cx="8610600" cy="176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Human-Based Social Engineering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Gathers information by interaction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Attacks of this category exploits fear, trust and helping nature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219200" y="533400"/>
            <a:ext cx="5181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Types of Social Engineering </a:t>
            </a:r>
            <a:endParaRPr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2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590800"/>
            <a:ext cx="6858000" cy="2661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Posing as a legitimate end user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Posing as an important user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Posing as a Technical support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Eavesdropping 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Shoulder surfing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Dumpster diving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500" y="12954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Human-Based Social </a:t>
            </a: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Engineering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1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09800"/>
            <a:ext cx="7159332" cy="4516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authorized person may be unaware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 providing an unauthorized person access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 a secure area (Unknowingly). 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unauthorized person, wearing a fake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 badge, enters  a secure area by closely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an authorized through a door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requiring key access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620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Tailgating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8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762000"/>
            <a:ext cx="2657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Piggybacking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341379"/>
            <a:ext cx="7098418" cy="2741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authorized person provides access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an unauthorized person by keeping a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secure door open (Knowingly)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“I forgot my key at home. Please hold the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752600"/>
            <a:ext cx="6983002" cy="3629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when the attacker creates a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ersona that appears to be in a position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 authority so that employees will ask him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information, rather than the other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way round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Involves sabotage, marketing, providing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5259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Reverse Social Engineering 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8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18247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Computer-based Social </a:t>
            </a:r>
            <a:r>
              <a:rPr lang="en-US" sz="3600" spc="-5" dirty="0">
                <a:solidFill>
                  <a:srgbClr val="17376A"/>
                </a:solidFill>
                <a:latin typeface="Calibri"/>
                <a:ea typeface="+mj-ea"/>
                <a:cs typeface="Calibri"/>
              </a:rPr>
              <a:t>Engineering</a:t>
            </a:r>
            <a:endParaRPr lang="en-US" sz="3600" spc="-5" dirty="0">
              <a:solidFill>
                <a:srgbClr val="17376A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133600"/>
            <a:ext cx="754380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Carried out with the help of computers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be divided into: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Mail/IM attachments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Pop-up windows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Websites/ sweepstakes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Spam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10721</TotalTime>
  <Words>940</Words>
  <Application>Microsoft Office PowerPoint</Application>
  <PresentationFormat>On-screen Show (4:3)</PresentationFormat>
  <Paragraphs>218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Social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Theft  Countermeasures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David Omasete</dc:creator>
  <cp:lastModifiedBy>David Omasete</cp:lastModifiedBy>
  <cp:revision>40</cp:revision>
  <dcterms:created xsi:type="dcterms:W3CDTF">2021-07-15T09:56:31Z</dcterms:created>
  <dcterms:modified xsi:type="dcterms:W3CDTF">2022-03-03T14:07:23Z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2020-10-02T00:00:00Z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2021-07-15T00:00:00Z</vt:filetime>
  </property>
</Properties>
</file>