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76" r:id="rId7"/>
    <p:sldId id="260" r:id="rId8"/>
    <p:sldId id="277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8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08532" y="2865882"/>
            <a:ext cx="977493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7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3" y="2895600"/>
            <a:ext cx="2362200" cy="23622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99476" y="0"/>
            <a:ext cx="1600200" cy="159715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9076" y="5873496"/>
            <a:ext cx="990600" cy="984502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54"/>
                </a:lnTo>
                <a:lnTo>
                  <a:pt x="11709273" y="470154"/>
                </a:lnTo>
                <a:lnTo>
                  <a:pt x="11709273" y="6380480"/>
                </a:lnTo>
                <a:lnTo>
                  <a:pt x="476377" y="6380480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98252" y="0"/>
            <a:ext cx="765048" cy="1208532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47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3" y="2895600"/>
            <a:ext cx="2362200" cy="23622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99476" y="0"/>
            <a:ext cx="1600200" cy="159715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09076" y="5873496"/>
            <a:ext cx="990600" cy="984502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54"/>
                </a:lnTo>
                <a:lnTo>
                  <a:pt x="11709273" y="470154"/>
                </a:lnTo>
                <a:lnTo>
                  <a:pt x="11709273" y="1871421"/>
                </a:lnTo>
                <a:lnTo>
                  <a:pt x="10971022" y="1981454"/>
                </a:lnTo>
                <a:lnTo>
                  <a:pt x="10201148" y="2075180"/>
                </a:lnTo>
                <a:lnTo>
                  <a:pt x="9947148" y="2100580"/>
                </a:lnTo>
                <a:lnTo>
                  <a:pt x="9434322" y="2146554"/>
                </a:lnTo>
                <a:lnTo>
                  <a:pt x="8927973" y="2184654"/>
                </a:lnTo>
                <a:lnTo>
                  <a:pt x="8675497" y="2200529"/>
                </a:lnTo>
                <a:lnTo>
                  <a:pt x="7926197" y="2237105"/>
                </a:lnTo>
                <a:lnTo>
                  <a:pt x="7191248" y="2257679"/>
                </a:lnTo>
                <a:lnTo>
                  <a:pt x="6473698" y="2265680"/>
                </a:lnTo>
                <a:lnTo>
                  <a:pt x="6006973" y="2264029"/>
                </a:lnTo>
                <a:lnTo>
                  <a:pt x="5108448" y="2246630"/>
                </a:lnTo>
                <a:lnTo>
                  <a:pt x="4467098" y="2222754"/>
                </a:lnTo>
                <a:lnTo>
                  <a:pt x="3665347" y="2179955"/>
                </a:lnTo>
                <a:lnTo>
                  <a:pt x="2931922" y="2130679"/>
                </a:lnTo>
                <a:lnTo>
                  <a:pt x="2592197" y="2103755"/>
                </a:lnTo>
                <a:lnTo>
                  <a:pt x="1979422" y="2046605"/>
                </a:lnTo>
                <a:lnTo>
                  <a:pt x="1233360" y="1965579"/>
                </a:lnTo>
                <a:lnTo>
                  <a:pt x="863473" y="1921129"/>
                </a:lnTo>
                <a:lnTo>
                  <a:pt x="476377" y="1867852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98252" y="0"/>
            <a:ext cx="765048" cy="1208532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3932" y="2282393"/>
            <a:ext cx="8604885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3132" y="2276347"/>
            <a:ext cx="8719185" cy="329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ymantec.com/security_response/writeup.jsp?docid=2000-122113-1425-99&amp;tabid=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://www.symantec.com/security_response/writeup.jsp?docid=2000-122113-1425-99&amp;tabid=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://www.symantec.com/security_response/writeup.jsp?docid=2000-122113-1425-99&amp;tabid=2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BGIUd9niXc" TargetMode="External"/><Relationship Id="rId2" Type="http://schemas.openxmlformats.org/officeDocument/2006/relationships/hyperlink" Target="http://www.cs.miami.edu/~burt/learning/Csc521.061/notes/melissa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hannel/UCqbkm47qBxDj-P3lI9voIA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hyperlink" Target="http://listcrux.com/top-10-worst-pc-virus-outbreak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ymantec.com/security_response/writeup.jsp?docid=2000-122113-1425-99&amp;tabid=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object 10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8252" y="0"/>
              <a:ext cx="765048" cy="120853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CD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660506" y="567385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9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4307" y="973836"/>
            <a:ext cx="6446520" cy="54985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411"/>
            <a:ext cx="2133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5" dirty="0">
                <a:solidFill>
                  <a:srgbClr val="EBEBEB"/>
                </a:solidFill>
              </a:rPr>
              <a:t>Behaviors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47800" y="2590800"/>
            <a:ext cx="8656955" cy="33752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 algn="just">
              <a:lnSpc>
                <a:spcPct val="100000"/>
              </a:lnSpc>
              <a:spcBef>
                <a:spcPts val="100"/>
              </a:spcBef>
            </a:pPr>
            <a:r>
              <a:rPr sz="2400" spc="185" dirty="0">
                <a:solidFill>
                  <a:srgbClr val="ACD333"/>
                </a:solidFill>
                <a:latin typeface="+mj-lt"/>
                <a:cs typeface="Lucida Sans Unicode"/>
              </a:rPr>
              <a:t>▶</a:t>
            </a:r>
            <a:r>
              <a:rPr sz="2400" spc="190" dirty="0">
                <a:solidFill>
                  <a:srgbClr val="ACD333"/>
                </a:solidFill>
                <a:latin typeface="+mj-lt"/>
                <a:cs typeface="Lucida Sans Unicode"/>
              </a:rPr>
              <a:t> </a:t>
            </a:r>
            <a:r>
              <a:rPr sz="2400" spc="-20" dirty="0">
                <a:latin typeface="+mj-lt"/>
                <a:cs typeface="Verdana"/>
              </a:rPr>
              <a:t>When </a:t>
            </a:r>
            <a:r>
              <a:rPr sz="2400" spc="45" dirty="0">
                <a:latin typeface="+mj-lt"/>
                <a:cs typeface="Verdana"/>
              </a:rPr>
              <a:t>an </a:t>
            </a:r>
            <a:r>
              <a:rPr sz="2400" spc="25" dirty="0">
                <a:latin typeface="+mj-lt"/>
                <a:cs typeface="Verdana"/>
              </a:rPr>
              <a:t>infected </a:t>
            </a:r>
            <a:r>
              <a:rPr sz="2400" spc="30" dirty="0">
                <a:latin typeface="+mj-lt"/>
                <a:cs typeface="Verdana"/>
              </a:rPr>
              <a:t>document </a:t>
            </a:r>
            <a:r>
              <a:rPr sz="2400" spc="-180" dirty="0">
                <a:latin typeface="+mj-lt"/>
                <a:cs typeface="Verdana"/>
              </a:rPr>
              <a:t>is </a:t>
            </a:r>
            <a:r>
              <a:rPr sz="2400" spc="40" dirty="0">
                <a:latin typeface="+mj-lt"/>
                <a:cs typeface="Verdana"/>
              </a:rPr>
              <a:t>opened, </a:t>
            </a:r>
            <a:r>
              <a:rPr sz="2400" spc="-55" dirty="0">
                <a:latin typeface="+mj-lt"/>
                <a:cs typeface="Verdana"/>
              </a:rPr>
              <a:t>Melissa </a:t>
            </a:r>
            <a:r>
              <a:rPr sz="2400" spc="10" dirty="0">
                <a:latin typeface="+mj-lt"/>
                <a:cs typeface="Verdana"/>
              </a:rPr>
              <a:t>checks </a:t>
            </a:r>
            <a:r>
              <a:rPr sz="2400" spc="-95" dirty="0">
                <a:latin typeface="+mj-lt"/>
                <a:cs typeface="Verdana"/>
              </a:rPr>
              <a:t>if </a:t>
            </a:r>
            <a:r>
              <a:rPr sz="2400" spc="-25" dirty="0">
                <a:latin typeface="+mj-lt"/>
                <a:cs typeface="Verdana"/>
              </a:rPr>
              <a:t>the </a:t>
            </a:r>
            <a:r>
              <a:rPr sz="2400" spc="-30" dirty="0" smtClean="0">
                <a:latin typeface="+mj-lt"/>
                <a:cs typeface="Verdana"/>
              </a:rPr>
              <a:t>Microsoft</a:t>
            </a:r>
            <a:r>
              <a:rPr lang="en-US" sz="2400" spc="-30" dirty="0">
                <a:latin typeface="+mj-lt"/>
                <a:cs typeface="Verdana"/>
              </a:rPr>
              <a:t> </a:t>
            </a:r>
            <a:r>
              <a:rPr sz="2400" spc="30" dirty="0" smtClean="0">
                <a:latin typeface="+mj-lt"/>
                <a:cs typeface="Verdana"/>
              </a:rPr>
              <a:t>Office </a:t>
            </a:r>
            <a:r>
              <a:rPr sz="2400" spc="-110" dirty="0">
                <a:latin typeface="+mj-lt"/>
                <a:cs typeface="Verdana"/>
              </a:rPr>
              <a:t>registry </a:t>
            </a:r>
            <a:r>
              <a:rPr sz="2400" spc="-80" dirty="0">
                <a:latin typeface="+mj-lt"/>
                <a:cs typeface="Verdana"/>
              </a:rPr>
              <a:t>entry </a:t>
            </a:r>
            <a:r>
              <a:rPr sz="2400" b="1" i="1" spc="-225" dirty="0">
                <a:latin typeface="+mj-lt"/>
                <a:cs typeface="Verdana"/>
              </a:rPr>
              <a:t>"HKEY_CURRENT_USER\Software\Microsoft\Office" </a:t>
            </a:r>
            <a:r>
              <a:rPr sz="2400" spc="-50" dirty="0">
                <a:latin typeface="+mj-lt"/>
                <a:cs typeface="Verdana"/>
              </a:rPr>
              <a:t>has </a:t>
            </a:r>
            <a:r>
              <a:rPr sz="2400" spc="-45" dirty="0">
                <a:latin typeface="+mj-lt"/>
                <a:cs typeface="Verdana"/>
              </a:rPr>
              <a:t> </a:t>
            </a:r>
            <a:r>
              <a:rPr sz="2400" spc="150" dirty="0">
                <a:latin typeface="+mj-lt"/>
                <a:cs typeface="Verdana"/>
              </a:rPr>
              <a:t>a </a:t>
            </a:r>
            <a:r>
              <a:rPr sz="2400" spc="-40" dirty="0">
                <a:latin typeface="+mj-lt"/>
                <a:cs typeface="Verdana"/>
              </a:rPr>
              <a:t>subdirectory </a:t>
            </a:r>
            <a:r>
              <a:rPr sz="2400" spc="45" dirty="0">
                <a:latin typeface="+mj-lt"/>
                <a:cs typeface="Verdana"/>
              </a:rPr>
              <a:t>named </a:t>
            </a:r>
            <a:r>
              <a:rPr sz="2400" b="1" i="1" spc="-200" dirty="0">
                <a:latin typeface="+mj-lt"/>
                <a:cs typeface="Verdana"/>
              </a:rPr>
              <a:t>"Melissa?" </a:t>
            </a:r>
            <a:r>
              <a:rPr sz="2400" spc="-140" dirty="0">
                <a:latin typeface="+mj-lt"/>
                <a:cs typeface="Verdana"/>
              </a:rPr>
              <a:t>exists </a:t>
            </a:r>
            <a:r>
              <a:rPr sz="2400" spc="-65" dirty="0">
                <a:latin typeface="+mj-lt"/>
                <a:cs typeface="Verdana"/>
              </a:rPr>
              <a:t>with </a:t>
            </a:r>
            <a:r>
              <a:rPr sz="2400" b="1" i="1" spc="-220" dirty="0">
                <a:latin typeface="+mj-lt"/>
                <a:cs typeface="Verdana"/>
              </a:rPr>
              <a:t>"... </a:t>
            </a:r>
            <a:r>
              <a:rPr sz="2400" b="1" i="1" spc="-100" dirty="0">
                <a:latin typeface="+mj-lt"/>
                <a:cs typeface="Verdana"/>
              </a:rPr>
              <a:t>by </a:t>
            </a:r>
            <a:r>
              <a:rPr sz="2400" b="1" i="1" spc="-220" dirty="0">
                <a:latin typeface="+mj-lt"/>
                <a:cs typeface="Verdana"/>
              </a:rPr>
              <a:t>Kwyjibo" </a:t>
            </a:r>
            <a:r>
              <a:rPr sz="2400" spc="-85" dirty="0">
                <a:latin typeface="+mj-lt"/>
                <a:cs typeface="Verdana"/>
              </a:rPr>
              <a:t>set </a:t>
            </a:r>
            <a:r>
              <a:rPr sz="2400" spc="-50" dirty="0">
                <a:latin typeface="+mj-lt"/>
                <a:cs typeface="Verdana"/>
              </a:rPr>
              <a:t>as </a:t>
            </a:r>
            <a:r>
              <a:rPr sz="2400" spc="-155" dirty="0">
                <a:latin typeface="+mj-lt"/>
                <a:cs typeface="Verdana"/>
              </a:rPr>
              <a:t>its </a:t>
            </a:r>
            <a:r>
              <a:rPr sz="2400" spc="-25" dirty="0">
                <a:latin typeface="+mj-lt"/>
                <a:cs typeface="Verdana"/>
              </a:rPr>
              <a:t>value. </a:t>
            </a:r>
            <a:endParaRPr lang="en-US" sz="2400" spc="-25" dirty="0" smtClean="0">
              <a:latin typeface="+mj-lt"/>
              <a:cs typeface="Verdana"/>
            </a:endParaRPr>
          </a:p>
          <a:p>
            <a:pPr marL="381000" marR="30480" indent="-342900" algn="just">
              <a:lnSpc>
                <a:spcPct val="100000"/>
              </a:lnSpc>
              <a:spcBef>
                <a:spcPts val="100"/>
              </a:spcBef>
            </a:pPr>
            <a:endParaRPr lang="en-US" sz="2400" spc="-25" dirty="0">
              <a:latin typeface="+mj-lt"/>
              <a:cs typeface="Verdana"/>
            </a:endParaRPr>
          </a:p>
          <a:p>
            <a:pPr marL="381000" marR="30480" indent="-342900" algn="just">
              <a:lnSpc>
                <a:spcPct val="100000"/>
              </a:lnSpc>
              <a:spcBef>
                <a:spcPts val="100"/>
              </a:spcBef>
            </a:pPr>
            <a:r>
              <a:rPr sz="2400" spc="-620" dirty="0" smtClean="0">
                <a:latin typeface="+mj-lt"/>
                <a:cs typeface="Verdana"/>
              </a:rPr>
              <a:t> </a:t>
            </a:r>
            <a:endParaRPr lang="en-US" sz="2400" spc="-620" dirty="0" smtClean="0">
              <a:latin typeface="+mj-lt"/>
              <a:cs typeface="Verdana"/>
            </a:endParaRPr>
          </a:p>
          <a:p>
            <a:pPr marL="381000" marR="30480" indent="-342900" algn="just">
              <a:lnSpc>
                <a:spcPct val="100000"/>
              </a:lnSpc>
              <a:spcBef>
                <a:spcPts val="100"/>
              </a:spcBef>
            </a:pPr>
            <a:r>
              <a:rPr lang="en-US" sz="2400" spc="185" dirty="0">
                <a:solidFill>
                  <a:srgbClr val="ACD333"/>
                </a:solidFill>
                <a:cs typeface="Lucida Sans Unicode"/>
              </a:rPr>
              <a:t>▶ </a:t>
            </a:r>
            <a:r>
              <a:rPr sz="2400" spc="-204" dirty="0" smtClean="0">
                <a:latin typeface="+mj-lt"/>
                <a:cs typeface="Verdana"/>
              </a:rPr>
              <a:t>If </a:t>
            </a:r>
            <a:r>
              <a:rPr sz="2400" spc="-20" dirty="0">
                <a:latin typeface="+mj-lt"/>
                <a:cs typeface="Verdana"/>
              </a:rPr>
              <a:t>the </a:t>
            </a:r>
            <a:r>
              <a:rPr sz="2400" dirty="0">
                <a:latin typeface="+mj-lt"/>
                <a:cs typeface="Verdana"/>
              </a:rPr>
              <a:t>value </a:t>
            </a:r>
            <a:r>
              <a:rPr sz="2400" spc="-30" dirty="0">
                <a:latin typeface="+mj-lt"/>
                <a:cs typeface="Verdana"/>
              </a:rPr>
              <a:t>was </a:t>
            </a:r>
            <a:r>
              <a:rPr sz="2400" spc="-100" dirty="0">
                <a:latin typeface="+mj-lt"/>
                <a:cs typeface="Verdana"/>
              </a:rPr>
              <a:t>set, </a:t>
            </a:r>
            <a:r>
              <a:rPr sz="2400" spc="5" dirty="0">
                <a:latin typeface="+mj-lt"/>
                <a:cs typeface="Verdana"/>
              </a:rPr>
              <a:t>meaning </a:t>
            </a:r>
            <a:r>
              <a:rPr sz="2400" spc="-130" dirty="0">
                <a:latin typeface="+mj-lt"/>
                <a:cs typeface="Verdana"/>
              </a:rPr>
              <a:t>this </a:t>
            </a:r>
            <a:r>
              <a:rPr sz="2400" spc="5" dirty="0">
                <a:latin typeface="+mj-lt"/>
                <a:cs typeface="Verdana"/>
              </a:rPr>
              <a:t>computer </a:t>
            </a:r>
            <a:r>
              <a:rPr sz="2400" spc="65" dirty="0">
                <a:latin typeface="+mj-lt"/>
                <a:cs typeface="Verdana"/>
              </a:rPr>
              <a:t>had been </a:t>
            </a:r>
            <a:r>
              <a:rPr sz="2400" spc="20" dirty="0">
                <a:latin typeface="+mj-lt"/>
                <a:cs typeface="Verdana"/>
              </a:rPr>
              <a:t>infected </a:t>
            </a:r>
            <a:r>
              <a:rPr sz="2400" spc="-15" dirty="0">
                <a:latin typeface="+mj-lt"/>
                <a:cs typeface="Verdana"/>
              </a:rPr>
              <a:t>before, </a:t>
            </a:r>
            <a:r>
              <a:rPr sz="2400" spc="-10" dirty="0">
                <a:latin typeface="+mj-lt"/>
                <a:cs typeface="Verdana"/>
              </a:rPr>
              <a:t> </a:t>
            </a:r>
            <a:r>
              <a:rPr sz="2400" spc="-15" dirty="0">
                <a:latin typeface="+mj-lt"/>
                <a:cs typeface="Verdana"/>
              </a:rPr>
              <a:t>the </a:t>
            </a:r>
            <a:r>
              <a:rPr sz="2400" spc="-140" dirty="0">
                <a:latin typeface="+mj-lt"/>
                <a:cs typeface="Verdana"/>
              </a:rPr>
              <a:t>virus</a:t>
            </a:r>
            <a:r>
              <a:rPr sz="2400" spc="-135" dirty="0">
                <a:latin typeface="+mj-lt"/>
                <a:cs typeface="Verdana"/>
              </a:rPr>
              <a:t> </a:t>
            </a:r>
            <a:r>
              <a:rPr sz="2400" spc="5" dirty="0">
                <a:latin typeface="+mj-lt"/>
                <a:cs typeface="Verdana"/>
              </a:rPr>
              <a:t>would </a:t>
            </a:r>
            <a:r>
              <a:rPr sz="2400" spc="-25" dirty="0">
                <a:latin typeface="+mj-lt"/>
                <a:cs typeface="Verdana"/>
              </a:rPr>
              <a:t>not </a:t>
            </a:r>
            <a:r>
              <a:rPr sz="2400" spc="95" dirty="0">
                <a:latin typeface="+mj-lt"/>
                <a:cs typeface="Verdana"/>
              </a:rPr>
              <a:t>do </a:t>
            </a:r>
            <a:r>
              <a:rPr sz="2400" spc="-45" dirty="0">
                <a:latin typeface="+mj-lt"/>
                <a:cs typeface="Verdana"/>
              </a:rPr>
              <a:t>anything. </a:t>
            </a:r>
            <a:r>
              <a:rPr sz="2400" spc="-200" dirty="0">
                <a:latin typeface="+mj-lt"/>
                <a:cs typeface="Verdana"/>
              </a:rPr>
              <a:t>If</a:t>
            </a:r>
            <a:r>
              <a:rPr sz="2400" spc="-195" dirty="0">
                <a:latin typeface="+mj-lt"/>
                <a:cs typeface="Verdana"/>
              </a:rPr>
              <a:t> </a:t>
            </a:r>
            <a:r>
              <a:rPr sz="2400" spc="-20" dirty="0">
                <a:latin typeface="+mj-lt"/>
                <a:cs typeface="Verdana"/>
              </a:rPr>
              <a:t>the </a:t>
            </a:r>
            <a:r>
              <a:rPr sz="2400" dirty="0">
                <a:latin typeface="+mj-lt"/>
                <a:cs typeface="Verdana"/>
              </a:rPr>
              <a:t>value </a:t>
            </a:r>
            <a:r>
              <a:rPr sz="2400" spc="-35" dirty="0">
                <a:latin typeface="+mj-lt"/>
                <a:cs typeface="Verdana"/>
              </a:rPr>
              <a:t>was </a:t>
            </a:r>
            <a:r>
              <a:rPr sz="2400" spc="-25" dirty="0">
                <a:latin typeface="+mj-lt"/>
                <a:cs typeface="Verdana"/>
              </a:rPr>
              <a:t>not </a:t>
            </a:r>
            <a:r>
              <a:rPr sz="2400" spc="-100" dirty="0">
                <a:latin typeface="+mj-lt"/>
                <a:cs typeface="Verdana"/>
              </a:rPr>
              <a:t>set, </a:t>
            </a:r>
            <a:r>
              <a:rPr sz="2400" spc="-160" dirty="0">
                <a:latin typeface="+mj-lt"/>
                <a:cs typeface="Verdana"/>
              </a:rPr>
              <a:t>its</a:t>
            </a:r>
            <a:r>
              <a:rPr sz="2400" spc="-155" dirty="0">
                <a:latin typeface="+mj-lt"/>
                <a:cs typeface="Verdana"/>
              </a:rPr>
              <a:t> </a:t>
            </a:r>
            <a:r>
              <a:rPr sz="2400" spc="-75" dirty="0">
                <a:latin typeface="+mj-lt"/>
                <a:cs typeface="Verdana"/>
              </a:rPr>
              <a:t>primary </a:t>
            </a:r>
            <a:r>
              <a:rPr sz="2400" spc="-70" dirty="0">
                <a:latin typeface="+mj-lt"/>
                <a:cs typeface="Verdana"/>
              </a:rPr>
              <a:t> </a:t>
            </a:r>
            <a:r>
              <a:rPr sz="2400" spc="45" dirty="0">
                <a:latin typeface="+mj-lt"/>
                <a:cs typeface="Verdana"/>
              </a:rPr>
              <a:t>payload</a:t>
            </a:r>
            <a:r>
              <a:rPr sz="2400" spc="-140" dirty="0">
                <a:latin typeface="+mj-lt"/>
                <a:cs typeface="Verdana"/>
              </a:rPr>
              <a:t> </a:t>
            </a:r>
            <a:r>
              <a:rPr sz="2400" dirty="0">
                <a:latin typeface="+mj-lt"/>
                <a:cs typeface="Verdana"/>
              </a:rPr>
              <a:t>would</a:t>
            </a:r>
            <a:r>
              <a:rPr sz="2400" spc="-90" dirty="0">
                <a:latin typeface="+mj-lt"/>
                <a:cs typeface="Verdana"/>
              </a:rPr>
              <a:t> </a:t>
            </a:r>
            <a:r>
              <a:rPr sz="2400" spc="-110" dirty="0">
                <a:latin typeface="+mj-lt"/>
                <a:cs typeface="Verdana"/>
              </a:rPr>
              <a:t>start</a:t>
            </a:r>
            <a:r>
              <a:rPr sz="2400" spc="-120" dirty="0">
                <a:latin typeface="+mj-lt"/>
                <a:cs typeface="Verdana"/>
              </a:rPr>
              <a:t> </a:t>
            </a:r>
            <a:r>
              <a:rPr sz="2400" spc="-25" dirty="0">
                <a:latin typeface="+mj-lt"/>
                <a:cs typeface="Verdana"/>
              </a:rPr>
              <a:t>the</a:t>
            </a:r>
            <a:r>
              <a:rPr sz="2400" spc="-114" dirty="0">
                <a:latin typeface="+mj-lt"/>
                <a:cs typeface="Verdana"/>
              </a:rPr>
              <a:t> </a:t>
            </a:r>
            <a:r>
              <a:rPr sz="2400" spc="-15" dirty="0">
                <a:latin typeface="+mj-lt"/>
                <a:cs typeface="Verdana"/>
              </a:rPr>
              <a:t>infection</a:t>
            </a:r>
            <a:r>
              <a:rPr sz="2400" spc="-145" dirty="0">
                <a:latin typeface="+mj-lt"/>
                <a:cs typeface="Verdana"/>
              </a:rPr>
              <a:t> </a:t>
            </a:r>
            <a:r>
              <a:rPr sz="2400" spc="65" dirty="0">
                <a:latin typeface="+mj-lt"/>
                <a:cs typeface="Verdana"/>
              </a:rPr>
              <a:t>and</a:t>
            </a:r>
            <a:r>
              <a:rPr sz="2400" spc="-114" dirty="0">
                <a:latin typeface="+mj-lt"/>
                <a:cs typeface="Verdana"/>
              </a:rPr>
              <a:t> </a:t>
            </a:r>
            <a:r>
              <a:rPr sz="2400" spc="-30" dirty="0">
                <a:latin typeface="+mj-lt"/>
                <a:cs typeface="Verdana"/>
              </a:rPr>
              <a:t>then</a:t>
            </a:r>
            <a:r>
              <a:rPr sz="2400" spc="-95" dirty="0">
                <a:latin typeface="+mj-lt"/>
                <a:cs typeface="Verdana"/>
              </a:rPr>
              <a:t> </a:t>
            </a:r>
            <a:r>
              <a:rPr sz="2400" spc="-90" dirty="0">
                <a:latin typeface="+mj-lt"/>
                <a:cs typeface="Verdana"/>
              </a:rPr>
              <a:t>set</a:t>
            </a:r>
            <a:r>
              <a:rPr sz="2400" spc="-114" dirty="0">
                <a:latin typeface="+mj-lt"/>
                <a:cs typeface="Verdana"/>
              </a:rPr>
              <a:t> </a:t>
            </a:r>
            <a:r>
              <a:rPr sz="2400" spc="-25" dirty="0">
                <a:latin typeface="+mj-lt"/>
                <a:cs typeface="Verdana"/>
              </a:rPr>
              <a:t>the</a:t>
            </a:r>
            <a:r>
              <a:rPr sz="2400" spc="-114" dirty="0">
                <a:latin typeface="+mj-lt"/>
                <a:cs typeface="Verdana"/>
              </a:rPr>
              <a:t> </a:t>
            </a:r>
            <a:r>
              <a:rPr sz="2400" spc="-60" dirty="0">
                <a:latin typeface="+mj-lt"/>
                <a:cs typeface="Verdana"/>
              </a:rPr>
              <a:t>value.</a:t>
            </a:r>
            <a:r>
              <a:rPr sz="2400" u="sng" spc="-89" baseline="25462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+mj-lt"/>
                <a:cs typeface="Verdana"/>
                <a:hlinkClick r:id="rId2"/>
              </a:rPr>
              <a:t>[4]</a:t>
            </a:r>
            <a:endParaRPr sz="2400" baseline="25462" dirty="0">
              <a:latin typeface="+mj-lt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804672"/>
            <a:ext cx="7656576" cy="56738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362200"/>
            <a:ext cx="865568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 algn="just">
              <a:lnSpc>
                <a:spcPct val="100000"/>
              </a:lnSpc>
              <a:spcBef>
                <a:spcPts val="100"/>
              </a:spcBef>
            </a:pPr>
            <a:r>
              <a:rPr sz="2400" spc="185" dirty="0">
                <a:solidFill>
                  <a:srgbClr val="ACD333"/>
                </a:solidFill>
                <a:latin typeface="+mj-lt"/>
                <a:cs typeface="Lucida Sans Unicode"/>
              </a:rPr>
              <a:t>▶</a:t>
            </a:r>
            <a:r>
              <a:rPr sz="2400" spc="190" dirty="0">
                <a:solidFill>
                  <a:srgbClr val="ACD333"/>
                </a:solidFill>
                <a:latin typeface="+mj-lt"/>
                <a:cs typeface="Lucida Sans Unicode"/>
              </a:rPr>
              <a:t> </a:t>
            </a:r>
            <a:r>
              <a:rPr sz="2400" spc="-185" dirty="0">
                <a:latin typeface="+mj-lt"/>
              </a:rPr>
              <a:t>In </a:t>
            </a:r>
            <a:r>
              <a:rPr sz="2400" spc="145" dirty="0">
                <a:latin typeface="+mj-lt"/>
              </a:rPr>
              <a:t>a </a:t>
            </a:r>
            <a:r>
              <a:rPr sz="2400" spc="-90" dirty="0">
                <a:latin typeface="+mj-lt"/>
              </a:rPr>
              <a:t>small </a:t>
            </a:r>
            <a:r>
              <a:rPr sz="2400" spc="45" dirty="0">
                <a:latin typeface="+mj-lt"/>
              </a:rPr>
              <a:t>percentage </a:t>
            </a:r>
            <a:r>
              <a:rPr sz="2400" spc="5" dirty="0">
                <a:latin typeface="+mj-lt"/>
              </a:rPr>
              <a:t>of </a:t>
            </a:r>
            <a:r>
              <a:rPr sz="2400" spc="-10" dirty="0">
                <a:latin typeface="+mj-lt"/>
              </a:rPr>
              <a:t>cases </a:t>
            </a:r>
            <a:r>
              <a:rPr sz="2400" spc="-35" dirty="0">
                <a:latin typeface="+mj-lt"/>
              </a:rPr>
              <a:t>(when </a:t>
            </a:r>
            <a:r>
              <a:rPr sz="2400" spc="-15" dirty="0">
                <a:latin typeface="+mj-lt"/>
              </a:rPr>
              <a:t>the </a:t>
            </a:r>
            <a:r>
              <a:rPr sz="2400" spc="50" dirty="0">
                <a:latin typeface="+mj-lt"/>
              </a:rPr>
              <a:t>day </a:t>
            </a:r>
            <a:r>
              <a:rPr sz="2400" spc="5" dirty="0">
                <a:latin typeface="+mj-lt"/>
              </a:rPr>
              <a:t>of </a:t>
            </a:r>
            <a:r>
              <a:rPr sz="2400" spc="-15" dirty="0">
                <a:latin typeface="+mj-lt"/>
              </a:rPr>
              <a:t>the </a:t>
            </a:r>
            <a:r>
              <a:rPr sz="2400" spc="-35" dirty="0">
                <a:latin typeface="+mj-lt"/>
              </a:rPr>
              <a:t>month </a:t>
            </a:r>
            <a:r>
              <a:rPr sz="2400" spc="-15" dirty="0">
                <a:latin typeface="+mj-lt"/>
              </a:rPr>
              <a:t>equals </a:t>
            </a:r>
            <a:r>
              <a:rPr sz="2400" spc="-20" dirty="0">
                <a:latin typeface="+mj-lt"/>
              </a:rPr>
              <a:t>the </a:t>
            </a:r>
            <a:r>
              <a:rPr sz="2400" spc="-15" dirty="0">
                <a:latin typeface="+mj-lt"/>
              </a:rPr>
              <a:t> </a:t>
            </a:r>
            <a:r>
              <a:rPr sz="2400" spc="-50" dirty="0">
                <a:latin typeface="+mj-lt"/>
              </a:rPr>
              <a:t>minute </a:t>
            </a:r>
            <a:r>
              <a:rPr sz="2400" spc="-45" dirty="0">
                <a:latin typeface="+mj-lt"/>
              </a:rPr>
              <a:t>value), </a:t>
            </a:r>
            <a:r>
              <a:rPr sz="2400" spc="-15" dirty="0">
                <a:latin typeface="+mj-lt"/>
              </a:rPr>
              <a:t>the </a:t>
            </a:r>
            <a:r>
              <a:rPr sz="2400" spc="35" dirty="0">
                <a:latin typeface="+mj-lt"/>
              </a:rPr>
              <a:t>second </a:t>
            </a:r>
            <a:r>
              <a:rPr sz="2400" spc="45" dirty="0">
                <a:latin typeface="+mj-lt"/>
              </a:rPr>
              <a:t>payload </a:t>
            </a:r>
            <a:r>
              <a:rPr sz="2400" dirty="0">
                <a:latin typeface="+mj-lt"/>
              </a:rPr>
              <a:t>of </a:t>
            </a:r>
            <a:r>
              <a:rPr sz="2400" spc="-55" dirty="0">
                <a:latin typeface="+mj-lt"/>
              </a:rPr>
              <a:t>Melissa </a:t>
            </a:r>
            <a:r>
              <a:rPr sz="2400" spc="-100" dirty="0">
                <a:latin typeface="+mj-lt"/>
              </a:rPr>
              <a:t>will </a:t>
            </a:r>
            <a:r>
              <a:rPr sz="2400" spc="-110" dirty="0">
                <a:latin typeface="+mj-lt"/>
              </a:rPr>
              <a:t>insert</a:t>
            </a:r>
            <a:r>
              <a:rPr sz="2400" spc="-105" dirty="0">
                <a:latin typeface="+mj-lt"/>
              </a:rPr>
              <a:t> </a:t>
            </a:r>
            <a:r>
              <a:rPr sz="2400" spc="-20" dirty="0">
                <a:latin typeface="+mj-lt"/>
              </a:rPr>
              <a:t>the </a:t>
            </a:r>
            <a:r>
              <a:rPr sz="2400" spc="-25" dirty="0">
                <a:latin typeface="+mj-lt"/>
              </a:rPr>
              <a:t>following </a:t>
            </a:r>
            <a:r>
              <a:rPr sz="2400" spc="-20" dirty="0">
                <a:latin typeface="+mj-lt"/>
              </a:rPr>
              <a:t> </a:t>
            </a:r>
            <a:r>
              <a:rPr sz="2400" spc="-70" dirty="0">
                <a:latin typeface="+mj-lt"/>
              </a:rPr>
              <a:t>s</a:t>
            </a:r>
            <a:r>
              <a:rPr sz="2400" spc="-90" dirty="0">
                <a:latin typeface="+mj-lt"/>
              </a:rPr>
              <a:t>e</a:t>
            </a:r>
            <a:r>
              <a:rPr sz="2400" spc="-50" dirty="0">
                <a:latin typeface="+mj-lt"/>
              </a:rPr>
              <a:t>n</a:t>
            </a:r>
            <a:r>
              <a:rPr sz="2400" spc="-114" dirty="0">
                <a:latin typeface="+mj-lt"/>
              </a:rPr>
              <a:t>t</a:t>
            </a:r>
            <a:r>
              <a:rPr sz="2400" spc="85" dirty="0">
                <a:latin typeface="+mj-lt"/>
              </a:rPr>
              <a:t>e</a:t>
            </a:r>
            <a:r>
              <a:rPr sz="2400" spc="-50" dirty="0">
                <a:latin typeface="+mj-lt"/>
              </a:rPr>
              <a:t>n</a:t>
            </a:r>
            <a:r>
              <a:rPr sz="2400" spc="160" dirty="0">
                <a:latin typeface="+mj-lt"/>
              </a:rPr>
              <a:t>ce</a:t>
            </a:r>
            <a:r>
              <a:rPr sz="2400" spc="-80" dirty="0">
                <a:latin typeface="+mj-lt"/>
              </a:rPr>
              <a:t> </a:t>
            </a:r>
            <a:r>
              <a:rPr sz="2400" spc="20" dirty="0">
                <a:latin typeface="+mj-lt"/>
              </a:rPr>
              <a:t>at</a:t>
            </a:r>
            <a:r>
              <a:rPr sz="2400" spc="-130" dirty="0">
                <a:latin typeface="+mj-lt"/>
              </a:rPr>
              <a:t> </a:t>
            </a:r>
            <a:r>
              <a:rPr sz="2400" spc="-114" dirty="0">
                <a:latin typeface="+mj-lt"/>
              </a:rPr>
              <a:t>t</a:t>
            </a:r>
            <a:r>
              <a:rPr sz="2400" spc="-50" dirty="0">
                <a:latin typeface="+mj-lt"/>
              </a:rPr>
              <a:t>h</a:t>
            </a:r>
            <a:r>
              <a:rPr sz="2400" spc="95" dirty="0">
                <a:latin typeface="+mj-lt"/>
              </a:rPr>
              <a:t>e</a:t>
            </a:r>
            <a:r>
              <a:rPr sz="2400" spc="-114" dirty="0">
                <a:latin typeface="+mj-lt"/>
              </a:rPr>
              <a:t> </a:t>
            </a:r>
            <a:r>
              <a:rPr sz="2400" spc="80" dirty="0">
                <a:latin typeface="+mj-lt"/>
              </a:rPr>
              <a:t>c</a:t>
            </a:r>
            <a:r>
              <a:rPr sz="2400" spc="90" dirty="0">
                <a:latin typeface="+mj-lt"/>
              </a:rPr>
              <a:t>u</a:t>
            </a:r>
            <a:r>
              <a:rPr sz="2400" spc="-105" dirty="0">
                <a:latin typeface="+mj-lt"/>
              </a:rPr>
              <a:t>rr</a:t>
            </a:r>
            <a:r>
              <a:rPr sz="2400" spc="-165" dirty="0">
                <a:latin typeface="+mj-lt"/>
              </a:rPr>
              <a:t>e</a:t>
            </a:r>
            <a:r>
              <a:rPr sz="2400" spc="-50" dirty="0">
                <a:latin typeface="+mj-lt"/>
              </a:rPr>
              <a:t>n</a:t>
            </a:r>
            <a:r>
              <a:rPr sz="2400" spc="-100" dirty="0">
                <a:latin typeface="+mj-lt"/>
              </a:rPr>
              <a:t>t</a:t>
            </a:r>
            <a:r>
              <a:rPr sz="2400" spc="-105" dirty="0">
                <a:latin typeface="+mj-lt"/>
              </a:rPr>
              <a:t> </a:t>
            </a:r>
            <a:r>
              <a:rPr sz="2400" spc="80" dirty="0">
                <a:latin typeface="+mj-lt"/>
              </a:rPr>
              <a:t>c</a:t>
            </a:r>
            <a:r>
              <a:rPr sz="2400" spc="90" dirty="0">
                <a:latin typeface="+mj-lt"/>
              </a:rPr>
              <a:t>u</a:t>
            </a:r>
            <a:r>
              <a:rPr sz="2400" spc="-210" dirty="0">
                <a:latin typeface="+mj-lt"/>
              </a:rPr>
              <a:t>r</a:t>
            </a:r>
            <a:r>
              <a:rPr sz="2400" spc="-265" dirty="0">
                <a:latin typeface="+mj-lt"/>
              </a:rPr>
              <a:t>s</a:t>
            </a:r>
            <a:r>
              <a:rPr sz="2400" spc="-70" dirty="0">
                <a:latin typeface="+mj-lt"/>
              </a:rPr>
              <a:t>or</a:t>
            </a:r>
            <a:r>
              <a:rPr sz="2400" spc="-135" dirty="0">
                <a:latin typeface="+mj-lt"/>
              </a:rPr>
              <a:t> </a:t>
            </a:r>
            <a:r>
              <a:rPr sz="2400" spc="90" dirty="0">
                <a:latin typeface="+mj-lt"/>
              </a:rPr>
              <a:t>p</a:t>
            </a:r>
            <a:r>
              <a:rPr sz="2400" spc="85" dirty="0">
                <a:latin typeface="+mj-lt"/>
              </a:rPr>
              <a:t>o</a:t>
            </a:r>
            <a:r>
              <a:rPr sz="2400" spc="-250" dirty="0">
                <a:latin typeface="+mj-lt"/>
              </a:rPr>
              <a:t>s</a:t>
            </a:r>
            <a:r>
              <a:rPr sz="2400" spc="-114" dirty="0">
                <a:latin typeface="+mj-lt"/>
              </a:rPr>
              <a:t>iti</a:t>
            </a:r>
            <a:r>
              <a:rPr sz="2400" spc="20" dirty="0">
                <a:latin typeface="+mj-lt"/>
              </a:rPr>
              <a:t>o</a:t>
            </a:r>
            <a:r>
              <a:rPr sz="2400" spc="10" dirty="0">
                <a:latin typeface="+mj-lt"/>
              </a:rPr>
              <a:t>n</a:t>
            </a:r>
            <a:r>
              <a:rPr sz="2400" spc="-340" dirty="0" smtClean="0">
                <a:latin typeface="+mj-lt"/>
              </a:rPr>
              <a:t>:</a:t>
            </a:r>
            <a:endParaRPr sz="2400" baseline="25462" dirty="0">
              <a:latin typeface="+mj-lt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7760" y="5170754"/>
            <a:ext cx="865695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 algn="just">
              <a:lnSpc>
                <a:spcPct val="100000"/>
              </a:lnSpc>
              <a:spcBef>
                <a:spcPts val="100"/>
              </a:spcBef>
            </a:pPr>
            <a:r>
              <a:rPr sz="2400" spc="190" dirty="0">
                <a:solidFill>
                  <a:srgbClr val="ACD333"/>
                </a:solidFill>
                <a:latin typeface="+mj-lt"/>
                <a:cs typeface="Lucida Sans Unicode"/>
              </a:rPr>
              <a:t>▶</a:t>
            </a:r>
            <a:r>
              <a:rPr sz="2400" spc="195" dirty="0">
                <a:solidFill>
                  <a:srgbClr val="ACD333"/>
                </a:solidFill>
                <a:latin typeface="+mj-lt"/>
                <a:cs typeface="Lucida Sans Unicode"/>
              </a:rPr>
              <a:t> </a:t>
            </a:r>
            <a:r>
              <a:rPr sz="2400" spc="-100" dirty="0">
                <a:latin typeface="+mj-lt"/>
                <a:cs typeface="Verdana"/>
              </a:rPr>
              <a:t>The </a:t>
            </a:r>
            <a:r>
              <a:rPr sz="2400" spc="25" dirty="0">
                <a:latin typeface="+mj-lt"/>
                <a:cs typeface="Verdana"/>
              </a:rPr>
              <a:t>quote </a:t>
            </a:r>
            <a:r>
              <a:rPr sz="2400" spc="-180" dirty="0">
                <a:latin typeface="+mj-lt"/>
                <a:cs typeface="Verdana"/>
              </a:rPr>
              <a:t>is </a:t>
            </a:r>
            <a:r>
              <a:rPr sz="2400" spc="-75" dirty="0">
                <a:latin typeface="+mj-lt"/>
                <a:cs typeface="Verdana"/>
              </a:rPr>
              <a:t>from </a:t>
            </a:r>
            <a:r>
              <a:rPr sz="2400" spc="-100" dirty="0">
                <a:latin typeface="+mj-lt"/>
                <a:cs typeface="Verdana"/>
              </a:rPr>
              <a:t>Bart </a:t>
            </a:r>
            <a:r>
              <a:rPr sz="2400" spc="5" dirty="0">
                <a:latin typeface="+mj-lt"/>
                <a:cs typeface="Verdana"/>
              </a:rPr>
              <a:t>of </a:t>
            </a:r>
            <a:r>
              <a:rPr sz="2400" spc="-60" dirty="0">
                <a:latin typeface="+mj-lt"/>
                <a:cs typeface="Verdana"/>
              </a:rPr>
              <a:t>“The </a:t>
            </a:r>
            <a:r>
              <a:rPr sz="2400" spc="-95" dirty="0">
                <a:latin typeface="+mj-lt"/>
                <a:cs typeface="Verdana"/>
              </a:rPr>
              <a:t>Simpsons” </a:t>
            </a:r>
            <a:r>
              <a:rPr sz="2400" spc="20" dirty="0">
                <a:latin typeface="+mj-lt"/>
                <a:cs typeface="Verdana"/>
              </a:rPr>
              <a:t>cartoon </a:t>
            </a:r>
            <a:r>
              <a:rPr sz="2400" spc="-70" dirty="0">
                <a:latin typeface="+mj-lt"/>
                <a:cs typeface="Verdana"/>
              </a:rPr>
              <a:t>show, </a:t>
            </a:r>
            <a:r>
              <a:rPr sz="2400" spc="15" dirty="0">
                <a:latin typeface="+mj-lt"/>
                <a:cs typeface="Verdana"/>
              </a:rPr>
              <a:t>who </a:t>
            </a:r>
            <a:r>
              <a:rPr sz="2400" spc="-75" dirty="0">
                <a:latin typeface="+mj-lt"/>
                <a:cs typeface="Verdana"/>
              </a:rPr>
              <a:t>invents </a:t>
            </a:r>
            <a:r>
              <a:rPr sz="2400" spc="-20" dirty="0">
                <a:latin typeface="+mj-lt"/>
                <a:cs typeface="Verdana"/>
              </a:rPr>
              <a:t>the </a:t>
            </a:r>
            <a:r>
              <a:rPr sz="2400" spc="-15" dirty="0">
                <a:latin typeface="+mj-lt"/>
                <a:cs typeface="Verdana"/>
              </a:rPr>
              <a:t> </a:t>
            </a:r>
            <a:r>
              <a:rPr sz="2400" spc="-10" dirty="0">
                <a:latin typeface="+mj-lt"/>
                <a:cs typeface="Verdana"/>
              </a:rPr>
              <a:t>word </a:t>
            </a:r>
            <a:r>
              <a:rPr sz="2400" spc="-70" dirty="0">
                <a:latin typeface="+mj-lt"/>
                <a:cs typeface="Verdana"/>
              </a:rPr>
              <a:t>Kwyjibo </a:t>
            </a:r>
            <a:r>
              <a:rPr sz="2400" spc="-15" dirty="0">
                <a:latin typeface="+mj-lt"/>
                <a:cs typeface="Verdana"/>
              </a:rPr>
              <a:t>to </a:t>
            </a:r>
            <a:r>
              <a:rPr sz="2400" dirty="0">
                <a:latin typeface="+mj-lt"/>
                <a:cs typeface="Verdana"/>
              </a:rPr>
              <a:t>describe </a:t>
            </a:r>
            <a:r>
              <a:rPr sz="2400" spc="145" dirty="0">
                <a:latin typeface="+mj-lt"/>
                <a:cs typeface="Verdana"/>
              </a:rPr>
              <a:t>a </a:t>
            </a:r>
            <a:r>
              <a:rPr sz="2400" spc="-60" dirty="0">
                <a:latin typeface="+mj-lt"/>
                <a:cs typeface="Verdana"/>
              </a:rPr>
              <a:t>North </a:t>
            </a:r>
            <a:r>
              <a:rPr sz="2400" spc="15" dirty="0">
                <a:latin typeface="+mj-lt"/>
                <a:cs typeface="Verdana"/>
              </a:rPr>
              <a:t>American </a:t>
            </a:r>
            <a:r>
              <a:rPr sz="2400" spc="110" dirty="0">
                <a:latin typeface="+mj-lt"/>
                <a:cs typeface="Verdana"/>
              </a:rPr>
              <a:t>ape </a:t>
            </a:r>
            <a:r>
              <a:rPr sz="2400" spc="-75" dirty="0">
                <a:latin typeface="+mj-lt"/>
                <a:cs typeface="Verdana"/>
              </a:rPr>
              <a:t>or </a:t>
            </a:r>
            <a:r>
              <a:rPr sz="2400" spc="-135" dirty="0">
                <a:latin typeface="+mj-lt"/>
                <a:cs typeface="Verdana"/>
              </a:rPr>
              <a:t>his </a:t>
            </a:r>
            <a:r>
              <a:rPr sz="2400" spc="-40" dirty="0">
                <a:latin typeface="+mj-lt"/>
                <a:cs typeface="Verdana"/>
              </a:rPr>
              <a:t>father </a:t>
            </a:r>
            <a:r>
              <a:rPr sz="2400" spc="-50" dirty="0">
                <a:latin typeface="+mj-lt"/>
                <a:cs typeface="Verdana"/>
              </a:rPr>
              <a:t>Homer </a:t>
            </a:r>
            <a:r>
              <a:rPr sz="2400" spc="-80" dirty="0">
                <a:latin typeface="+mj-lt"/>
                <a:cs typeface="Verdana"/>
              </a:rPr>
              <a:t>in </a:t>
            </a:r>
            <a:r>
              <a:rPr sz="2400" spc="145" dirty="0">
                <a:latin typeface="+mj-lt"/>
                <a:cs typeface="Verdana"/>
              </a:rPr>
              <a:t>a </a:t>
            </a:r>
            <a:r>
              <a:rPr sz="2400" spc="-620" dirty="0">
                <a:latin typeface="+mj-lt"/>
                <a:cs typeface="Verdana"/>
              </a:rPr>
              <a:t> </a:t>
            </a:r>
            <a:r>
              <a:rPr sz="2400" spc="-25" dirty="0">
                <a:latin typeface="+mj-lt"/>
                <a:cs typeface="Verdana"/>
              </a:rPr>
              <a:t>Scra</a:t>
            </a:r>
            <a:r>
              <a:rPr sz="2400" spc="-30" dirty="0">
                <a:latin typeface="+mj-lt"/>
                <a:cs typeface="Verdana"/>
              </a:rPr>
              <a:t>b</a:t>
            </a:r>
            <a:r>
              <a:rPr sz="2400" spc="-25" dirty="0">
                <a:latin typeface="+mj-lt"/>
                <a:cs typeface="Verdana"/>
              </a:rPr>
              <a:t>b</a:t>
            </a:r>
            <a:r>
              <a:rPr sz="2400" spc="-5" dirty="0">
                <a:latin typeface="+mj-lt"/>
                <a:cs typeface="Verdana"/>
              </a:rPr>
              <a:t>l</a:t>
            </a:r>
            <a:r>
              <a:rPr sz="2400" spc="90" dirty="0">
                <a:latin typeface="+mj-lt"/>
                <a:cs typeface="Verdana"/>
              </a:rPr>
              <a:t>e</a:t>
            </a:r>
            <a:r>
              <a:rPr sz="2400" spc="-220" dirty="0">
                <a:latin typeface="+mj-lt"/>
                <a:cs typeface="Verdana"/>
              </a:rPr>
              <a:t>-</a:t>
            </a:r>
            <a:r>
              <a:rPr sz="2400" spc="-25" dirty="0">
                <a:latin typeface="+mj-lt"/>
                <a:cs typeface="Verdana"/>
              </a:rPr>
              <a:t>p</a:t>
            </a:r>
            <a:r>
              <a:rPr sz="2400" spc="-5" dirty="0">
                <a:latin typeface="+mj-lt"/>
                <a:cs typeface="Verdana"/>
              </a:rPr>
              <a:t>l</a:t>
            </a:r>
            <a:r>
              <a:rPr sz="2400" spc="135" dirty="0">
                <a:latin typeface="+mj-lt"/>
                <a:cs typeface="Verdana"/>
              </a:rPr>
              <a:t>a</a:t>
            </a:r>
            <a:r>
              <a:rPr sz="2400" spc="-165" dirty="0">
                <a:latin typeface="+mj-lt"/>
                <a:cs typeface="Verdana"/>
              </a:rPr>
              <a:t>y</a:t>
            </a:r>
            <a:r>
              <a:rPr sz="2400" spc="-60" dirty="0">
                <a:latin typeface="+mj-lt"/>
                <a:cs typeface="Verdana"/>
              </a:rPr>
              <a:t>i</a:t>
            </a:r>
            <a:r>
              <a:rPr sz="2400" spc="-55" dirty="0">
                <a:latin typeface="+mj-lt"/>
                <a:cs typeface="Verdana"/>
              </a:rPr>
              <a:t>n</a:t>
            </a:r>
            <a:r>
              <a:rPr sz="2400" spc="85" dirty="0">
                <a:latin typeface="+mj-lt"/>
                <a:cs typeface="Verdana"/>
              </a:rPr>
              <a:t>g</a:t>
            </a:r>
            <a:r>
              <a:rPr sz="2400" spc="-155" dirty="0">
                <a:latin typeface="+mj-lt"/>
                <a:cs typeface="Verdana"/>
              </a:rPr>
              <a:t> </a:t>
            </a:r>
            <a:r>
              <a:rPr sz="2400" spc="85" dirty="0">
                <a:latin typeface="+mj-lt"/>
                <a:cs typeface="Verdana"/>
              </a:rPr>
              <a:t>e</a:t>
            </a:r>
            <a:r>
              <a:rPr sz="2400" spc="-25" dirty="0">
                <a:latin typeface="+mj-lt"/>
                <a:cs typeface="Verdana"/>
              </a:rPr>
              <a:t>p</a:t>
            </a:r>
            <a:r>
              <a:rPr sz="2400" spc="5" dirty="0">
                <a:latin typeface="+mj-lt"/>
                <a:cs typeface="Verdana"/>
              </a:rPr>
              <a:t>i</a:t>
            </a:r>
            <a:r>
              <a:rPr sz="2400" spc="-80" dirty="0">
                <a:latin typeface="+mj-lt"/>
                <a:cs typeface="Verdana"/>
              </a:rPr>
              <a:t>s</a:t>
            </a:r>
            <a:r>
              <a:rPr sz="2400" spc="-95" dirty="0">
                <a:latin typeface="+mj-lt"/>
                <a:cs typeface="Verdana"/>
              </a:rPr>
              <a:t>o</a:t>
            </a:r>
            <a:r>
              <a:rPr sz="2400" spc="100" dirty="0">
                <a:latin typeface="+mj-lt"/>
                <a:cs typeface="Verdana"/>
              </a:rPr>
              <a:t>de</a:t>
            </a:r>
            <a:r>
              <a:rPr sz="2400" spc="-180" dirty="0" smtClean="0">
                <a:latin typeface="+mj-lt"/>
                <a:cs typeface="Verdana"/>
              </a:rPr>
              <a:t>.</a:t>
            </a:r>
            <a:endParaRPr sz="2400" baseline="25462" dirty="0">
              <a:latin typeface="+mj-lt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584" y="3733800"/>
            <a:ext cx="10107168" cy="88849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32" y="2865882"/>
            <a:ext cx="86563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 algn="just">
              <a:lnSpc>
                <a:spcPct val="100000"/>
              </a:lnSpc>
              <a:spcBef>
                <a:spcPts val="100"/>
              </a:spcBef>
            </a:pPr>
            <a:r>
              <a:rPr sz="2400" spc="185" dirty="0">
                <a:solidFill>
                  <a:srgbClr val="ACD333"/>
                </a:solidFill>
                <a:latin typeface="+mj-lt"/>
                <a:cs typeface="Lucida Sans Unicode"/>
              </a:rPr>
              <a:t>▶</a:t>
            </a:r>
            <a:r>
              <a:rPr sz="2400" spc="190" dirty="0">
                <a:solidFill>
                  <a:srgbClr val="ACD333"/>
                </a:solidFill>
                <a:latin typeface="+mj-lt"/>
                <a:cs typeface="Lucida Sans Unicode"/>
              </a:rPr>
              <a:t> </a:t>
            </a:r>
            <a:r>
              <a:rPr sz="2400" spc="-105" dirty="0">
                <a:latin typeface="+mj-lt"/>
                <a:cs typeface="Verdana"/>
              </a:rPr>
              <a:t>The </a:t>
            </a:r>
            <a:r>
              <a:rPr sz="2400" spc="30" dirty="0">
                <a:latin typeface="+mj-lt"/>
                <a:cs typeface="Verdana"/>
              </a:rPr>
              <a:t>macro </a:t>
            </a:r>
            <a:r>
              <a:rPr sz="2400" spc="-25" dirty="0">
                <a:latin typeface="+mj-lt"/>
                <a:cs typeface="Verdana"/>
              </a:rPr>
              <a:t>then </a:t>
            </a:r>
            <a:r>
              <a:rPr sz="2400" spc="-40" dirty="0">
                <a:latin typeface="+mj-lt"/>
                <a:cs typeface="Verdana"/>
              </a:rPr>
              <a:t>infects </a:t>
            </a:r>
            <a:r>
              <a:rPr sz="2400" spc="-15" dirty="0">
                <a:latin typeface="+mj-lt"/>
                <a:cs typeface="Verdana"/>
              </a:rPr>
              <a:t>the </a:t>
            </a:r>
            <a:r>
              <a:rPr sz="2400" b="1" i="1" spc="-200" dirty="0">
                <a:latin typeface="+mj-lt"/>
                <a:cs typeface="Verdana"/>
              </a:rPr>
              <a:t>NORMAL.DOT</a:t>
            </a:r>
            <a:r>
              <a:rPr sz="2400" b="1" i="1" spc="215" dirty="0">
                <a:latin typeface="+mj-lt"/>
                <a:cs typeface="Verdana"/>
              </a:rPr>
              <a:t> </a:t>
            </a:r>
            <a:r>
              <a:rPr sz="2400" dirty="0">
                <a:latin typeface="+mj-lt"/>
                <a:cs typeface="Verdana"/>
              </a:rPr>
              <a:t>template </a:t>
            </a:r>
            <a:r>
              <a:rPr sz="2400" spc="-80" dirty="0">
                <a:latin typeface="+mj-lt"/>
                <a:cs typeface="Verdana"/>
              </a:rPr>
              <a:t>file. </a:t>
            </a:r>
            <a:r>
              <a:rPr sz="2400" spc="-150" dirty="0">
                <a:latin typeface="+mj-lt"/>
                <a:cs typeface="Verdana"/>
              </a:rPr>
              <a:t>By</a:t>
            </a:r>
            <a:r>
              <a:rPr sz="2400" spc="330" dirty="0">
                <a:latin typeface="+mj-lt"/>
                <a:cs typeface="Verdana"/>
              </a:rPr>
              <a:t> </a:t>
            </a:r>
            <a:r>
              <a:rPr sz="2400" spc="-20" dirty="0">
                <a:latin typeface="+mj-lt"/>
                <a:cs typeface="Verdana"/>
              </a:rPr>
              <a:t>default, </a:t>
            </a:r>
            <a:r>
              <a:rPr sz="2400" spc="-40" dirty="0">
                <a:latin typeface="+mj-lt"/>
                <a:cs typeface="Verdana"/>
              </a:rPr>
              <a:t>all </a:t>
            </a:r>
            <a:r>
              <a:rPr sz="2400" spc="-35" dirty="0">
                <a:latin typeface="+mj-lt"/>
                <a:cs typeface="Verdana"/>
              </a:rPr>
              <a:t> </a:t>
            </a:r>
            <a:r>
              <a:rPr sz="2400" spc="-30" dirty="0">
                <a:latin typeface="+mj-lt"/>
                <a:cs typeface="Verdana"/>
              </a:rPr>
              <a:t>Word</a:t>
            </a:r>
            <a:r>
              <a:rPr sz="2400" spc="-25" dirty="0">
                <a:latin typeface="+mj-lt"/>
                <a:cs typeface="Verdana"/>
              </a:rPr>
              <a:t> </a:t>
            </a:r>
            <a:r>
              <a:rPr sz="2400" dirty="0">
                <a:latin typeface="+mj-lt"/>
                <a:cs typeface="Verdana"/>
              </a:rPr>
              <a:t>documents </a:t>
            </a:r>
            <a:r>
              <a:rPr sz="2400" spc="-90" dirty="0">
                <a:latin typeface="+mj-lt"/>
                <a:cs typeface="Verdana"/>
              </a:rPr>
              <a:t>utilize</a:t>
            </a:r>
            <a:r>
              <a:rPr sz="2400" spc="-85" dirty="0">
                <a:latin typeface="+mj-lt"/>
                <a:cs typeface="Verdana"/>
              </a:rPr>
              <a:t> </a:t>
            </a:r>
            <a:r>
              <a:rPr sz="2400" spc="-125" dirty="0">
                <a:latin typeface="+mj-lt"/>
                <a:cs typeface="Verdana"/>
              </a:rPr>
              <a:t>this</a:t>
            </a:r>
            <a:r>
              <a:rPr sz="2400" spc="-120" dirty="0">
                <a:latin typeface="+mj-lt"/>
                <a:cs typeface="Verdana"/>
              </a:rPr>
              <a:t> </a:t>
            </a:r>
            <a:r>
              <a:rPr sz="2400" spc="-35" dirty="0">
                <a:latin typeface="+mj-lt"/>
                <a:cs typeface="Verdana"/>
              </a:rPr>
              <a:t>template;</a:t>
            </a:r>
            <a:r>
              <a:rPr sz="2400" spc="-30" dirty="0">
                <a:latin typeface="+mj-lt"/>
                <a:cs typeface="Verdana"/>
              </a:rPr>
              <a:t> </a:t>
            </a:r>
            <a:r>
              <a:rPr sz="2400" spc="-120" dirty="0">
                <a:latin typeface="+mj-lt"/>
                <a:cs typeface="Verdana"/>
              </a:rPr>
              <a:t>thus,</a:t>
            </a:r>
            <a:r>
              <a:rPr sz="2400" spc="-114" dirty="0">
                <a:latin typeface="+mj-lt"/>
                <a:cs typeface="Verdana"/>
              </a:rPr>
              <a:t> </a:t>
            </a:r>
            <a:r>
              <a:rPr sz="2400" dirty="0">
                <a:latin typeface="+mj-lt"/>
                <a:cs typeface="Verdana"/>
              </a:rPr>
              <a:t>any </a:t>
            </a:r>
            <a:r>
              <a:rPr sz="2400" spc="-40" dirty="0">
                <a:latin typeface="+mj-lt"/>
                <a:cs typeface="Verdana"/>
              </a:rPr>
              <a:t>other</a:t>
            </a:r>
            <a:r>
              <a:rPr sz="2400" spc="-35" dirty="0">
                <a:latin typeface="+mj-lt"/>
                <a:cs typeface="Verdana"/>
              </a:rPr>
              <a:t> </a:t>
            </a:r>
            <a:r>
              <a:rPr sz="2400" spc="70" dirty="0">
                <a:latin typeface="+mj-lt"/>
                <a:cs typeface="Verdana"/>
              </a:rPr>
              <a:t>opened </a:t>
            </a:r>
            <a:r>
              <a:rPr sz="2400" spc="-30" dirty="0">
                <a:latin typeface="+mj-lt"/>
                <a:cs typeface="Verdana"/>
              </a:rPr>
              <a:t>Word </a:t>
            </a:r>
            <a:r>
              <a:rPr sz="2400" spc="-25" dirty="0">
                <a:latin typeface="+mj-lt"/>
                <a:cs typeface="Verdana"/>
              </a:rPr>
              <a:t> </a:t>
            </a:r>
            <a:r>
              <a:rPr sz="2400" spc="25" dirty="0">
                <a:latin typeface="+mj-lt"/>
                <a:cs typeface="Verdana"/>
              </a:rPr>
              <a:t>document</a:t>
            </a:r>
            <a:r>
              <a:rPr sz="2400" spc="-114" dirty="0">
                <a:latin typeface="+mj-lt"/>
                <a:cs typeface="Verdana"/>
              </a:rPr>
              <a:t> </a:t>
            </a:r>
            <a:r>
              <a:rPr sz="2400" spc="45" dirty="0">
                <a:latin typeface="+mj-lt"/>
                <a:cs typeface="Verdana"/>
              </a:rPr>
              <a:t>could</a:t>
            </a:r>
            <a:r>
              <a:rPr sz="2400" spc="-125" dirty="0">
                <a:latin typeface="+mj-lt"/>
                <a:cs typeface="Verdana"/>
              </a:rPr>
              <a:t> </a:t>
            </a:r>
            <a:r>
              <a:rPr sz="2400" spc="95" dirty="0">
                <a:latin typeface="+mj-lt"/>
                <a:cs typeface="Verdana"/>
              </a:rPr>
              <a:t>be</a:t>
            </a:r>
            <a:r>
              <a:rPr sz="2400" spc="-125" dirty="0">
                <a:latin typeface="+mj-lt"/>
                <a:cs typeface="Verdana"/>
              </a:rPr>
              <a:t> </a:t>
            </a:r>
            <a:r>
              <a:rPr sz="2400" spc="-35" dirty="0">
                <a:latin typeface="+mj-lt"/>
                <a:cs typeface="Verdana"/>
              </a:rPr>
              <a:t>infected</a:t>
            </a:r>
            <a:r>
              <a:rPr sz="2400" spc="-35" dirty="0" smtClean="0">
                <a:latin typeface="+mj-lt"/>
                <a:cs typeface="Verdana"/>
              </a:rPr>
              <a:t>.</a:t>
            </a:r>
            <a:endParaRPr sz="2400" baseline="25462" dirty="0">
              <a:latin typeface="+mj-lt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507" y="5181600"/>
            <a:ext cx="86023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400" spc="185" dirty="0">
                <a:solidFill>
                  <a:srgbClr val="ACD333"/>
                </a:solidFill>
                <a:latin typeface="+mj-lt"/>
                <a:cs typeface="Lucida Sans Unicode"/>
              </a:rPr>
              <a:t>▶	</a:t>
            </a:r>
            <a:r>
              <a:rPr sz="2400" spc="-204" dirty="0">
                <a:latin typeface="+mj-lt"/>
                <a:cs typeface="Verdana"/>
              </a:rPr>
              <a:t>If</a:t>
            </a:r>
            <a:r>
              <a:rPr sz="2400" spc="204" dirty="0">
                <a:latin typeface="+mj-lt"/>
                <a:cs typeface="Verdana"/>
              </a:rPr>
              <a:t> </a:t>
            </a:r>
            <a:r>
              <a:rPr sz="2400" spc="-135" dirty="0">
                <a:latin typeface="+mj-lt"/>
                <a:cs typeface="Verdana"/>
              </a:rPr>
              <a:t>users</a:t>
            </a:r>
            <a:r>
              <a:rPr sz="2400" spc="204" dirty="0">
                <a:latin typeface="+mj-lt"/>
                <a:cs typeface="Verdana"/>
              </a:rPr>
              <a:t> </a:t>
            </a:r>
            <a:r>
              <a:rPr sz="2400" spc="-20" dirty="0">
                <a:latin typeface="+mj-lt"/>
                <a:cs typeface="Verdana"/>
              </a:rPr>
              <a:t>send</a:t>
            </a:r>
            <a:r>
              <a:rPr sz="2400" spc="229" dirty="0">
                <a:latin typeface="+mj-lt"/>
                <a:cs typeface="Verdana"/>
              </a:rPr>
              <a:t> </a:t>
            </a:r>
            <a:r>
              <a:rPr sz="2400" spc="-40" dirty="0">
                <a:latin typeface="+mj-lt"/>
                <a:cs typeface="Verdana"/>
              </a:rPr>
              <a:t>these</a:t>
            </a:r>
            <a:r>
              <a:rPr sz="2400" spc="210" dirty="0">
                <a:latin typeface="+mj-lt"/>
                <a:cs typeface="Verdana"/>
              </a:rPr>
              <a:t> </a:t>
            </a:r>
            <a:r>
              <a:rPr sz="2400" spc="20" dirty="0">
                <a:latin typeface="+mj-lt"/>
                <a:cs typeface="Verdana"/>
              </a:rPr>
              <a:t>infected</a:t>
            </a:r>
            <a:r>
              <a:rPr sz="2400" spc="215" dirty="0">
                <a:latin typeface="+mj-lt"/>
                <a:cs typeface="Verdana"/>
              </a:rPr>
              <a:t> </a:t>
            </a:r>
            <a:r>
              <a:rPr sz="2400" dirty="0">
                <a:latin typeface="+mj-lt"/>
                <a:cs typeface="Verdana"/>
              </a:rPr>
              <a:t>documents</a:t>
            </a:r>
            <a:r>
              <a:rPr sz="2400" spc="220" dirty="0">
                <a:latin typeface="+mj-lt"/>
                <a:cs typeface="Verdana"/>
              </a:rPr>
              <a:t> </a:t>
            </a:r>
            <a:r>
              <a:rPr sz="2400" spc="-15" dirty="0">
                <a:latin typeface="+mj-lt"/>
                <a:cs typeface="Verdana"/>
              </a:rPr>
              <a:t>to</a:t>
            </a:r>
            <a:r>
              <a:rPr sz="2400" spc="204" dirty="0">
                <a:latin typeface="+mj-lt"/>
                <a:cs typeface="Verdana"/>
              </a:rPr>
              <a:t> </a:t>
            </a:r>
            <a:r>
              <a:rPr sz="2400" spc="-45" dirty="0">
                <a:latin typeface="+mj-lt"/>
                <a:cs typeface="Verdana"/>
              </a:rPr>
              <a:t>other</a:t>
            </a:r>
            <a:r>
              <a:rPr sz="2400" spc="215" dirty="0">
                <a:latin typeface="+mj-lt"/>
                <a:cs typeface="Verdana"/>
              </a:rPr>
              <a:t> </a:t>
            </a:r>
            <a:r>
              <a:rPr sz="2400" spc="25" dirty="0">
                <a:latin typeface="+mj-lt"/>
                <a:cs typeface="Verdana"/>
              </a:rPr>
              <a:t>people,</a:t>
            </a:r>
            <a:r>
              <a:rPr sz="2400" spc="210" dirty="0">
                <a:latin typeface="+mj-lt"/>
                <a:cs typeface="Verdana"/>
              </a:rPr>
              <a:t> </a:t>
            </a:r>
            <a:r>
              <a:rPr sz="2400" spc="-40" dirty="0">
                <a:latin typeface="+mj-lt"/>
                <a:cs typeface="Verdana"/>
              </a:rPr>
              <a:t>they</a:t>
            </a:r>
            <a:r>
              <a:rPr sz="2400" spc="210" dirty="0">
                <a:latin typeface="+mj-lt"/>
                <a:cs typeface="Verdana"/>
              </a:rPr>
              <a:t> </a:t>
            </a:r>
            <a:r>
              <a:rPr sz="2400" spc="-45" dirty="0">
                <a:latin typeface="+mj-lt"/>
                <a:cs typeface="Verdana"/>
              </a:rPr>
              <a:t>indirectly </a:t>
            </a:r>
            <a:r>
              <a:rPr sz="2400" spc="-620" dirty="0">
                <a:latin typeface="+mj-lt"/>
                <a:cs typeface="Verdana"/>
              </a:rPr>
              <a:t> </a:t>
            </a:r>
            <a:r>
              <a:rPr sz="2400" spc="-125" dirty="0">
                <a:latin typeface="+mj-lt"/>
                <a:cs typeface="Verdana"/>
              </a:rPr>
              <a:t>l</a:t>
            </a:r>
            <a:r>
              <a:rPr sz="2400" spc="85" dirty="0">
                <a:latin typeface="+mj-lt"/>
                <a:cs typeface="Verdana"/>
              </a:rPr>
              <a:t>e</a:t>
            </a:r>
            <a:r>
              <a:rPr sz="2400" spc="-55" dirty="0">
                <a:latin typeface="+mj-lt"/>
                <a:cs typeface="Verdana"/>
              </a:rPr>
              <a:t>n</a:t>
            </a:r>
            <a:r>
              <a:rPr sz="2400" spc="110" dirty="0">
                <a:latin typeface="+mj-lt"/>
                <a:cs typeface="Verdana"/>
              </a:rPr>
              <a:t>d</a:t>
            </a:r>
            <a:r>
              <a:rPr sz="2400" spc="-114" dirty="0">
                <a:latin typeface="+mj-lt"/>
                <a:cs typeface="Verdana"/>
              </a:rPr>
              <a:t> </a:t>
            </a:r>
            <a:r>
              <a:rPr sz="2400" spc="145" dirty="0">
                <a:latin typeface="+mj-lt"/>
                <a:cs typeface="Verdana"/>
              </a:rPr>
              <a:t>M</a:t>
            </a:r>
            <a:r>
              <a:rPr sz="2400" spc="85" dirty="0">
                <a:latin typeface="+mj-lt"/>
                <a:cs typeface="Verdana"/>
              </a:rPr>
              <a:t>e</a:t>
            </a:r>
            <a:r>
              <a:rPr sz="2400" spc="-125" dirty="0">
                <a:latin typeface="+mj-lt"/>
                <a:cs typeface="Verdana"/>
              </a:rPr>
              <a:t>li</a:t>
            </a:r>
            <a:r>
              <a:rPr sz="2400" spc="-110" dirty="0">
                <a:latin typeface="+mj-lt"/>
                <a:cs typeface="Verdana"/>
              </a:rPr>
              <a:t>ss</a:t>
            </a:r>
            <a:r>
              <a:rPr sz="2400" spc="-125" dirty="0">
                <a:latin typeface="+mj-lt"/>
                <a:cs typeface="Verdana"/>
              </a:rPr>
              <a:t>a</a:t>
            </a:r>
            <a:r>
              <a:rPr sz="2400" spc="-160" dirty="0">
                <a:latin typeface="+mj-lt"/>
                <a:cs typeface="Verdana"/>
              </a:rPr>
              <a:t> </a:t>
            </a:r>
            <a:r>
              <a:rPr sz="2400" spc="145" dirty="0">
                <a:latin typeface="+mj-lt"/>
                <a:cs typeface="Verdana"/>
              </a:rPr>
              <a:t>a</a:t>
            </a:r>
            <a:r>
              <a:rPr sz="2400" spc="-135" dirty="0">
                <a:latin typeface="+mj-lt"/>
                <a:cs typeface="Verdana"/>
              </a:rPr>
              <a:t> </a:t>
            </a:r>
            <a:r>
              <a:rPr sz="2400" spc="30" dirty="0">
                <a:latin typeface="+mj-lt"/>
                <a:cs typeface="Verdana"/>
              </a:rPr>
              <a:t>han</a:t>
            </a:r>
            <a:r>
              <a:rPr sz="2400" spc="40" dirty="0">
                <a:latin typeface="+mj-lt"/>
                <a:cs typeface="Verdana"/>
              </a:rPr>
              <a:t>d</a:t>
            </a:r>
            <a:r>
              <a:rPr sz="2400" spc="-114" dirty="0">
                <a:latin typeface="+mj-lt"/>
                <a:cs typeface="Verdana"/>
              </a:rPr>
              <a:t> </a:t>
            </a:r>
            <a:r>
              <a:rPr sz="2400" spc="-35" dirty="0">
                <a:latin typeface="+mj-lt"/>
                <a:cs typeface="Verdana"/>
              </a:rPr>
              <a:t>i</a:t>
            </a:r>
            <a:r>
              <a:rPr sz="2400" spc="-125" dirty="0">
                <a:latin typeface="+mj-lt"/>
                <a:cs typeface="Verdana"/>
              </a:rPr>
              <a:t>n</a:t>
            </a:r>
            <a:r>
              <a:rPr sz="2400" spc="-160" dirty="0">
                <a:latin typeface="+mj-lt"/>
                <a:cs typeface="Verdana"/>
              </a:rPr>
              <a:t> </a:t>
            </a:r>
            <a:r>
              <a:rPr sz="2400" spc="-20" dirty="0">
                <a:latin typeface="+mj-lt"/>
                <a:cs typeface="Verdana"/>
              </a:rPr>
              <a:t>pr</a:t>
            </a:r>
            <a:r>
              <a:rPr sz="2400" spc="-25" dirty="0">
                <a:latin typeface="+mj-lt"/>
                <a:cs typeface="Verdana"/>
              </a:rPr>
              <a:t>o</a:t>
            </a:r>
            <a:r>
              <a:rPr sz="2400" spc="120" dirty="0">
                <a:latin typeface="+mj-lt"/>
                <a:cs typeface="Verdana"/>
              </a:rPr>
              <a:t>p</a:t>
            </a:r>
            <a:r>
              <a:rPr sz="2400" spc="114" dirty="0">
                <a:latin typeface="+mj-lt"/>
                <a:cs typeface="Verdana"/>
              </a:rPr>
              <a:t>a</a:t>
            </a:r>
            <a:r>
              <a:rPr sz="2400" spc="50" dirty="0">
                <a:latin typeface="+mj-lt"/>
                <a:cs typeface="Verdana"/>
              </a:rPr>
              <a:t>ga</a:t>
            </a:r>
            <a:r>
              <a:rPr sz="2400" spc="15" dirty="0">
                <a:latin typeface="+mj-lt"/>
                <a:cs typeface="Verdana"/>
              </a:rPr>
              <a:t>t</a:t>
            </a:r>
            <a:r>
              <a:rPr sz="2400" spc="-114" dirty="0">
                <a:latin typeface="+mj-lt"/>
                <a:cs typeface="Verdana"/>
              </a:rPr>
              <a:t>i</a:t>
            </a:r>
            <a:r>
              <a:rPr sz="2400" spc="-55" dirty="0">
                <a:latin typeface="+mj-lt"/>
                <a:cs typeface="Verdana"/>
              </a:rPr>
              <a:t>n</a:t>
            </a:r>
            <a:r>
              <a:rPr sz="2400" spc="85" dirty="0">
                <a:latin typeface="+mj-lt"/>
                <a:cs typeface="Verdana"/>
              </a:rPr>
              <a:t>g</a:t>
            </a:r>
            <a:r>
              <a:rPr sz="2400" spc="-125" dirty="0">
                <a:latin typeface="+mj-lt"/>
                <a:cs typeface="Verdana"/>
              </a:rPr>
              <a:t> </a:t>
            </a:r>
            <a:r>
              <a:rPr sz="2400" spc="-80" dirty="0">
                <a:latin typeface="+mj-lt"/>
                <a:cs typeface="Verdana"/>
              </a:rPr>
              <a:t>i</a:t>
            </a:r>
            <a:r>
              <a:rPr sz="2400" spc="-150" dirty="0">
                <a:latin typeface="+mj-lt"/>
                <a:cs typeface="Verdana"/>
              </a:rPr>
              <a:t>t</a:t>
            </a:r>
            <a:r>
              <a:rPr sz="2400" spc="-160" dirty="0">
                <a:latin typeface="+mj-lt"/>
                <a:cs typeface="Verdana"/>
              </a:rPr>
              <a:t>.</a:t>
            </a:r>
            <a:endParaRPr sz="2400" dirty="0">
              <a:latin typeface="+mj-lt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11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4333453"/>
            <a:ext cx="6748271" cy="5013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12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38912" y="1228344"/>
            <a:ext cx="11305540" cy="4861560"/>
            <a:chOff x="438912" y="1228344"/>
            <a:chExt cx="11305540" cy="48615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8912" y="1228344"/>
              <a:ext cx="5251704" cy="48615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0615" y="1228344"/>
              <a:ext cx="6053328" cy="27142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411"/>
            <a:ext cx="7110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90" dirty="0">
                <a:solidFill>
                  <a:srgbClr val="FFFFFF"/>
                </a:solidFill>
              </a:rPr>
              <a:t>3</a:t>
            </a:r>
            <a:r>
              <a:rPr sz="3600" spc="-220" dirty="0">
                <a:solidFill>
                  <a:srgbClr val="FFFFFF"/>
                </a:solidFill>
              </a:rPr>
              <a:t>.</a:t>
            </a:r>
            <a:r>
              <a:rPr sz="3600" spc="-27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Ho</a:t>
            </a:r>
            <a:r>
              <a:rPr sz="3600" spc="-10" dirty="0">
                <a:solidFill>
                  <a:srgbClr val="FFFFFF"/>
                </a:solidFill>
              </a:rPr>
              <a:t>w</a:t>
            </a:r>
            <a:r>
              <a:rPr sz="3600" spc="-260" dirty="0">
                <a:solidFill>
                  <a:srgbClr val="FFFFFF"/>
                </a:solidFill>
              </a:rPr>
              <a:t> </a:t>
            </a:r>
            <a:r>
              <a:rPr sz="3600" spc="-170" dirty="0">
                <a:solidFill>
                  <a:srgbClr val="FFFFFF"/>
                </a:solidFill>
              </a:rPr>
              <a:t>Melis</a:t>
            </a:r>
            <a:r>
              <a:rPr sz="3600" spc="-190" dirty="0">
                <a:solidFill>
                  <a:srgbClr val="FFFFFF"/>
                </a:solidFill>
              </a:rPr>
              <a:t>s</a:t>
            </a:r>
            <a:r>
              <a:rPr sz="3600" spc="295" dirty="0">
                <a:solidFill>
                  <a:srgbClr val="FFFFFF"/>
                </a:solidFill>
              </a:rPr>
              <a:t>a</a:t>
            </a:r>
            <a:r>
              <a:rPr sz="3600" spc="-245" dirty="0">
                <a:solidFill>
                  <a:srgbClr val="FFFFFF"/>
                </a:solidFill>
              </a:rPr>
              <a:t> </a:t>
            </a:r>
            <a:r>
              <a:rPr sz="3600" spc="-85" dirty="0">
                <a:solidFill>
                  <a:srgbClr val="FFFFFF"/>
                </a:solidFill>
              </a:rPr>
              <a:t>hides</a:t>
            </a:r>
            <a:r>
              <a:rPr sz="3600" spc="-265" dirty="0">
                <a:solidFill>
                  <a:srgbClr val="FFFFFF"/>
                </a:solidFill>
              </a:rPr>
              <a:t> </a:t>
            </a:r>
            <a:r>
              <a:rPr sz="3600" spc="-270" dirty="0">
                <a:solidFill>
                  <a:srgbClr val="FFFFFF"/>
                </a:solidFill>
              </a:rPr>
              <a:t>it</a:t>
            </a:r>
            <a:r>
              <a:rPr sz="3600" spc="-415" dirty="0">
                <a:solidFill>
                  <a:srgbClr val="FFFFFF"/>
                </a:solidFill>
              </a:rPr>
              <a:t>s</a:t>
            </a:r>
            <a:r>
              <a:rPr sz="3600" spc="-254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activities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08532" y="2347721"/>
            <a:ext cx="8658860" cy="2199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3655" indent="-342900" algn="just">
              <a:lnSpc>
                <a:spcPct val="100000"/>
              </a:lnSpc>
              <a:spcBef>
                <a:spcPts val="100"/>
              </a:spcBef>
            </a:pPr>
            <a:r>
              <a:rPr sz="1450" spc="18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spc="350" dirty="0">
                <a:solidFill>
                  <a:srgbClr val="ACD333"/>
                </a:solidFill>
                <a:latin typeface="Lucida Sans Unicode"/>
                <a:cs typeface="Lucida Sans Unicode"/>
              </a:rPr>
              <a:t> </a:t>
            </a:r>
            <a:r>
              <a:rPr sz="1800" spc="-130" dirty="0">
                <a:latin typeface="Verdana"/>
                <a:cs typeface="Verdana"/>
              </a:rPr>
              <a:t>Similar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most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macro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viruses,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this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40" dirty="0">
                <a:latin typeface="Verdana"/>
                <a:cs typeface="Verdana"/>
              </a:rPr>
              <a:t>virus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25" dirty="0">
                <a:latin typeface="Verdana"/>
                <a:cs typeface="Verdana"/>
              </a:rPr>
              <a:t>tries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hide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its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activities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by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disabling </a:t>
            </a:r>
            <a:r>
              <a:rPr sz="1800" spc="-62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following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menu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items:</a:t>
            </a:r>
            <a:endParaRPr sz="1800">
              <a:latin typeface="Verdana"/>
              <a:cs typeface="Verdana"/>
            </a:endParaRPr>
          </a:p>
          <a:p>
            <a:pPr marL="609600" marR="32384" indent="-253365" algn="just">
              <a:lnSpc>
                <a:spcPct val="100000"/>
              </a:lnSpc>
              <a:spcBef>
                <a:spcPts val="994"/>
              </a:spcBef>
            </a:pPr>
            <a:r>
              <a:rPr sz="1800" b="1" i="1" spc="-480" dirty="0">
                <a:latin typeface="Verdana"/>
                <a:cs typeface="Verdana"/>
              </a:rPr>
              <a:t>+</a:t>
            </a:r>
            <a:r>
              <a:rPr sz="1800" b="1" i="1" spc="-475" dirty="0">
                <a:latin typeface="Verdana"/>
                <a:cs typeface="Verdana"/>
              </a:rPr>
              <a:t> </a:t>
            </a:r>
            <a:r>
              <a:rPr sz="1800" b="1" i="1" spc="-155" dirty="0">
                <a:latin typeface="Verdana"/>
                <a:cs typeface="Verdana"/>
              </a:rPr>
              <a:t>Tools-Macro </a:t>
            </a:r>
            <a:r>
              <a:rPr sz="1800" b="1" i="1" spc="-195" dirty="0">
                <a:latin typeface="Verdana"/>
                <a:cs typeface="Verdana"/>
              </a:rPr>
              <a:t>in </a:t>
            </a:r>
            <a:r>
              <a:rPr sz="1800" b="1" i="1" spc="-220" dirty="0">
                <a:latin typeface="Verdana"/>
                <a:cs typeface="Verdana"/>
              </a:rPr>
              <a:t>MS Word </a:t>
            </a:r>
            <a:r>
              <a:rPr sz="1800" b="1" i="1" spc="-235" dirty="0">
                <a:latin typeface="Verdana"/>
                <a:cs typeface="Verdana"/>
              </a:rPr>
              <a:t>97</a:t>
            </a:r>
            <a:r>
              <a:rPr sz="1800" b="1" spc="-235" dirty="0">
                <a:latin typeface="Tahoma"/>
                <a:cs typeface="Tahoma"/>
              </a:rPr>
              <a:t>:</a:t>
            </a:r>
            <a:r>
              <a:rPr sz="1800" b="1" spc="-229" dirty="0">
                <a:latin typeface="Tahoma"/>
                <a:cs typeface="Tahoma"/>
              </a:rPr>
              <a:t> </a:t>
            </a:r>
            <a:r>
              <a:rPr sz="1800" spc="-155" dirty="0">
                <a:latin typeface="Verdana"/>
                <a:cs typeface="Verdana"/>
              </a:rPr>
              <a:t>By </a:t>
            </a:r>
            <a:r>
              <a:rPr sz="1800" spc="-30" dirty="0">
                <a:latin typeface="Verdana"/>
                <a:cs typeface="Verdana"/>
              </a:rPr>
              <a:t>disabling </a:t>
            </a:r>
            <a:r>
              <a:rPr sz="1800" spc="-130" dirty="0">
                <a:latin typeface="Verdana"/>
                <a:cs typeface="Verdana"/>
              </a:rPr>
              <a:t>this </a:t>
            </a:r>
            <a:r>
              <a:rPr sz="1800" spc="-20" dirty="0">
                <a:latin typeface="Verdana"/>
                <a:cs typeface="Verdana"/>
              </a:rPr>
              <a:t>menu </a:t>
            </a:r>
            <a:r>
              <a:rPr sz="1800" spc="30" dirty="0">
                <a:latin typeface="Verdana"/>
                <a:cs typeface="Verdana"/>
              </a:rPr>
              <a:t>command, </a:t>
            </a:r>
            <a:r>
              <a:rPr sz="1800" spc="-15" dirty="0">
                <a:latin typeface="Verdana"/>
                <a:cs typeface="Verdana"/>
              </a:rPr>
              <a:t>the </a:t>
            </a:r>
            <a:r>
              <a:rPr sz="1800" spc="-140" dirty="0">
                <a:latin typeface="Verdana"/>
                <a:cs typeface="Verdana"/>
              </a:rPr>
              <a:t>virus 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prevents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any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user</a:t>
            </a:r>
            <a:r>
              <a:rPr sz="1800" spc="-75" dirty="0">
                <a:latin typeface="Verdana"/>
                <a:cs typeface="Verdana"/>
              </a:rPr>
              <a:t> from </a:t>
            </a:r>
            <a:r>
              <a:rPr sz="1800" spc="-105" dirty="0">
                <a:latin typeface="Verdana"/>
                <a:cs typeface="Verdana"/>
              </a:rPr>
              <a:t>listing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the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macro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/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VBA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module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</a:t>
            </a:r>
            <a:r>
              <a:rPr sz="1800" spc="-95" dirty="0">
                <a:latin typeface="Verdana"/>
                <a:cs typeface="Verdana"/>
              </a:rPr>
              <a:t> MS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Word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145" dirty="0">
                <a:latin typeface="Verdana"/>
                <a:cs typeface="Verdana"/>
              </a:rPr>
              <a:t>97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to </a:t>
            </a:r>
            <a:r>
              <a:rPr sz="1800" spc="-625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ma</a:t>
            </a:r>
            <a:r>
              <a:rPr sz="1800" dirty="0">
                <a:latin typeface="Verdana"/>
                <a:cs typeface="Verdana"/>
              </a:rPr>
              <a:t>n</a:t>
            </a:r>
            <a:r>
              <a:rPr sz="1800" spc="50" dirty="0">
                <a:latin typeface="Verdana"/>
                <a:cs typeface="Verdana"/>
              </a:rPr>
              <a:t>u</a:t>
            </a:r>
            <a:r>
              <a:rPr sz="1800" spc="40" dirty="0">
                <a:latin typeface="Verdana"/>
                <a:cs typeface="Verdana"/>
              </a:rPr>
              <a:t>a</a:t>
            </a:r>
            <a:r>
              <a:rPr sz="1800" spc="-125" dirty="0">
                <a:latin typeface="Verdana"/>
                <a:cs typeface="Verdana"/>
              </a:rPr>
              <a:t>ll</a:t>
            </a:r>
            <a:r>
              <a:rPr sz="1800" spc="-105" dirty="0">
                <a:latin typeface="Verdana"/>
                <a:cs typeface="Verdana"/>
              </a:rPr>
              <a:t>y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80" dirty="0">
                <a:latin typeface="Verdana"/>
                <a:cs typeface="Verdana"/>
              </a:rPr>
              <a:t>c</a:t>
            </a:r>
            <a:r>
              <a:rPr sz="1800" spc="90" dirty="0">
                <a:latin typeface="Verdana"/>
                <a:cs typeface="Verdana"/>
              </a:rPr>
              <a:t>h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30" dirty="0">
                <a:latin typeface="Verdana"/>
                <a:cs typeface="Verdana"/>
              </a:rPr>
              <a:t>ck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for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10" dirty="0">
                <a:latin typeface="Verdana"/>
                <a:cs typeface="Verdana"/>
              </a:rPr>
              <a:t>f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spc="70" dirty="0">
                <a:latin typeface="Verdana"/>
                <a:cs typeface="Verdana"/>
              </a:rPr>
              <a:t>c</a:t>
            </a:r>
            <a:r>
              <a:rPr sz="1800" spc="35" dirty="0">
                <a:latin typeface="Verdana"/>
                <a:cs typeface="Verdana"/>
              </a:rPr>
              <a:t>t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20" dirty="0">
                <a:latin typeface="Verdana"/>
                <a:cs typeface="Verdana"/>
              </a:rPr>
              <a:t>o</a:t>
            </a:r>
            <a:r>
              <a:rPr sz="1800" spc="15" dirty="0">
                <a:latin typeface="Verdana"/>
                <a:cs typeface="Verdana"/>
              </a:rPr>
              <a:t>n</a:t>
            </a:r>
            <a:r>
              <a:rPr sz="1800" spc="-16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609600" marR="30480" indent="-253365" algn="just">
              <a:lnSpc>
                <a:spcPts val="2150"/>
              </a:lnSpc>
              <a:spcBef>
                <a:spcPts val="1090"/>
              </a:spcBef>
            </a:pPr>
            <a:r>
              <a:rPr sz="1800" b="1" i="1" spc="-484" dirty="0">
                <a:latin typeface="Verdana"/>
                <a:cs typeface="Verdana"/>
              </a:rPr>
              <a:t>+</a:t>
            </a:r>
            <a:r>
              <a:rPr sz="1800" b="1" i="1" spc="-480" dirty="0">
                <a:latin typeface="Verdana"/>
                <a:cs typeface="Verdana"/>
              </a:rPr>
              <a:t> </a:t>
            </a:r>
            <a:r>
              <a:rPr sz="1800" b="1" i="1" spc="-145" dirty="0">
                <a:latin typeface="Verdana"/>
                <a:cs typeface="Verdana"/>
              </a:rPr>
              <a:t>Macro-Security </a:t>
            </a:r>
            <a:r>
              <a:rPr sz="1800" b="1" i="1" spc="-195" dirty="0">
                <a:latin typeface="Verdana"/>
                <a:cs typeface="Verdana"/>
              </a:rPr>
              <a:t>in</a:t>
            </a:r>
            <a:r>
              <a:rPr sz="1800" b="1" i="1" spc="-190" dirty="0">
                <a:latin typeface="Verdana"/>
                <a:cs typeface="Verdana"/>
              </a:rPr>
              <a:t> </a:t>
            </a:r>
            <a:r>
              <a:rPr sz="1800" b="1" i="1" spc="-215" dirty="0">
                <a:latin typeface="Verdana"/>
                <a:cs typeface="Verdana"/>
              </a:rPr>
              <a:t>MS</a:t>
            </a:r>
            <a:r>
              <a:rPr sz="1800" b="1" i="1" spc="-210" dirty="0">
                <a:latin typeface="Verdana"/>
                <a:cs typeface="Verdana"/>
              </a:rPr>
              <a:t> </a:t>
            </a:r>
            <a:r>
              <a:rPr sz="1800" b="1" i="1" spc="-225" dirty="0">
                <a:latin typeface="Verdana"/>
                <a:cs typeface="Verdana"/>
              </a:rPr>
              <a:t>Word</a:t>
            </a:r>
            <a:r>
              <a:rPr sz="1800" b="1" i="1" spc="-220" dirty="0">
                <a:latin typeface="Verdana"/>
                <a:cs typeface="Verdana"/>
              </a:rPr>
              <a:t> </a:t>
            </a:r>
            <a:r>
              <a:rPr sz="1800" b="1" i="1" spc="-254" dirty="0">
                <a:latin typeface="Verdana"/>
                <a:cs typeface="Verdana"/>
              </a:rPr>
              <a:t>2000</a:t>
            </a:r>
            <a:r>
              <a:rPr sz="1800" b="1" spc="-254" dirty="0">
                <a:latin typeface="Tahoma"/>
                <a:cs typeface="Tahoma"/>
              </a:rPr>
              <a:t>:</a:t>
            </a:r>
            <a:r>
              <a:rPr sz="1800" b="1" spc="-250" dirty="0">
                <a:latin typeface="Tahoma"/>
                <a:cs typeface="Tahoma"/>
              </a:rPr>
              <a:t> </a:t>
            </a:r>
            <a:r>
              <a:rPr sz="1800" spc="-155" dirty="0">
                <a:latin typeface="Verdana"/>
                <a:cs typeface="Verdana"/>
              </a:rPr>
              <a:t>By </a:t>
            </a:r>
            <a:r>
              <a:rPr sz="1800" spc="-30" dirty="0">
                <a:latin typeface="Verdana"/>
                <a:cs typeface="Verdana"/>
              </a:rPr>
              <a:t>disabling </a:t>
            </a:r>
            <a:r>
              <a:rPr sz="1800" spc="-130" dirty="0">
                <a:latin typeface="Verdana"/>
                <a:cs typeface="Verdana"/>
              </a:rPr>
              <a:t>this </a:t>
            </a:r>
            <a:r>
              <a:rPr sz="1800" spc="-20" dirty="0">
                <a:latin typeface="Verdana"/>
                <a:cs typeface="Verdana"/>
              </a:rPr>
              <a:t>menu </a:t>
            </a:r>
            <a:r>
              <a:rPr sz="1800" spc="30" dirty="0">
                <a:latin typeface="Verdana"/>
                <a:cs typeface="Verdana"/>
              </a:rPr>
              <a:t>command, </a:t>
            </a:r>
            <a:r>
              <a:rPr sz="1800" spc="-100" dirty="0">
                <a:latin typeface="Verdana"/>
                <a:cs typeface="Verdana"/>
              </a:rPr>
              <a:t>it 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prevents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0" dirty="0">
                <a:latin typeface="Verdana"/>
                <a:cs typeface="Verdana"/>
              </a:rPr>
              <a:t> user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from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changing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security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level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MS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Word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45" dirty="0">
                <a:latin typeface="Verdana"/>
                <a:cs typeface="Verdana"/>
              </a:rPr>
              <a:t>2000.</a:t>
            </a:r>
            <a:r>
              <a:rPr sz="1800" u="sng" spc="-217" baseline="25462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Verdana"/>
                <a:cs typeface="Verdana"/>
                <a:hlinkClick r:id="rId2"/>
              </a:rPr>
              <a:t>[4]</a:t>
            </a:r>
            <a:endParaRPr sz="1800" baseline="25462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13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1051" y="4623814"/>
            <a:ext cx="6655308" cy="216712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32" y="2344039"/>
            <a:ext cx="8656320" cy="220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1450" spc="18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140" dirty="0">
                <a:latin typeface="Verdana"/>
                <a:cs typeface="Verdana"/>
              </a:rPr>
              <a:t>To</a:t>
            </a:r>
            <a:r>
              <a:rPr sz="1800" spc="13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hide</a:t>
            </a:r>
            <a:r>
              <a:rPr sz="1800" spc="125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its</a:t>
            </a:r>
            <a:r>
              <a:rPr sz="1800" spc="13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infection</a:t>
            </a:r>
            <a:r>
              <a:rPr sz="1800" spc="13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activities,</a:t>
            </a:r>
            <a:r>
              <a:rPr sz="1800" spc="140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it</a:t>
            </a:r>
            <a:r>
              <a:rPr sz="1800" spc="13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also</a:t>
            </a:r>
            <a:r>
              <a:rPr sz="1800" spc="13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disables</a:t>
            </a:r>
            <a:r>
              <a:rPr sz="1800" spc="13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the</a:t>
            </a:r>
            <a:r>
              <a:rPr sz="1800" spc="14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following</a:t>
            </a:r>
            <a:r>
              <a:rPr sz="1800" spc="13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options</a:t>
            </a:r>
            <a:r>
              <a:rPr sz="1800" spc="13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</a:t>
            </a:r>
            <a:r>
              <a:rPr sz="1800" spc="130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MS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Word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210" dirty="0">
                <a:latin typeface="Verdana"/>
                <a:cs typeface="Verdana"/>
              </a:rPr>
              <a:t>97:</a:t>
            </a:r>
            <a:endParaRPr sz="1800">
              <a:latin typeface="Verdana"/>
              <a:cs typeface="Verdana"/>
            </a:endParaRPr>
          </a:p>
          <a:p>
            <a:pPr marL="579120" indent="-140335">
              <a:lnSpc>
                <a:spcPct val="100000"/>
              </a:lnSpc>
              <a:spcBef>
                <a:spcPts val="994"/>
              </a:spcBef>
              <a:buChar char="·"/>
              <a:tabLst>
                <a:tab pos="579120" algn="l"/>
              </a:tabLst>
            </a:pPr>
            <a:r>
              <a:rPr sz="1800" spc="-40" dirty="0">
                <a:latin typeface="Verdana"/>
                <a:cs typeface="Verdana"/>
              </a:rPr>
              <a:t>Prompt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s</a:t>
            </a:r>
            <a:r>
              <a:rPr sz="1800" spc="-60" dirty="0">
                <a:latin typeface="Verdana"/>
                <a:cs typeface="Verdana"/>
              </a:rPr>
              <a:t>a</a:t>
            </a:r>
            <a:r>
              <a:rPr sz="1800" spc="-50" dirty="0">
                <a:latin typeface="Verdana"/>
                <a:cs typeface="Verdana"/>
              </a:rPr>
              <a:t>v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Norm</a:t>
            </a:r>
            <a:r>
              <a:rPr sz="1800" spc="-25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l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40" dirty="0">
                <a:latin typeface="Verdana"/>
                <a:cs typeface="Verdana"/>
              </a:rPr>
              <a:t>mp</a:t>
            </a:r>
            <a:r>
              <a:rPr sz="1800" spc="-5" dirty="0">
                <a:latin typeface="Verdana"/>
                <a:cs typeface="Verdana"/>
              </a:rPr>
              <a:t>l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95" dirty="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 marL="578485" indent="-140335">
              <a:lnSpc>
                <a:spcPct val="100000"/>
              </a:lnSpc>
              <a:buChar char="·"/>
              <a:tabLst>
                <a:tab pos="579120" algn="l"/>
              </a:tabLst>
            </a:pPr>
            <a:r>
              <a:rPr sz="1800" spc="85" dirty="0">
                <a:latin typeface="Verdana"/>
                <a:cs typeface="Verdana"/>
              </a:rPr>
              <a:t>Co</a:t>
            </a:r>
            <a:r>
              <a:rPr sz="1800" spc="70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f</a:t>
            </a:r>
            <a:r>
              <a:rPr sz="1800" spc="-75" dirty="0">
                <a:latin typeface="Verdana"/>
                <a:cs typeface="Verdana"/>
              </a:rPr>
              <a:t>i</a:t>
            </a:r>
            <a:r>
              <a:rPr sz="1800" spc="-145" dirty="0">
                <a:latin typeface="Verdana"/>
                <a:cs typeface="Verdana"/>
              </a:rPr>
              <a:t>rm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145" dirty="0">
                <a:latin typeface="Verdana"/>
                <a:cs typeface="Verdana"/>
              </a:rPr>
              <a:t>c</a:t>
            </a:r>
            <a:r>
              <a:rPr sz="1800" spc="160" dirty="0">
                <a:latin typeface="Verdana"/>
                <a:cs typeface="Verdana"/>
              </a:rPr>
              <a:t>o</a:t>
            </a:r>
            <a:r>
              <a:rPr sz="1800" spc="-50" dirty="0">
                <a:latin typeface="Verdana"/>
                <a:cs typeface="Verdana"/>
              </a:rPr>
              <a:t>n</a:t>
            </a:r>
            <a:r>
              <a:rPr sz="1800" spc="-55" dirty="0">
                <a:latin typeface="Verdana"/>
                <a:cs typeface="Verdana"/>
              </a:rPr>
              <a:t>v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210" dirty="0">
                <a:latin typeface="Verdana"/>
                <a:cs typeface="Verdana"/>
              </a:rPr>
              <a:t>r</a:t>
            </a:r>
            <a:r>
              <a:rPr sz="1800" spc="-265" dirty="0">
                <a:latin typeface="Verdana"/>
                <a:cs typeface="Verdana"/>
              </a:rPr>
              <a:t>s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20" dirty="0">
                <a:latin typeface="Verdana"/>
                <a:cs typeface="Verdana"/>
              </a:rPr>
              <a:t>on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-100" dirty="0">
                <a:latin typeface="Verdana"/>
                <a:cs typeface="Verdana"/>
              </a:rPr>
              <a:t>t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O</a:t>
            </a:r>
            <a:r>
              <a:rPr sz="1800" spc="100" dirty="0">
                <a:latin typeface="Verdana"/>
                <a:cs typeface="Verdana"/>
              </a:rPr>
              <a:t>p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40" dirty="0"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  <a:p>
            <a:pPr marL="578485" indent="-140335">
              <a:lnSpc>
                <a:spcPct val="100000"/>
              </a:lnSpc>
              <a:buChar char="·"/>
              <a:tabLst>
                <a:tab pos="579120" algn="l"/>
              </a:tabLst>
            </a:pPr>
            <a:r>
              <a:rPr sz="1800" spc="145" dirty="0">
                <a:latin typeface="Verdana"/>
                <a:cs typeface="Verdana"/>
              </a:rPr>
              <a:t>M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25" dirty="0">
                <a:latin typeface="Verdana"/>
                <a:cs typeface="Verdana"/>
              </a:rPr>
              <a:t>cro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v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175" dirty="0">
                <a:latin typeface="Verdana"/>
                <a:cs typeface="Verdana"/>
              </a:rPr>
              <a:t>rus </a:t>
            </a:r>
            <a:r>
              <a:rPr sz="1800" spc="-20" dirty="0">
                <a:latin typeface="Verdana"/>
                <a:cs typeface="Verdana"/>
              </a:rPr>
              <a:t>pr</a:t>
            </a:r>
            <a:r>
              <a:rPr sz="1800" spc="-25" dirty="0">
                <a:latin typeface="Verdana"/>
                <a:cs typeface="Verdana"/>
              </a:rPr>
              <a:t>o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70" dirty="0">
                <a:latin typeface="Verdana"/>
                <a:cs typeface="Verdana"/>
              </a:rPr>
              <a:t>c</a:t>
            </a:r>
            <a:r>
              <a:rPr sz="1800" spc="35" dirty="0">
                <a:latin typeface="Verdana"/>
                <a:cs typeface="Verdana"/>
              </a:rPr>
              <a:t>t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20" dirty="0">
                <a:latin typeface="Verdana"/>
                <a:cs typeface="Verdana"/>
              </a:rPr>
              <a:t>on</a:t>
            </a:r>
            <a:endParaRPr sz="1800">
              <a:latin typeface="Verdana"/>
              <a:cs typeface="Verdana"/>
            </a:endParaRPr>
          </a:p>
          <a:p>
            <a:pPr marL="381000" marR="31750" indent="-342900">
              <a:lnSpc>
                <a:spcPct val="100600"/>
              </a:lnSpc>
              <a:spcBef>
                <a:spcPts val="985"/>
              </a:spcBef>
              <a:tabLst>
                <a:tab pos="380365" algn="l"/>
              </a:tabLst>
            </a:pPr>
            <a:r>
              <a:rPr sz="1450" spc="18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85" dirty="0">
                <a:latin typeface="Verdana"/>
                <a:cs typeface="Verdana"/>
              </a:rPr>
              <a:t>With</a:t>
            </a:r>
            <a:r>
              <a:rPr sz="1800" spc="7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these</a:t>
            </a:r>
            <a:r>
              <a:rPr sz="1800" spc="8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options</a:t>
            </a:r>
            <a:r>
              <a:rPr sz="1800" spc="8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disabled,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MS</a:t>
            </a:r>
            <a:r>
              <a:rPr sz="1800" spc="9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Word</a:t>
            </a:r>
            <a:r>
              <a:rPr sz="1800" spc="75" dirty="0">
                <a:latin typeface="Verdana"/>
                <a:cs typeface="Verdana"/>
              </a:rPr>
              <a:t> </a:t>
            </a:r>
            <a:r>
              <a:rPr sz="1800" spc="-145" dirty="0">
                <a:latin typeface="Verdana"/>
                <a:cs typeface="Verdana"/>
              </a:rPr>
              <a:t>97</a:t>
            </a:r>
            <a:r>
              <a:rPr sz="1800" spc="7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does</a:t>
            </a:r>
            <a:r>
              <a:rPr sz="1800" spc="8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not</a:t>
            </a:r>
            <a:r>
              <a:rPr sz="1800" spc="9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warn</a:t>
            </a:r>
            <a:r>
              <a:rPr sz="1800" spc="7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or</a:t>
            </a:r>
            <a:r>
              <a:rPr sz="1800" spc="7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prompt</a:t>
            </a:r>
            <a:r>
              <a:rPr sz="1800" spc="9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while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saving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b="1" i="1" spc="-200" dirty="0">
                <a:latin typeface="Verdana"/>
                <a:cs typeface="Verdana"/>
              </a:rPr>
              <a:t>NORMAL.DOT</a:t>
            </a:r>
            <a:r>
              <a:rPr sz="1800" b="1" i="1" spc="-11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or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while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opening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document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with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macros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it.</a:t>
            </a:r>
            <a:r>
              <a:rPr sz="1800" u="sng" spc="-195" baseline="25462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Verdana"/>
                <a:cs typeface="Verdana"/>
                <a:hlinkClick r:id="rId2"/>
              </a:rPr>
              <a:t>[4]</a:t>
            </a:r>
            <a:endParaRPr sz="1800" baseline="25462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14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5332" y="4600954"/>
            <a:ext cx="6582156" cy="214274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411"/>
            <a:ext cx="4981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>
                <a:solidFill>
                  <a:srgbClr val="EBEBEB"/>
                </a:solidFill>
              </a:rPr>
              <a:t>4</a:t>
            </a:r>
            <a:r>
              <a:rPr sz="3600" spc="-315" dirty="0">
                <a:solidFill>
                  <a:srgbClr val="EBEBEB"/>
                </a:solidFill>
              </a:rPr>
              <a:t>.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10" dirty="0">
                <a:solidFill>
                  <a:srgbClr val="EBEBEB"/>
                </a:solidFill>
              </a:rPr>
              <a:t>Dealing</a:t>
            </a:r>
            <a:r>
              <a:rPr sz="3600" spc="-254" dirty="0">
                <a:solidFill>
                  <a:srgbClr val="EBEBEB"/>
                </a:solidFill>
              </a:rPr>
              <a:t> </a:t>
            </a:r>
            <a:r>
              <a:rPr sz="3600" spc="-125" dirty="0">
                <a:solidFill>
                  <a:srgbClr val="EBEBEB"/>
                </a:solidFill>
              </a:rPr>
              <a:t>wit</a:t>
            </a:r>
            <a:r>
              <a:rPr sz="3600" spc="-150" dirty="0">
                <a:solidFill>
                  <a:srgbClr val="EBEBEB"/>
                </a:solidFill>
              </a:rPr>
              <a:t>h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105" dirty="0">
                <a:solidFill>
                  <a:srgbClr val="EBEBEB"/>
                </a:solidFill>
              </a:rPr>
              <a:t>Melissa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69365" y="2349246"/>
            <a:ext cx="9801225" cy="435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81280" indent="-343535" algn="just">
              <a:lnSpc>
                <a:spcPct val="100000"/>
              </a:lnSpc>
              <a:spcBef>
                <a:spcPts val="100"/>
              </a:spcBef>
            </a:pPr>
            <a:r>
              <a:rPr sz="1450" spc="18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spc="190" dirty="0">
                <a:solidFill>
                  <a:srgbClr val="ACD333"/>
                </a:solidFill>
                <a:latin typeface="Lucida Sans Unicode"/>
                <a:cs typeface="Lucida Sans Unicode"/>
              </a:rPr>
              <a:t> </a:t>
            </a:r>
            <a:r>
              <a:rPr sz="1800" spc="-55" dirty="0">
                <a:latin typeface="Verdana"/>
                <a:cs typeface="Verdana"/>
              </a:rPr>
              <a:t>Melissa </a:t>
            </a:r>
            <a:r>
              <a:rPr sz="1800" spc="-180" dirty="0">
                <a:latin typeface="Verdana"/>
                <a:cs typeface="Verdana"/>
              </a:rPr>
              <a:t>is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not </a:t>
            </a:r>
            <a:r>
              <a:rPr sz="1800" spc="15" dirty="0">
                <a:latin typeface="Verdana"/>
                <a:cs typeface="Verdana"/>
              </a:rPr>
              <a:t>too </a:t>
            </a:r>
            <a:r>
              <a:rPr sz="1800" spc="-10" dirty="0">
                <a:latin typeface="Verdana"/>
                <a:cs typeface="Verdana"/>
              </a:rPr>
              <a:t>hard </a:t>
            </a:r>
            <a:r>
              <a:rPr sz="1800" spc="-15" dirty="0">
                <a:latin typeface="Verdana"/>
                <a:cs typeface="Verdana"/>
              </a:rPr>
              <a:t>to </a:t>
            </a:r>
            <a:r>
              <a:rPr sz="1800" spc="55" dirty="0">
                <a:latin typeface="Verdana"/>
                <a:cs typeface="Verdana"/>
              </a:rPr>
              <a:t>detect </a:t>
            </a:r>
            <a:r>
              <a:rPr sz="1800" spc="-70" dirty="0">
                <a:latin typeface="Verdana"/>
                <a:cs typeface="Verdana"/>
              </a:rPr>
              <a:t>for </a:t>
            </a:r>
            <a:r>
              <a:rPr sz="1800" spc="-100" dirty="0">
                <a:latin typeface="Verdana"/>
                <a:cs typeface="Verdana"/>
              </a:rPr>
              <a:t>Anti-Virus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(AV) </a:t>
            </a:r>
            <a:r>
              <a:rPr sz="1800" spc="-35" dirty="0">
                <a:latin typeface="Verdana"/>
                <a:cs typeface="Verdana"/>
              </a:rPr>
              <a:t>corporations. However, </a:t>
            </a:r>
            <a:r>
              <a:rPr sz="1800" spc="-155" dirty="0">
                <a:latin typeface="Verdana"/>
                <a:cs typeface="Verdana"/>
              </a:rPr>
              <a:t>its 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propagation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speed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was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extremely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quick,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110" dirty="0">
                <a:latin typeface="Verdana"/>
                <a:cs typeface="Verdana"/>
              </a:rPr>
              <a:t>can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95" dirty="0">
                <a:latin typeface="Verdana"/>
                <a:cs typeface="Verdana"/>
              </a:rPr>
              <a:t>be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counted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by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hour.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15" dirty="0">
                <a:latin typeface="Verdana"/>
                <a:cs typeface="Verdana"/>
              </a:rPr>
              <a:t>It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had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caused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145" dirty="0">
                <a:latin typeface="Verdana"/>
                <a:cs typeface="Verdana"/>
              </a:rPr>
              <a:t>a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huge </a:t>
            </a:r>
            <a:r>
              <a:rPr sz="1800" spc="70" dirty="0">
                <a:latin typeface="Verdana"/>
                <a:cs typeface="Verdana"/>
              </a:rPr>
              <a:t>havoc </a:t>
            </a:r>
            <a:r>
              <a:rPr sz="1800" spc="10" dirty="0">
                <a:latin typeface="Verdana"/>
                <a:cs typeface="Verdana"/>
              </a:rPr>
              <a:t>before </a:t>
            </a:r>
            <a:r>
              <a:rPr sz="1800" spc="75" dirty="0">
                <a:latin typeface="Verdana"/>
                <a:cs typeface="Verdana"/>
              </a:rPr>
              <a:t>AV </a:t>
            </a:r>
            <a:r>
              <a:rPr sz="1800" spc="-20" dirty="0">
                <a:latin typeface="Verdana"/>
                <a:cs typeface="Verdana"/>
              </a:rPr>
              <a:t>corporations </a:t>
            </a:r>
            <a:r>
              <a:rPr sz="1800" spc="-15" dirty="0">
                <a:latin typeface="Verdana"/>
                <a:cs typeface="Verdana"/>
              </a:rPr>
              <a:t>jumped </a:t>
            </a:r>
            <a:r>
              <a:rPr sz="1800" spc="-110" dirty="0">
                <a:latin typeface="Verdana"/>
                <a:cs typeface="Verdana"/>
              </a:rPr>
              <a:t>in. </a:t>
            </a:r>
            <a:r>
              <a:rPr sz="1800" spc="-185" dirty="0">
                <a:latin typeface="Verdana"/>
                <a:cs typeface="Verdana"/>
              </a:rPr>
              <a:t>In </a:t>
            </a:r>
            <a:r>
              <a:rPr sz="1800" spc="-35" dirty="0">
                <a:latin typeface="Verdana"/>
                <a:cs typeface="Verdana"/>
              </a:rPr>
              <a:t>some </a:t>
            </a:r>
            <a:r>
              <a:rPr sz="1800" spc="-30" dirty="0">
                <a:latin typeface="Verdana"/>
                <a:cs typeface="Verdana"/>
              </a:rPr>
              <a:t>cases, </a:t>
            </a:r>
            <a:r>
              <a:rPr sz="1800" spc="-15" dirty="0">
                <a:latin typeface="Verdana"/>
                <a:cs typeface="Verdana"/>
              </a:rPr>
              <a:t>the </a:t>
            </a:r>
            <a:r>
              <a:rPr sz="1800" spc="20" dirty="0">
                <a:latin typeface="Verdana"/>
                <a:cs typeface="Verdana"/>
              </a:rPr>
              <a:t>infected </a:t>
            </a:r>
            <a:r>
              <a:rPr sz="1800" spc="-95" dirty="0">
                <a:latin typeface="Verdana"/>
                <a:cs typeface="Verdana"/>
              </a:rPr>
              <a:t>files 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could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not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95" dirty="0">
                <a:latin typeface="Verdana"/>
                <a:cs typeface="Verdana"/>
              </a:rPr>
              <a:t>be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restored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their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75" dirty="0" smtClean="0">
                <a:latin typeface="Verdana"/>
                <a:cs typeface="Verdana"/>
              </a:rPr>
              <a:t>origin</a:t>
            </a:r>
            <a:r>
              <a:rPr lang="en-US" spc="-75" dirty="0" smtClean="0">
                <a:latin typeface="Verdana"/>
                <a:cs typeface="Verdana"/>
              </a:rPr>
              <a:t>al</a:t>
            </a:r>
            <a:endParaRPr sz="1800" baseline="25462" dirty="0">
              <a:latin typeface="Verdana"/>
              <a:cs typeface="Verdana"/>
            </a:endParaRPr>
          </a:p>
          <a:p>
            <a:pPr marL="431800" marR="82550" indent="-343535" algn="just">
              <a:lnSpc>
                <a:spcPct val="100000"/>
              </a:lnSpc>
              <a:spcBef>
                <a:spcPts val="994"/>
              </a:spcBef>
            </a:pPr>
            <a:r>
              <a:rPr sz="1450" spc="18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spc="190" dirty="0">
                <a:solidFill>
                  <a:srgbClr val="ACD333"/>
                </a:solidFill>
                <a:latin typeface="Lucida Sans Unicode"/>
                <a:cs typeface="Lucida Sans Unicode"/>
              </a:rPr>
              <a:t> </a:t>
            </a:r>
            <a:r>
              <a:rPr sz="1800" spc="-55" dirty="0">
                <a:latin typeface="Verdana"/>
                <a:cs typeface="Verdana"/>
              </a:rPr>
              <a:t>Melissa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causes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changes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template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file;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therefore,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75" dirty="0">
                <a:latin typeface="Verdana"/>
                <a:cs typeface="Verdana"/>
              </a:rPr>
              <a:t>AV</a:t>
            </a:r>
            <a:r>
              <a:rPr sz="1800" spc="8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software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could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use 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checksum </a:t>
            </a:r>
            <a:r>
              <a:rPr sz="1800" spc="10" dirty="0">
                <a:latin typeface="Verdana"/>
                <a:cs typeface="Verdana"/>
              </a:rPr>
              <a:t>method </a:t>
            </a:r>
            <a:r>
              <a:rPr sz="1800" spc="-15" dirty="0">
                <a:latin typeface="Verdana"/>
                <a:cs typeface="Verdana"/>
              </a:rPr>
              <a:t>to </a:t>
            </a:r>
            <a:r>
              <a:rPr sz="1800" spc="55" dirty="0">
                <a:latin typeface="Verdana"/>
                <a:cs typeface="Verdana"/>
              </a:rPr>
              <a:t>detect </a:t>
            </a:r>
            <a:r>
              <a:rPr sz="1800" spc="-125" dirty="0" smtClean="0">
                <a:latin typeface="Verdana"/>
                <a:cs typeface="Verdana"/>
              </a:rPr>
              <a:t>it.</a:t>
            </a:r>
            <a:r>
              <a:rPr lang="en-US" spc="-187" baseline="25462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800" spc="-30" dirty="0" smtClean="0">
                <a:latin typeface="Verdana"/>
                <a:cs typeface="Verdana"/>
              </a:rPr>
              <a:t>Microsoft </a:t>
            </a:r>
            <a:r>
              <a:rPr sz="1800" spc="-40" dirty="0">
                <a:latin typeface="Verdana"/>
                <a:cs typeface="Verdana"/>
              </a:rPr>
              <a:t>also </a:t>
            </a:r>
            <a:r>
              <a:rPr sz="1800" spc="95" dirty="0">
                <a:latin typeface="Verdana"/>
                <a:cs typeface="Verdana"/>
              </a:rPr>
              <a:t>came </a:t>
            </a:r>
            <a:r>
              <a:rPr sz="1800" spc="25" dirty="0">
                <a:latin typeface="Verdana"/>
                <a:cs typeface="Verdana"/>
              </a:rPr>
              <a:t>up </a:t>
            </a:r>
            <a:r>
              <a:rPr sz="1800" spc="-70" dirty="0">
                <a:latin typeface="Verdana"/>
                <a:cs typeface="Verdana"/>
              </a:rPr>
              <a:t>with </a:t>
            </a:r>
            <a:r>
              <a:rPr sz="1800" spc="145" dirty="0">
                <a:latin typeface="Verdana"/>
                <a:cs typeface="Verdana"/>
              </a:rPr>
              <a:t>a </a:t>
            </a:r>
            <a:r>
              <a:rPr sz="1800" spc="-25" dirty="0">
                <a:latin typeface="Verdana"/>
                <a:cs typeface="Verdana"/>
              </a:rPr>
              <a:t>free tool </a:t>
            </a:r>
            <a:r>
              <a:rPr sz="1800" spc="-15" dirty="0">
                <a:latin typeface="Verdana"/>
                <a:cs typeface="Verdana"/>
              </a:rPr>
              <a:t>to </a:t>
            </a:r>
            <a:r>
              <a:rPr sz="1800" spc="55" dirty="0">
                <a:latin typeface="Verdana"/>
                <a:cs typeface="Verdana"/>
              </a:rPr>
              <a:t>clean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u</a:t>
            </a:r>
            <a:r>
              <a:rPr sz="1800" spc="30" dirty="0">
                <a:latin typeface="Verdana"/>
                <a:cs typeface="Verdana"/>
              </a:rPr>
              <a:t>p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a</a:t>
            </a:r>
            <a:r>
              <a:rPr sz="1800" spc="55" dirty="0">
                <a:latin typeface="Verdana"/>
                <a:cs typeface="Verdana"/>
              </a:rPr>
              <a:t>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10" dirty="0">
                <a:latin typeface="Verdana"/>
                <a:cs typeface="Verdana"/>
              </a:rPr>
              <a:t>f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spc="70" dirty="0">
                <a:latin typeface="Verdana"/>
                <a:cs typeface="Verdana"/>
              </a:rPr>
              <a:t>c</a:t>
            </a:r>
            <a:r>
              <a:rPr sz="1800" spc="35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ma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spc="-135" dirty="0">
                <a:latin typeface="Verdana"/>
                <a:cs typeface="Verdana"/>
              </a:rPr>
              <a:t>l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da</a:t>
            </a:r>
            <a:r>
              <a:rPr sz="1800" spc="20" dirty="0">
                <a:latin typeface="Verdana"/>
                <a:cs typeface="Verdana"/>
              </a:rPr>
              <a:t>t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120" dirty="0">
                <a:latin typeface="Verdana"/>
                <a:cs typeface="Verdana"/>
              </a:rPr>
              <a:t>b</a:t>
            </a:r>
            <a:r>
              <a:rPr sz="1800" spc="114" dirty="0">
                <a:latin typeface="Verdana"/>
                <a:cs typeface="Verdana"/>
              </a:rPr>
              <a:t>a</a:t>
            </a:r>
            <a:r>
              <a:rPr sz="1800" spc="-80" dirty="0">
                <a:latin typeface="Verdana"/>
                <a:cs typeface="Verdana"/>
              </a:rPr>
              <a:t>se</a:t>
            </a:r>
            <a:r>
              <a:rPr sz="1800" spc="-180" dirty="0" smtClean="0">
                <a:latin typeface="Verdana"/>
                <a:cs typeface="Verdana"/>
              </a:rPr>
              <a:t>.</a:t>
            </a:r>
            <a:endParaRPr sz="1800" baseline="25462" dirty="0">
              <a:latin typeface="Verdana"/>
              <a:cs typeface="Verdana"/>
            </a:endParaRPr>
          </a:p>
          <a:p>
            <a:pPr marL="88900" algn="just">
              <a:lnSpc>
                <a:spcPct val="100000"/>
              </a:lnSpc>
              <a:spcBef>
                <a:spcPts val="994"/>
              </a:spcBef>
            </a:pPr>
            <a:r>
              <a:rPr sz="1450" spc="190" dirty="0">
                <a:solidFill>
                  <a:srgbClr val="ACD333"/>
                </a:solidFill>
                <a:latin typeface="Lucida Sans Unicode"/>
                <a:cs typeface="Lucida Sans Unicode"/>
              </a:rPr>
              <a:t>▶ </a:t>
            </a:r>
            <a:r>
              <a:rPr sz="1450" spc="330" dirty="0">
                <a:solidFill>
                  <a:srgbClr val="ACD333"/>
                </a:solidFill>
                <a:latin typeface="Lucida Sans Unicode"/>
                <a:cs typeface="Lucida Sans Unicode"/>
              </a:rPr>
              <a:t> </a:t>
            </a:r>
            <a:r>
              <a:rPr sz="1800" spc="-55" dirty="0">
                <a:latin typeface="Verdana"/>
                <a:cs typeface="Verdana"/>
              </a:rPr>
              <a:t>Melissa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depends</a:t>
            </a:r>
            <a:r>
              <a:rPr sz="1800" spc="25" dirty="0">
                <a:latin typeface="Verdana"/>
                <a:cs typeface="Verdana"/>
              </a:rPr>
              <a:t> on </a:t>
            </a:r>
            <a:r>
              <a:rPr sz="1800" spc="-85" dirty="0">
                <a:latin typeface="Verdana"/>
                <a:cs typeface="Verdana"/>
              </a:rPr>
              <a:t>user’s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action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activate;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120" dirty="0">
                <a:latin typeface="Verdana"/>
                <a:cs typeface="Verdana"/>
              </a:rPr>
              <a:t>thus,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it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could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95" dirty="0">
                <a:latin typeface="Verdana"/>
                <a:cs typeface="Verdana"/>
              </a:rPr>
              <a:t>be</a:t>
            </a:r>
            <a:r>
              <a:rPr sz="1800" spc="20" dirty="0">
                <a:latin typeface="Verdana"/>
                <a:cs typeface="Verdana"/>
              </a:rPr>
              <a:t> avoided.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There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</a:p>
          <a:p>
            <a:pPr marL="431800">
              <a:lnSpc>
                <a:spcPct val="100000"/>
              </a:lnSpc>
              <a:spcBef>
                <a:spcPts val="5"/>
              </a:spcBef>
            </a:pPr>
            <a:r>
              <a:rPr sz="1800" spc="-75" dirty="0">
                <a:latin typeface="Verdana"/>
                <a:cs typeface="Verdana"/>
              </a:rPr>
              <a:t>s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-50" dirty="0">
                <a:latin typeface="Verdana"/>
                <a:cs typeface="Verdana"/>
              </a:rPr>
              <a:t>v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35" dirty="0">
                <a:latin typeface="Verdana"/>
                <a:cs typeface="Verdana"/>
              </a:rPr>
              <a:t>r</a:t>
            </a:r>
            <a:r>
              <a:rPr sz="1800" spc="-60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l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w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90" dirty="0">
                <a:latin typeface="Verdana"/>
                <a:cs typeface="Verdana"/>
              </a:rPr>
              <a:t>y</a:t>
            </a:r>
            <a:r>
              <a:rPr sz="1800" spc="-160" dirty="0">
                <a:latin typeface="Verdana"/>
                <a:cs typeface="Verdana"/>
              </a:rPr>
              <a:t>s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</a:t>
            </a:r>
            <a:r>
              <a:rPr sz="1800" spc="-10" dirty="0">
                <a:latin typeface="Verdana"/>
                <a:cs typeface="Verdana"/>
              </a:rPr>
              <a:t>o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10" dirty="0">
                <a:latin typeface="Verdana"/>
                <a:cs typeface="Verdana"/>
              </a:rPr>
              <a:t>de</a:t>
            </a:r>
            <a:r>
              <a:rPr sz="1800" spc="105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l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w</a:t>
            </a:r>
            <a:r>
              <a:rPr sz="1800" spc="-114" dirty="0">
                <a:latin typeface="Verdana"/>
                <a:cs typeface="Verdana"/>
              </a:rPr>
              <a:t>it</a:t>
            </a:r>
            <a:r>
              <a:rPr sz="1800" spc="-45" dirty="0">
                <a:latin typeface="Verdana"/>
                <a:cs typeface="Verdana"/>
              </a:rPr>
              <a:t>h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120" dirty="0">
                <a:latin typeface="Verdana"/>
                <a:cs typeface="Verdana"/>
              </a:rPr>
              <a:t>b</a:t>
            </a:r>
            <a:r>
              <a:rPr sz="1800" spc="114" dirty="0">
                <a:latin typeface="Verdana"/>
                <a:cs typeface="Verdana"/>
              </a:rPr>
              <a:t>a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g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spc="-185" dirty="0">
                <a:latin typeface="Verdana"/>
                <a:cs typeface="Verdana"/>
              </a:rPr>
              <a:t>rl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su</a:t>
            </a:r>
            <a:r>
              <a:rPr sz="1800" spc="-30" dirty="0">
                <a:latin typeface="Verdana"/>
                <a:cs typeface="Verdana"/>
              </a:rPr>
              <a:t>c</a:t>
            </a:r>
            <a:r>
              <a:rPr sz="1800" spc="-45" dirty="0">
                <a:latin typeface="Verdana"/>
                <a:cs typeface="Verdana"/>
              </a:rPr>
              <a:t>h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a</a:t>
            </a:r>
            <a:r>
              <a:rPr sz="1800" spc="-50" dirty="0">
                <a:latin typeface="Verdana"/>
                <a:cs typeface="Verdana"/>
              </a:rPr>
              <a:t>s</a:t>
            </a:r>
            <a:r>
              <a:rPr sz="1800" spc="-320" dirty="0">
                <a:latin typeface="Verdana"/>
                <a:cs typeface="Verdana"/>
              </a:rPr>
              <a:t>:</a:t>
            </a:r>
            <a:endParaRPr sz="1800" dirty="0">
              <a:latin typeface="Verdana"/>
              <a:cs typeface="Verdana"/>
            </a:endParaRPr>
          </a:p>
          <a:p>
            <a:pPr marL="437515">
              <a:lnSpc>
                <a:spcPct val="100000"/>
              </a:lnSpc>
              <a:spcBef>
                <a:spcPts val="1005"/>
              </a:spcBef>
            </a:pPr>
            <a:r>
              <a:rPr sz="1800" spc="-385" dirty="0">
                <a:latin typeface="Verdana"/>
                <a:cs typeface="Verdana"/>
              </a:rPr>
              <a:t>+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L</a:t>
            </a:r>
            <a:r>
              <a:rPr sz="1800" spc="-50" dirty="0">
                <a:latin typeface="Verdana"/>
                <a:cs typeface="Verdana"/>
              </a:rPr>
              <a:t>e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rn</a:t>
            </a:r>
            <a:r>
              <a:rPr sz="1800" spc="-114" dirty="0">
                <a:latin typeface="Verdana"/>
                <a:cs typeface="Verdana"/>
              </a:rPr>
              <a:t> it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50" dirty="0">
                <a:latin typeface="Verdana"/>
                <a:cs typeface="Verdana"/>
              </a:rPr>
              <a:t>s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20" dirty="0">
                <a:latin typeface="Verdana"/>
                <a:cs typeface="Verdana"/>
              </a:rPr>
              <a:t>g</a:t>
            </a:r>
            <a:r>
              <a:rPr sz="1800" spc="10" dirty="0">
                <a:latin typeface="Verdana"/>
                <a:cs typeface="Verdana"/>
              </a:rPr>
              <a:t>n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60" dirty="0">
                <a:latin typeface="Verdana"/>
                <a:cs typeface="Verdana"/>
              </a:rPr>
              <a:t>ur</a:t>
            </a:r>
            <a:r>
              <a:rPr sz="1800" spc="-80" dirty="0">
                <a:latin typeface="Verdana"/>
                <a:cs typeface="Verdana"/>
              </a:rPr>
              <a:t>e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</a:t>
            </a:r>
            <a:r>
              <a:rPr sz="1800" spc="-10" dirty="0">
                <a:latin typeface="Verdana"/>
                <a:cs typeface="Verdana"/>
              </a:rPr>
              <a:t>o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50" dirty="0">
                <a:latin typeface="Verdana"/>
                <a:cs typeface="Verdana"/>
              </a:rPr>
              <a:t>v</a:t>
            </a:r>
            <a:r>
              <a:rPr sz="1800" spc="-35" dirty="0">
                <a:latin typeface="Verdana"/>
                <a:cs typeface="Verdana"/>
              </a:rPr>
              <a:t>o</a:t>
            </a:r>
            <a:r>
              <a:rPr sz="1800" spc="-10" dirty="0">
                <a:latin typeface="Verdana"/>
                <a:cs typeface="Verdana"/>
              </a:rPr>
              <a:t>i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m</a:t>
            </a:r>
            <a:r>
              <a:rPr sz="1800" spc="-20" dirty="0">
                <a:latin typeface="Verdana"/>
                <a:cs typeface="Verdana"/>
              </a:rPr>
              <a:t>i</a:t>
            </a:r>
            <a:r>
              <a:rPr sz="1800" spc="-245" dirty="0">
                <a:latin typeface="Verdana"/>
                <a:cs typeface="Verdana"/>
              </a:rPr>
              <a:t>s</a:t>
            </a:r>
            <a:r>
              <a:rPr sz="1800" spc="-220" dirty="0">
                <a:latin typeface="Verdana"/>
                <a:cs typeface="Verdana"/>
              </a:rPr>
              <a:t>-</a:t>
            </a:r>
            <a:r>
              <a:rPr sz="1800" spc="95" dirty="0">
                <a:latin typeface="Verdana"/>
                <a:cs typeface="Verdana"/>
              </a:rPr>
              <a:t>o</a:t>
            </a:r>
            <a:r>
              <a:rPr sz="1800" spc="85" dirty="0">
                <a:latin typeface="Verdana"/>
                <a:cs typeface="Verdana"/>
              </a:rPr>
              <a:t>pe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85" dirty="0">
                <a:latin typeface="Verdana"/>
                <a:cs typeface="Verdana"/>
              </a:rPr>
              <a:t>g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10" dirty="0">
                <a:latin typeface="Verdana"/>
                <a:cs typeface="Verdana"/>
              </a:rPr>
              <a:t>f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spc="70" dirty="0">
                <a:latin typeface="Verdana"/>
                <a:cs typeface="Verdana"/>
              </a:rPr>
              <a:t>c</a:t>
            </a:r>
            <a:r>
              <a:rPr sz="1800" spc="35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114" dirty="0">
                <a:latin typeface="Verdana"/>
                <a:cs typeface="Verdana"/>
              </a:rPr>
              <a:t> f</a:t>
            </a:r>
            <a:r>
              <a:rPr sz="1800" spc="-70" dirty="0">
                <a:latin typeface="Verdana"/>
                <a:cs typeface="Verdana"/>
              </a:rPr>
              <a:t>i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90" dirty="0">
                <a:latin typeface="Verdana"/>
                <a:cs typeface="Verdana"/>
              </a:rPr>
              <a:t>e</a:t>
            </a:r>
            <a:r>
              <a:rPr sz="1800" spc="-160" dirty="0">
                <a:latin typeface="Verdana"/>
                <a:cs typeface="Verdana"/>
              </a:rPr>
              <a:t>.</a:t>
            </a:r>
            <a:endParaRPr sz="1800" dirty="0">
              <a:latin typeface="Verdana"/>
              <a:cs typeface="Verdana"/>
            </a:endParaRPr>
          </a:p>
          <a:p>
            <a:pPr marL="437515">
              <a:lnSpc>
                <a:spcPct val="100000"/>
              </a:lnSpc>
              <a:spcBef>
                <a:spcPts val="1000"/>
              </a:spcBef>
            </a:pPr>
            <a:r>
              <a:rPr sz="1800" spc="-385" dirty="0">
                <a:latin typeface="Verdana"/>
                <a:cs typeface="Verdana"/>
              </a:rPr>
              <a:t>+</a:t>
            </a:r>
            <a:r>
              <a:rPr sz="1800" spc="-38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Configuring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mail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system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filter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out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messages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that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may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contain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Melissa.</a:t>
            </a:r>
            <a:endParaRPr sz="1800" dirty="0">
              <a:latin typeface="Verdana"/>
              <a:cs typeface="Verdana"/>
            </a:endParaRPr>
          </a:p>
          <a:p>
            <a:pPr marL="437515">
              <a:lnSpc>
                <a:spcPct val="100000"/>
              </a:lnSpc>
              <a:spcBef>
                <a:spcPts val="994"/>
              </a:spcBef>
            </a:pPr>
            <a:r>
              <a:rPr sz="1800" spc="-385" dirty="0">
                <a:latin typeface="Verdana"/>
                <a:cs typeface="Verdana"/>
              </a:rPr>
              <a:t>+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40" dirty="0">
                <a:latin typeface="Verdana"/>
                <a:cs typeface="Verdana"/>
              </a:rPr>
              <a:t>D</a:t>
            </a:r>
            <a:r>
              <a:rPr sz="1800" spc="-25" dirty="0">
                <a:latin typeface="Verdana"/>
                <a:cs typeface="Verdana"/>
              </a:rPr>
              <a:t>i</a:t>
            </a:r>
            <a:r>
              <a:rPr sz="1800" spc="-50" dirty="0">
                <a:latin typeface="Verdana"/>
                <a:cs typeface="Verdana"/>
              </a:rPr>
              <a:t>s</a:t>
            </a:r>
            <a:r>
              <a:rPr sz="1800" spc="-65" dirty="0">
                <a:latin typeface="Verdana"/>
                <a:cs typeface="Verdana"/>
              </a:rPr>
              <a:t>a</a:t>
            </a:r>
            <a:r>
              <a:rPr sz="1800" spc="-25" dirty="0">
                <a:latin typeface="Verdana"/>
                <a:cs typeface="Verdana"/>
              </a:rPr>
              <a:t>b</a:t>
            </a:r>
            <a:r>
              <a:rPr sz="1800" spc="-10" dirty="0">
                <a:latin typeface="Verdana"/>
                <a:cs typeface="Verdana"/>
              </a:rPr>
              <a:t>l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m</a:t>
            </a:r>
            <a:r>
              <a:rPr sz="1800" spc="20" dirty="0">
                <a:latin typeface="Verdana"/>
                <a:cs typeface="Verdana"/>
              </a:rPr>
              <a:t>a</a:t>
            </a:r>
            <a:r>
              <a:rPr sz="1800" spc="25" dirty="0">
                <a:latin typeface="Verdana"/>
                <a:cs typeface="Verdana"/>
              </a:rPr>
              <a:t>cro</a:t>
            </a:r>
            <a:r>
              <a:rPr sz="1800" spc="-245" dirty="0">
                <a:latin typeface="Verdana"/>
                <a:cs typeface="Verdana"/>
              </a:rPr>
              <a:t>s</a:t>
            </a:r>
            <a:r>
              <a:rPr sz="1800" spc="-160" dirty="0">
                <a:latin typeface="Verdana"/>
                <a:cs typeface="Verdana"/>
              </a:rPr>
              <a:t>.</a:t>
            </a:r>
            <a:endParaRPr sz="1800" dirty="0">
              <a:latin typeface="Verdana"/>
              <a:cs typeface="Verdana"/>
            </a:endParaRPr>
          </a:p>
          <a:p>
            <a:pPr marL="437515">
              <a:lnSpc>
                <a:spcPct val="100000"/>
              </a:lnSpc>
              <a:spcBef>
                <a:spcPts val="1010"/>
              </a:spcBef>
            </a:pPr>
            <a:r>
              <a:rPr sz="1800" spc="-385" dirty="0">
                <a:latin typeface="Verdana"/>
                <a:cs typeface="Verdana"/>
              </a:rPr>
              <a:t>+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Scan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whole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system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with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up-to-date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AV</a:t>
            </a:r>
            <a:r>
              <a:rPr sz="1800" spc="-95" dirty="0" smtClean="0">
                <a:latin typeface="Verdana"/>
                <a:cs typeface="Verdana"/>
              </a:rPr>
              <a:t>.</a:t>
            </a:r>
            <a:endParaRPr sz="1800" baseline="25462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15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411"/>
            <a:ext cx="26968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90" dirty="0">
                <a:solidFill>
                  <a:srgbClr val="EBEBEB"/>
                </a:solidFill>
              </a:rPr>
              <a:t>6</a:t>
            </a:r>
            <a:r>
              <a:rPr sz="3600" spc="-220" dirty="0">
                <a:solidFill>
                  <a:srgbClr val="EBEBEB"/>
                </a:solidFill>
              </a:rPr>
              <a:t>.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35" dirty="0">
                <a:solidFill>
                  <a:srgbClr val="EBEBEB"/>
                </a:solidFill>
              </a:rPr>
              <a:t>Appendix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54836" y="2345146"/>
            <a:ext cx="8944610" cy="3509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6715" marR="771525" indent="-349250">
              <a:lnSpc>
                <a:spcPct val="146200"/>
              </a:lnSpc>
              <a:spcBef>
                <a:spcPts val="95"/>
              </a:spcBef>
              <a:tabLst>
                <a:tab pos="380365" algn="l"/>
              </a:tabLst>
            </a:pPr>
            <a:r>
              <a:rPr sz="1450" spc="18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105" dirty="0">
                <a:latin typeface="Verdana"/>
                <a:cs typeface="Verdana"/>
              </a:rPr>
              <a:t>The </a:t>
            </a:r>
            <a:r>
              <a:rPr sz="1800" spc="-95" dirty="0">
                <a:latin typeface="Verdana"/>
                <a:cs typeface="Verdana"/>
              </a:rPr>
              <a:t>full </a:t>
            </a:r>
            <a:r>
              <a:rPr sz="1800" spc="-20" dirty="0">
                <a:latin typeface="Verdana"/>
                <a:cs typeface="Verdana"/>
              </a:rPr>
              <a:t>source </a:t>
            </a:r>
            <a:r>
              <a:rPr sz="1800" spc="130" dirty="0">
                <a:latin typeface="Verdana"/>
                <a:cs typeface="Verdana"/>
              </a:rPr>
              <a:t>code </a:t>
            </a:r>
            <a:r>
              <a:rPr sz="1800" spc="5" dirty="0">
                <a:latin typeface="Verdana"/>
                <a:cs typeface="Verdana"/>
              </a:rPr>
              <a:t>of </a:t>
            </a:r>
            <a:r>
              <a:rPr sz="1800" spc="-55" dirty="0">
                <a:latin typeface="Verdana"/>
                <a:cs typeface="Verdana"/>
              </a:rPr>
              <a:t>Melissa </a:t>
            </a:r>
            <a:r>
              <a:rPr sz="1800" spc="-140" dirty="0">
                <a:latin typeface="Verdana"/>
                <a:cs typeface="Verdana"/>
              </a:rPr>
              <a:t>virus </a:t>
            </a:r>
            <a:r>
              <a:rPr sz="1800" spc="105" dirty="0">
                <a:latin typeface="Verdana"/>
                <a:cs typeface="Verdana"/>
              </a:rPr>
              <a:t>can </a:t>
            </a:r>
            <a:r>
              <a:rPr sz="1800" spc="95" dirty="0">
                <a:latin typeface="Verdana"/>
                <a:cs typeface="Verdana"/>
              </a:rPr>
              <a:t>be </a:t>
            </a:r>
            <a:r>
              <a:rPr sz="1800" dirty="0">
                <a:latin typeface="Verdana"/>
                <a:cs typeface="Verdana"/>
              </a:rPr>
              <a:t>found </a:t>
            </a:r>
            <a:r>
              <a:rPr sz="1800" spc="-100" dirty="0">
                <a:latin typeface="Verdana"/>
                <a:cs typeface="Verdana"/>
              </a:rPr>
              <a:t>at: 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u="sng" spc="-6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Verdana"/>
                <a:cs typeface="Verdana"/>
                <a:hlinkClick r:id="rId2"/>
              </a:rPr>
              <a:t>http://www.cs.miami.edu/~burt/learning/Csc521.061/notes/melissa.txt </a:t>
            </a:r>
            <a:r>
              <a:rPr sz="1800" spc="-62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latin typeface="Verdana"/>
                <a:cs typeface="Verdana"/>
              </a:rPr>
              <a:t>U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50" dirty="0">
                <a:latin typeface="Verdana"/>
                <a:cs typeface="Verdana"/>
              </a:rPr>
              <a:t>v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235" dirty="0">
                <a:latin typeface="Verdana"/>
                <a:cs typeface="Verdana"/>
              </a:rPr>
              <a:t>rs</a:t>
            </a:r>
            <a:r>
              <a:rPr sz="1800" spc="-120" dirty="0">
                <a:latin typeface="Verdana"/>
                <a:cs typeface="Verdana"/>
              </a:rPr>
              <a:t>i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105" dirty="0">
                <a:latin typeface="Verdana"/>
                <a:cs typeface="Verdana"/>
              </a:rPr>
              <a:t>y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145" dirty="0">
                <a:latin typeface="Verdana"/>
                <a:cs typeface="Verdana"/>
              </a:rPr>
              <a:t>M</a:t>
            </a:r>
            <a:r>
              <a:rPr sz="1800" spc="-125" dirty="0">
                <a:latin typeface="Verdana"/>
                <a:cs typeface="Verdana"/>
              </a:rPr>
              <a:t>i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75" dirty="0">
                <a:latin typeface="Verdana"/>
                <a:cs typeface="Verdana"/>
              </a:rPr>
              <a:t>m</a:t>
            </a:r>
            <a:r>
              <a:rPr sz="1800" spc="-125" dirty="0">
                <a:latin typeface="Verdana"/>
                <a:cs typeface="Verdana"/>
              </a:rPr>
              <a:t>i</a:t>
            </a:r>
            <a:r>
              <a:rPr sz="1800" spc="-180" dirty="0">
                <a:latin typeface="Verdana"/>
                <a:cs typeface="Verdana"/>
              </a:rPr>
              <a:t>.</a:t>
            </a:r>
            <a:r>
              <a:rPr sz="1800" u="sng" spc="-195" baseline="25462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Verdana"/>
                <a:cs typeface="Verdana"/>
                <a:hlinkClick r:id="rId2"/>
              </a:rPr>
              <a:t>[</a:t>
            </a:r>
            <a:r>
              <a:rPr sz="1800" u="sng" spc="-157" baseline="25462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Verdana"/>
                <a:cs typeface="Verdana"/>
                <a:hlinkClick r:id="rId2"/>
              </a:rPr>
              <a:t>14</a:t>
            </a:r>
            <a:r>
              <a:rPr sz="1800" u="sng" spc="-187" baseline="25462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Verdana"/>
                <a:cs typeface="Verdana"/>
                <a:hlinkClick r:id="rId2"/>
              </a:rPr>
              <a:t>]</a:t>
            </a:r>
            <a:endParaRPr sz="1800" baseline="25462">
              <a:latin typeface="Verdana"/>
              <a:cs typeface="Verdana"/>
            </a:endParaRPr>
          </a:p>
          <a:p>
            <a:pPr marL="386715" marR="30480">
              <a:lnSpc>
                <a:spcPct val="100000"/>
              </a:lnSpc>
              <a:spcBef>
                <a:spcPts val="1005"/>
              </a:spcBef>
            </a:pPr>
            <a:r>
              <a:rPr sz="1800" b="1" spc="-60" dirty="0">
                <a:latin typeface="Tahoma"/>
                <a:cs typeface="Tahoma"/>
              </a:rPr>
              <a:t>Note: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dirty="0">
                <a:latin typeface="Verdana"/>
                <a:cs typeface="Verdana"/>
              </a:rPr>
              <a:t>You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need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turn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off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your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Anti-Virus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order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view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25" dirty="0">
                <a:latin typeface="Verdana"/>
                <a:cs typeface="Verdana"/>
              </a:rPr>
              <a:t>this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file.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Don’t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worry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about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40" dirty="0">
                <a:latin typeface="Verdana"/>
                <a:cs typeface="Verdana"/>
              </a:rPr>
              <a:t>virus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50" dirty="0">
                <a:latin typeface="Verdana"/>
                <a:cs typeface="Verdana"/>
              </a:rPr>
              <a:t>because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it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cannot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infect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latest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MS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Word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Outlook.</a:t>
            </a:r>
            <a:endParaRPr sz="1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994"/>
              </a:spcBef>
              <a:tabLst>
                <a:tab pos="380365" algn="l"/>
              </a:tabLst>
            </a:pPr>
            <a:r>
              <a:rPr sz="1450" spc="19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100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 s</a:t>
            </a:r>
            <a:r>
              <a:rPr sz="1800" spc="-170" dirty="0">
                <a:latin typeface="Verdana"/>
                <a:cs typeface="Verdana"/>
              </a:rPr>
              <a:t>h</a:t>
            </a:r>
            <a:r>
              <a:rPr sz="1800" spc="-85" dirty="0">
                <a:latin typeface="Verdana"/>
                <a:cs typeface="Verdana"/>
              </a:rPr>
              <a:t>o</a:t>
            </a:r>
            <a:r>
              <a:rPr sz="1800" spc="-70" dirty="0">
                <a:latin typeface="Verdana"/>
                <a:cs typeface="Verdana"/>
              </a:rPr>
              <a:t>r</a:t>
            </a:r>
            <a:r>
              <a:rPr sz="1800" spc="-100" dirty="0">
                <a:latin typeface="Verdana"/>
                <a:cs typeface="Verdana"/>
              </a:rPr>
              <a:t>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v</a:t>
            </a:r>
            <a:r>
              <a:rPr sz="1800" spc="-130" dirty="0">
                <a:latin typeface="Verdana"/>
                <a:cs typeface="Verdana"/>
              </a:rPr>
              <a:t>i</a:t>
            </a:r>
            <a:r>
              <a:rPr sz="1800" spc="100" dirty="0">
                <a:latin typeface="Verdana"/>
                <a:cs typeface="Verdana"/>
              </a:rPr>
              <a:t>d</a:t>
            </a:r>
            <a:r>
              <a:rPr sz="1800" spc="90" dirty="0">
                <a:latin typeface="Verdana"/>
                <a:cs typeface="Verdana"/>
              </a:rPr>
              <a:t>e</a:t>
            </a:r>
            <a:r>
              <a:rPr sz="1800" spc="85" dirty="0">
                <a:latin typeface="Verdana"/>
                <a:cs typeface="Verdana"/>
              </a:rPr>
              <a:t>o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h</a:t>
            </a:r>
            <a:r>
              <a:rPr sz="1800" spc="55" dirty="0">
                <a:latin typeface="Verdana"/>
                <a:cs typeface="Verdana"/>
              </a:rPr>
              <a:t>ow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40" dirty="0">
                <a:latin typeface="Verdana"/>
                <a:cs typeface="Verdana"/>
              </a:rPr>
              <a:t>M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130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45" dirty="0">
                <a:latin typeface="Verdana"/>
                <a:cs typeface="Verdana"/>
              </a:rPr>
              <a:t>s</a:t>
            </a:r>
            <a:r>
              <a:rPr sz="1800" spc="-250" dirty="0">
                <a:latin typeface="Verdana"/>
                <a:cs typeface="Verdana"/>
              </a:rPr>
              <a:t>s</a:t>
            </a:r>
            <a:r>
              <a:rPr sz="1800" spc="150" dirty="0">
                <a:latin typeface="Verdana"/>
                <a:cs typeface="Verdana"/>
              </a:rPr>
              <a:t>a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w</a:t>
            </a:r>
            <a:r>
              <a:rPr sz="1800" spc="-85" dirty="0">
                <a:latin typeface="Verdana"/>
                <a:cs typeface="Verdana"/>
              </a:rPr>
              <a:t>o</a:t>
            </a:r>
            <a:r>
              <a:rPr sz="1800" spc="-70" dirty="0">
                <a:latin typeface="Verdana"/>
                <a:cs typeface="Verdana"/>
              </a:rPr>
              <a:t>r</a:t>
            </a:r>
            <a:r>
              <a:rPr sz="1800" spc="-200" dirty="0">
                <a:latin typeface="Verdana"/>
                <a:cs typeface="Verdana"/>
              </a:rPr>
              <a:t>ks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110" dirty="0">
                <a:latin typeface="Verdana"/>
                <a:cs typeface="Verdana"/>
              </a:rPr>
              <a:t>can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95" dirty="0">
                <a:latin typeface="Verdana"/>
                <a:cs typeface="Verdana"/>
              </a:rPr>
              <a:t>b</a:t>
            </a:r>
            <a:r>
              <a:rPr sz="1800" spc="100" dirty="0">
                <a:latin typeface="Verdana"/>
                <a:cs typeface="Verdana"/>
              </a:rPr>
              <a:t>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f</a:t>
            </a:r>
            <a:r>
              <a:rPr sz="1800" dirty="0">
                <a:latin typeface="Verdana"/>
                <a:cs typeface="Verdana"/>
              </a:rPr>
              <a:t>o</a:t>
            </a:r>
            <a:r>
              <a:rPr sz="1800" spc="-45" dirty="0">
                <a:latin typeface="Verdana"/>
                <a:cs typeface="Verdana"/>
              </a:rPr>
              <a:t>u</a:t>
            </a:r>
            <a:r>
              <a:rPr sz="1800" spc="-60" dirty="0">
                <a:latin typeface="Verdana"/>
                <a:cs typeface="Verdana"/>
              </a:rPr>
              <a:t>n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o</a:t>
            </a:r>
            <a:r>
              <a:rPr sz="1800" spc="20" dirty="0">
                <a:latin typeface="Verdana"/>
                <a:cs typeface="Verdana"/>
              </a:rPr>
              <a:t>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Y</a:t>
            </a:r>
            <a:r>
              <a:rPr sz="1800" spc="20" dirty="0">
                <a:latin typeface="Verdana"/>
                <a:cs typeface="Verdana"/>
              </a:rPr>
              <a:t>o</a:t>
            </a:r>
            <a:r>
              <a:rPr sz="1800" spc="10" dirty="0">
                <a:latin typeface="Verdana"/>
                <a:cs typeface="Verdana"/>
              </a:rPr>
              <a:t>u</a:t>
            </a:r>
            <a:r>
              <a:rPr sz="1800" spc="-360" dirty="0">
                <a:latin typeface="Verdana"/>
                <a:cs typeface="Verdana"/>
              </a:rPr>
              <a:t>T</a:t>
            </a:r>
            <a:r>
              <a:rPr sz="1800" spc="30" dirty="0">
                <a:latin typeface="Verdana"/>
                <a:cs typeface="Verdana"/>
              </a:rPr>
              <a:t>u</a:t>
            </a:r>
            <a:r>
              <a:rPr sz="1800" spc="20" dirty="0">
                <a:latin typeface="Verdana"/>
                <a:cs typeface="Verdana"/>
              </a:rPr>
              <a:t>b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a</a:t>
            </a:r>
            <a:r>
              <a:rPr sz="1800" spc="5" dirty="0">
                <a:latin typeface="Verdana"/>
                <a:cs typeface="Verdana"/>
              </a:rPr>
              <a:t>t</a:t>
            </a:r>
            <a:r>
              <a:rPr sz="1800" spc="-32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386715" marR="3055620">
              <a:lnSpc>
                <a:spcPts val="3170"/>
              </a:lnSpc>
              <a:spcBef>
                <a:spcPts val="265"/>
              </a:spcBef>
            </a:pPr>
            <a:r>
              <a:rPr sz="1800" u="sng" spc="-4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Verdana"/>
                <a:cs typeface="Verdana"/>
                <a:hlinkClick r:id="rId3"/>
              </a:rPr>
              <a:t>https://www.youtube.com/watch?v=iBGIUd9niXc </a:t>
            </a:r>
            <a:r>
              <a:rPr sz="1800" spc="-62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Uploaded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by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u="sng" spc="-2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Verdana"/>
                <a:cs typeface="Verdana"/>
                <a:hlinkClick r:id="rId4"/>
              </a:rPr>
              <a:t>danooct1</a:t>
            </a:r>
            <a:r>
              <a:rPr sz="1800" spc="-25" dirty="0">
                <a:latin typeface="Verdana"/>
                <a:cs typeface="Verdana"/>
              </a:rPr>
              <a:t>.</a:t>
            </a:r>
            <a:r>
              <a:rPr sz="1800" u="sng" spc="-37" baseline="25462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Verdana"/>
                <a:cs typeface="Verdana"/>
                <a:hlinkClick r:id="rId3"/>
              </a:rPr>
              <a:t>[13]</a:t>
            </a:r>
            <a:endParaRPr sz="1800" baseline="25462">
              <a:latin typeface="Verdana"/>
              <a:cs typeface="Verdana"/>
            </a:endParaRPr>
          </a:p>
          <a:p>
            <a:pPr marL="386715">
              <a:lnSpc>
                <a:spcPct val="100000"/>
              </a:lnSpc>
              <a:spcBef>
                <a:spcPts val="720"/>
              </a:spcBef>
            </a:pPr>
            <a:r>
              <a:rPr sz="1800" spc="-55" dirty="0">
                <a:latin typeface="Verdana"/>
                <a:cs typeface="Verdana"/>
              </a:rPr>
              <a:t>Subscribe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his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channel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for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more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videos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about</a:t>
            </a:r>
            <a:r>
              <a:rPr sz="1800" spc="-125" dirty="0">
                <a:latin typeface="Verdana"/>
                <a:cs typeface="Verdana"/>
              </a:rPr>
              <a:t> viruses.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17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3070" y="1"/>
            <a:ext cx="5525075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38200" y="2667000"/>
            <a:ext cx="46482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spc="-5" dirty="0">
                <a:solidFill>
                  <a:srgbClr val="C30008"/>
                </a:solidFill>
                <a:latin typeface="Calibri"/>
                <a:cs typeface="Calibri"/>
              </a:rPr>
              <a:t>Outlook Macros </a:t>
            </a:r>
            <a:r>
              <a:rPr lang="en-US" sz="4000" spc="-5" dirty="0" smtClean="0">
                <a:solidFill>
                  <a:srgbClr val="C30008"/>
                </a:solidFill>
                <a:latin typeface="Calibri"/>
                <a:cs typeface="Calibri"/>
              </a:rPr>
              <a:t>Attack (Melissa Virus)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4264362"/>
            <a:ext cx="3603497" cy="26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2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3855"/>
            <a:ext cx="12192000" cy="6858000"/>
            <a:chOff x="3047" y="0"/>
            <a:chExt cx="9141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" y="0"/>
              <a:ext cx="9140951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2071" y="224790"/>
              <a:ext cx="2388870" cy="82599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19400" y="1705309"/>
            <a:ext cx="860488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>
              <a:spcBef>
                <a:spcPts val="100"/>
              </a:spcBef>
            </a:pPr>
            <a:r>
              <a:rPr sz="9600" spc="-5" dirty="0">
                <a:latin typeface="+mj-lt"/>
              </a:rPr>
              <a:t>Thank</a:t>
            </a:r>
            <a:r>
              <a:rPr sz="9600" spc="-70" dirty="0">
                <a:latin typeface="+mj-lt"/>
              </a:rPr>
              <a:t> </a:t>
            </a:r>
            <a:r>
              <a:rPr sz="9600" spc="-15" dirty="0">
                <a:latin typeface="+mj-lt"/>
              </a:rPr>
              <a:t>you!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6400" y="3336407"/>
            <a:ext cx="84582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600" spc="-2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-30" dirty="0" smtClean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9600" spc="-10" dirty="0" smtClean="0">
                <a:solidFill>
                  <a:srgbClr val="FFFFFF"/>
                </a:solidFill>
                <a:latin typeface="Calibri"/>
                <a:cs typeface="Calibri"/>
              </a:rPr>
              <a:t>Questions</a:t>
            </a:r>
            <a:r>
              <a:rPr lang="en-US" sz="9600" spc="-10" dirty="0" smtClean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9600" spc="-10" dirty="0" smtClean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9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58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411"/>
            <a:ext cx="20402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EBEBEB"/>
                </a:solidFill>
              </a:rPr>
              <a:t>Contents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33932" y="2506217"/>
            <a:ext cx="8711565" cy="2443618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18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155" dirty="0">
                <a:latin typeface="Verdana"/>
                <a:cs typeface="Verdana"/>
              </a:rPr>
              <a:t>1.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Melissa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its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114" dirty="0">
                <a:latin typeface="Verdana"/>
                <a:cs typeface="Verdana"/>
              </a:rPr>
              <a:t>outbreak…....……………………………………………..Slide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3.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18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155" dirty="0">
                <a:latin typeface="Verdana"/>
                <a:cs typeface="Verdana"/>
              </a:rPr>
              <a:t>2.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Examine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body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140" dirty="0">
                <a:latin typeface="Verdana"/>
                <a:cs typeface="Verdana"/>
              </a:rPr>
              <a:t>Melissa……………………………………………..Slide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6.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18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155" dirty="0">
                <a:latin typeface="Verdana"/>
                <a:cs typeface="Verdana"/>
              </a:rPr>
              <a:t>3.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How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Melissa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hides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its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45" dirty="0">
                <a:latin typeface="Verdana"/>
                <a:cs typeface="Verdana"/>
              </a:rPr>
              <a:t>activities……………………………………………Slide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13.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18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155" dirty="0">
                <a:latin typeface="Verdana"/>
                <a:cs typeface="Verdana"/>
              </a:rPr>
              <a:t>4</a:t>
            </a:r>
            <a:r>
              <a:rPr sz="1800" spc="-160" dirty="0">
                <a:latin typeface="Verdana"/>
                <a:cs typeface="Verdana"/>
              </a:rPr>
              <a:t>.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De</a:t>
            </a:r>
            <a:r>
              <a:rPr sz="1800" spc="50" dirty="0">
                <a:latin typeface="Verdana"/>
                <a:cs typeface="Verdana"/>
              </a:rPr>
              <a:t>a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85" dirty="0">
                <a:latin typeface="Verdana"/>
                <a:cs typeface="Verdana"/>
              </a:rPr>
              <a:t>g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110" dirty="0">
                <a:latin typeface="Verdana"/>
                <a:cs typeface="Verdana"/>
              </a:rPr>
              <a:t>t</a:t>
            </a:r>
            <a:r>
              <a:rPr sz="1800" spc="-45" dirty="0">
                <a:latin typeface="Verdana"/>
                <a:cs typeface="Verdana"/>
              </a:rPr>
              <a:t>h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145" dirty="0">
                <a:latin typeface="Verdana"/>
                <a:cs typeface="Verdana"/>
              </a:rPr>
              <a:t>M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125" dirty="0">
                <a:latin typeface="Verdana"/>
                <a:cs typeface="Verdana"/>
              </a:rPr>
              <a:t>li</a:t>
            </a:r>
            <a:r>
              <a:rPr sz="1800" spc="-110" dirty="0">
                <a:latin typeface="Verdana"/>
                <a:cs typeface="Verdana"/>
              </a:rPr>
              <a:t>ss</a:t>
            </a:r>
            <a:r>
              <a:rPr sz="1800" spc="-135" dirty="0">
                <a:latin typeface="Verdana"/>
                <a:cs typeface="Verdana"/>
              </a:rPr>
              <a:t>a</a:t>
            </a:r>
            <a:r>
              <a:rPr sz="1800" spc="325" dirty="0">
                <a:latin typeface="Verdana"/>
                <a:cs typeface="Verdana"/>
              </a:rPr>
              <a:t>…………………………………………………</a:t>
            </a:r>
            <a:r>
              <a:rPr sz="1800" spc="330" dirty="0">
                <a:latin typeface="Verdana"/>
                <a:cs typeface="Verdana"/>
              </a:rPr>
              <a:t>…</a:t>
            </a:r>
            <a:r>
              <a:rPr sz="1800" spc="-180" dirty="0">
                <a:latin typeface="Verdana"/>
                <a:cs typeface="Verdana"/>
              </a:rPr>
              <a:t>...</a:t>
            </a:r>
            <a:r>
              <a:rPr sz="1800" spc="-170" dirty="0">
                <a:latin typeface="Verdana"/>
                <a:cs typeface="Verdana"/>
              </a:rPr>
              <a:t>...</a:t>
            </a:r>
            <a:r>
              <a:rPr sz="1800" spc="-340" dirty="0">
                <a:latin typeface="Verdana"/>
                <a:cs typeface="Verdana"/>
              </a:rPr>
              <a:t>S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100" dirty="0">
                <a:latin typeface="Verdana"/>
                <a:cs typeface="Verdana"/>
              </a:rPr>
              <a:t>de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14</a:t>
            </a:r>
            <a:r>
              <a:rPr sz="1800" spc="-160" dirty="0" smtClean="0">
                <a:latin typeface="Verdana"/>
                <a:cs typeface="Verdana"/>
              </a:rPr>
              <a:t>.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18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lang="en-US" spc="-155" dirty="0">
                <a:latin typeface="Verdana"/>
                <a:cs typeface="Lucida Sans Unicode"/>
              </a:rPr>
              <a:t>5</a:t>
            </a:r>
            <a:r>
              <a:rPr sz="1800" spc="-155" dirty="0" smtClean="0">
                <a:latin typeface="Verdana"/>
                <a:cs typeface="Verdana"/>
              </a:rPr>
              <a:t>.</a:t>
            </a:r>
            <a:r>
              <a:rPr sz="1800" spc="-100" dirty="0" smtClean="0">
                <a:latin typeface="Verdana"/>
                <a:cs typeface="Verdana"/>
              </a:rPr>
              <a:t> </a:t>
            </a:r>
            <a:r>
              <a:rPr sz="1800" spc="190" dirty="0">
                <a:latin typeface="Verdana"/>
                <a:cs typeface="Verdana"/>
              </a:rPr>
              <a:t>Appendix……………………………………………………………………..Slide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16.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18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lang="en-US" spc="-155" dirty="0">
                <a:latin typeface="Verdana"/>
                <a:cs typeface="Lucida Sans Unicode"/>
              </a:rPr>
              <a:t>6</a:t>
            </a:r>
            <a:r>
              <a:rPr sz="1800" spc="-155" dirty="0" smtClean="0">
                <a:latin typeface="Verdana"/>
                <a:cs typeface="Verdana"/>
              </a:rPr>
              <a:t>.</a:t>
            </a:r>
            <a:r>
              <a:rPr sz="1800" spc="-114" dirty="0" smtClean="0">
                <a:latin typeface="Verdana"/>
                <a:cs typeface="Verdana"/>
              </a:rPr>
              <a:t> </a:t>
            </a:r>
            <a:r>
              <a:rPr sz="1800" spc="190" dirty="0">
                <a:latin typeface="Verdana"/>
                <a:cs typeface="Verdana"/>
              </a:rPr>
              <a:t>References……………………………………………………………………Slide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17.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411"/>
            <a:ext cx="69011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90" dirty="0">
                <a:solidFill>
                  <a:srgbClr val="EBEBEB"/>
                </a:solidFill>
              </a:rPr>
              <a:t>1</a:t>
            </a:r>
            <a:r>
              <a:rPr sz="3600" spc="-220" dirty="0">
                <a:solidFill>
                  <a:srgbClr val="EBEBEB"/>
                </a:solidFill>
              </a:rPr>
              <a:t>.</a:t>
            </a:r>
            <a:r>
              <a:rPr sz="3600" spc="-265" dirty="0">
                <a:solidFill>
                  <a:srgbClr val="EBEBEB"/>
                </a:solidFill>
              </a:rPr>
              <a:t> </a:t>
            </a:r>
            <a:r>
              <a:rPr sz="3600" spc="275" dirty="0">
                <a:solidFill>
                  <a:srgbClr val="EBEBEB"/>
                </a:solidFill>
              </a:rPr>
              <a:t>M</a:t>
            </a:r>
            <a:r>
              <a:rPr sz="3600" spc="-250" dirty="0">
                <a:solidFill>
                  <a:srgbClr val="EBEBEB"/>
                </a:solidFill>
              </a:rPr>
              <a:t>elis</a:t>
            </a:r>
            <a:r>
              <a:rPr sz="3600" spc="-325" dirty="0">
                <a:solidFill>
                  <a:srgbClr val="EBEBEB"/>
                </a:solidFill>
              </a:rPr>
              <a:t>s</a:t>
            </a:r>
            <a:r>
              <a:rPr sz="3600" spc="295" dirty="0">
                <a:solidFill>
                  <a:srgbClr val="EBEBEB"/>
                </a:solidFill>
              </a:rPr>
              <a:t>a</a:t>
            </a:r>
            <a:r>
              <a:rPr sz="3600" spc="-240" dirty="0">
                <a:solidFill>
                  <a:srgbClr val="EBEBEB"/>
                </a:solidFill>
              </a:rPr>
              <a:t> </a:t>
            </a:r>
            <a:r>
              <a:rPr sz="3600" spc="-220" dirty="0">
                <a:solidFill>
                  <a:srgbClr val="EBEBEB"/>
                </a:solidFill>
              </a:rPr>
              <a:t>vir</a:t>
            </a:r>
            <a:r>
              <a:rPr sz="3600" spc="-330" dirty="0">
                <a:solidFill>
                  <a:srgbClr val="EBEBEB"/>
                </a:solidFill>
              </a:rPr>
              <a:t>u</a:t>
            </a:r>
            <a:r>
              <a:rPr sz="3600" spc="-480" dirty="0">
                <a:solidFill>
                  <a:srgbClr val="EBEBEB"/>
                </a:solidFill>
              </a:rPr>
              <a:t>s</a:t>
            </a:r>
            <a:r>
              <a:rPr sz="3600" spc="-245" dirty="0">
                <a:solidFill>
                  <a:srgbClr val="EBEBEB"/>
                </a:solidFill>
              </a:rPr>
              <a:t> </a:t>
            </a:r>
            <a:r>
              <a:rPr sz="3600" spc="140" dirty="0">
                <a:solidFill>
                  <a:srgbClr val="EBEBEB"/>
                </a:solidFill>
              </a:rPr>
              <a:t>an</a:t>
            </a:r>
            <a:r>
              <a:rPr sz="3600" spc="145" dirty="0">
                <a:solidFill>
                  <a:srgbClr val="EBEBEB"/>
                </a:solidFill>
              </a:rPr>
              <a:t>d</a:t>
            </a:r>
            <a:r>
              <a:rPr sz="3600" spc="-270" dirty="0">
                <a:solidFill>
                  <a:srgbClr val="EBEBEB"/>
                </a:solidFill>
              </a:rPr>
              <a:t> it</a:t>
            </a:r>
            <a:r>
              <a:rPr sz="3600" spc="-415" dirty="0">
                <a:solidFill>
                  <a:srgbClr val="EBEBEB"/>
                </a:solidFill>
              </a:rPr>
              <a:t>s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25" dirty="0">
                <a:solidFill>
                  <a:srgbClr val="EBEBEB"/>
                </a:solidFill>
              </a:rPr>
              <a:t>outbreak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08532" y="2373248"/>
            <a:ext cx="8656320" cy="137604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1095"/>
              </a:spcBef>
            </a:pPr>
            <a:r>
              <a:rPr sz="1450" spc="185" dirty="0">
                <a:solidFill>
                  <a:srgbClr val="ACD333"/>
                </a:solidFill>
                <a:latin typeface="Lucida Sans Unicode"/>
                <a:cs typeface="Lucida Sans Unicode"/>
              </a:rPr>
              <a:t>▶ </a:t>
            </a:r>
            <a:r>
              <a:rPr sz="1450" spc="335" dirty="0">
                <a:solidFill>
                  <a:srgbClr val="ACD333"/>
                </a:solidFill>
                <a:latin typeface="Lucida Sans Unicode"/>
                <a:cs typeface="Lucida Sans Unicode"/>
              </a:rPr>
              <a:t> </a:t>
            </a:r>
            <a:r>
              <a:rPr sz="1800" spc="100" dirty="0">
                <a:latin typeface="Verdana"/>
                <a:cs typeface="Verdana"/>
              </a:rPr>
              <a:t>A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perfect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example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combination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booty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brain.</a:t>
            </a:r>
            <a:endParaRPr sz="1800">
              <a:latin typeface="Verdana"/>
              <a:cs typeface="Verdana"/>
            </a:endParaRPr>
          </a:p>
          <a:p>
            <a:pPr marL="381000" marR="30480" indent="-342900" algn="just">
              <a:lnSpc>
                <a:spcPct val="100000"/>
              </a:lnSpc>
              <a:spcBef>
                <a:spcPts val="994"/>
              </a:spcBef>
            </a:pPr>
            <a:r>
              <a:rPr sz="1450" spc="18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spc="190" dirty="0">
                <a:solidFill>
                  <a:srgbClr val="ACD333"/>
                </a:solidFill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Verdana"/>
                <a:cs typeface="Verdana"/>
              </a:rPr>
              <a:t>Imagine </a:t>
            </a:r>
            <a:r>
              <a:rPr sz="1800" spc="-30" dirty="0">
                <a:latin typeface="Verdana"/>
                <a:cs typeface="Verdana"/>
              </a:rPr>
              <a:t>that </a:t>
            </a:r>
            <a:r>
              <a:rPr sz="1800" spc="-25" dirty="0">
                <a:latin typeface="Verdana"/>
                <a:cs typeface="Verdana"/>
              </a:rPr>
              <a:t>you </a:t>
            </a:r>
            <a:r>
              <a:rPr sz="1800" spc="-130" dirty="0">
                <a:latin typeface="Verdana"/>
                <a:cs typeface="Verdana"/>
              </a:rPr>
              <a:t>mix </a:t>
            </a:r>
            <a:r>
              <a:rPr sz="1800" spc="145" dirty="0">
                <a:latin typeface="Verdana"/>
                <a:cs typeface="Verdana"/>
              </a:rPr>
              <a:t>a </a:t>
            </a:r>
            <a:r>
              <a:rPr sz="1800" spc="-85" dirty="0">
                <a:latin typeface="Verdana"/>
                <a:cs typeface="Verdana"/>
              </a:rPr>
              <a:t>stripper </a:t>
            </a:r>
            <a:r>
              <a:rPr sz="1800" spc="-70" dirty="0">
                <a:latin typeface="Verdana"/>
                <a:cs typeface="Verdana"/>
              </a:rPr>
              <a:t>with </a:t>
            </a:r>
            <a:r>
              <a:rPr sz="1800" spc="145" dirty="0">
                <a:latin typeface="Verdana"/>
                <a:cs typeface="Verdana"/>
              </a:rPr>
              <a:t>a </a:t>
            </a:r>
            <a:r>
              <a:rPr sz="1800" spc="-20" dirty="0">
                <a:latin typeface="Verdana"/>
                <a:cs typeface="Verdana"/>
              </a:rPr>
              <a:t>hacker, </a:t>
            </a:r>
            <a:r>
              <a:rPr sz="1800" spc="-25" dirty="0">
                <a:latin typeface="Verdana"/>
                <a:cs typeface="Verdana"/>
              </a:rPr>
              <a:t>then </a:t>
            </a:r>
            <a:r>
              <a:rPr sz="1800" spc="-20" dirty="0">
                <a:latin typeface="Verdana"/>
                <a:cs typeface="Verdana"/>
              </a:rPr>
              <a:t>you </a:t>
            </a:r>
            <a:r>
              <a:rPr sz="1800" spc="-100" dirty="0">
                <a:latin typeface="Verdana"/>
                <a:cs typeface="Verdana"/>
              </a:rPr>
              <a:t>will </a:t>
            </a:r>
            <a:r>
              <a:rPr sz="1800" spc="30" dirty="0">
                <a:latin typeface="Verdana"/>
                <a:cs typeface="Verdana"/>
              </a:rPr>
              <a:t>have </a:t>
            </a:r>
            <a:r>
              <a:rPr sz="1800" spc="-15" dirty="0">
                <a:latin typeface="Verdana"/>
                <a:cs typeface="Verdana"/>
              </a:rPr>
              <a:t>the </a:t>
            </a:r>
            <a:r>
              <a:rPr sz="1800" spc="-155" dirty="0">
                <a:latin typeface="Verdana"/>
                <a:cs typeface="Verdana"/>
              </a:rPr>
              <a:t>first 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successful </a:t>
            </a:r>
            <a:r>
              <a:rPr sz="1800" spc="-15" dirty="0">
                <a:latin typeface="Verdana"/>
                <a:cs typeface="Verdana"/>
              </a:rPr>
              <a:t>email-aware </a:t>
            </a:r>
            <a:r>
              <a:rPr sz="1800" spc="30" dirty="0">
                <a:latin typeface="Verdana"/>
                <a:cs typeface="Verdana"/>
              </a:rPr>
              <a:t>macro </a:t>
            </a:r>
            <a:r>
              <a:rPr sz="1800" spc="-145" dirty="0">
                <a:latin typeface="Verdana"/>
                <a:cs typeface="Verdana"/>
              </a:rPr>
              <a:t>virus </a:t>
            </a:r>
            <a:r>
              <a:rPr sz="1800" spc="-30" dirty="0">
                <a:latin typeface="Verdana"/>
                <a:cs typeface="Verdana"/>
              </a:rPr>
              <a:t>that </a:t>
            </a:r>
            <a:r>
              <a:rPr sz="1800" spc="-180" dirty="0">
                <a:latin typeface="Verdana"/>
                <a:cs typeface="Verdana"/>
              </a:rPr>
              <a:t>is </a:t>
            </a:r>
            <a:r>
              <a:rPr sz="1800" spc="5" dirty="0">
                <a:latin typeface="Verdana"/>
                <a:cs typeface="Verdana"/>
              </a:rPr>
              <a:t>considered </a:t>
            </a:r>
            <a:r>
              <a:rPr sz="1800" spc="-55" dirty="0">
                <a:latin typeface="Verdana"/>
                <a:cs typeface="Verdana"/>
              </a:rPr>
              <a:t>as </a:t>
            </a:r>
            <a:r>
              <a:rPr sz="1800" spc="40" dirty="0">
                <a:latin typeface="Verdana"/>
                <a:cs typeface="Verdana"/>
              </a:rPr>
              <a:t>one </a:t>
            </a:r>
            <a:r>
              <a:rPr sz="1800" spc="5" dirty="0">
                <a:latin typeface="Verdana"/>
                <a:cs typeface="Verdana"/>
              </a:rPr>
              <a:t>of </a:t>
            </a:r>
            <a:r>
              <a:rPr sz="1800" spc="-20" dirty="0">
                <a:latin typeface="Verdana"/>
                <a:cs typeface="Verdana"/>
              </a:rPr>
              <a:t>the </a:t>
            </a:r>
            <a:r>
              <a:rPr sz="1800" spc="-80" dirty="0">
                <a:latin typeface="Verdana"/>
                <a:cs typeface="Verdana"/>
              </a:rPr>
              <a:t>most 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des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40" dirty="0">
                <a:latin typeface="Verdana"/>
                <a:cs typeface="Verdana"/>
              </a:rPr>
              <a:t>ruc</a:t>
            </a:r>
            <a:r>
              <a:rPr sz="1800" spc="-45" dirty="0">
                <a:latin typeface="Verdana"/>
                <a:cs typeface="Verdana"/>
              </a:rPr>
              <a:t>t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50" dirty="0">
                <a:latin typeface="Verdana"/>
                <a:cs typeface="Verdana"/>
              </a:rPr>
              <a:t>v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-135" dirty="0">
                <a:latin typeface="Verdana"/>
                <a:cs typeface="Verdana"/>
              </a:rPr>
              <a:t>l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ti</a:t>
            </a:r>
            <a:r>
              <a:rPr sz="1800" spc="15" dirty="0">
                <a:latin typeface="Verdana"/>
                <a:cs typeface="Verdana"/>
              </a:rPr>
              <a:t>me</a:t>
            </a:r>
            <a:r>
              <a:rPr sz="1800" spc="-180" dirty="0">
                <a:latin typeface="Verdana"/>
                <a:cs typeface="Verdana"/>
              </a:rPr>
              <a:t>.</a:t>
            </a:r>
            <a:r>
              <a:rPr sz="1800" u="sng" spc="-195" baseline="25462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Verdana"/>
                <a:cs typeface="Verdana"/>
                <a:hlinkClick r:id="rId2"/>
              </a:rPr>
              <a:t>[</a:t>
            </a:r>
            <a:r>
              <a:rPr sz="1800" u="sng" spc="-157" baseline="25462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Verdana"/>
                <a:cs typeface="Verdana"/>
                <a:hlinkClick r:id="rId2"/>
              </a:rPr>
              <a:t>1</a:t>
            </a:r>
            <a:r>
              <a:rPr sz="1800" u="sng" spc="-187" baseline="25462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Verdana"/>
                <a:cs typeface="Verdana"/>
                <a:hlinkClick r:id="rId2"/>
              </a:rPr>
              <a:t>]</a:t>
            </a:r>
            <a:endParaRPr sz="1800" baseline="25462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2127" y="3921252"/>
            <a:ext cx="11664950" cy="2714625"/>
            <a:chOff x="262127" y="3921252"/>
            <a:chExt cx="11664950" cy="27146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127" y="4533900"/>
              <a:ext cx="3898391" cy="19613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43372" y="3921252"/>
              <a:ext cx="1958339" cy="27142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69323" y="4376928"/>
              <a:ext cx="2857500" cy="21427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89704" y="4936236"/>
              <a:ext cx="859536" cy="10241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53527" y="4913376"/>
              <a:ext cx="1098803" cy="981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887" y="3417193"/>
            <a:ext cx="8604885" cy="235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185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endParaRPr sz="145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3186" y="2590800"/>
            <a:ext cx="8630285" cy="38343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algn="just">
              <a:lnSpc>
                <a:spcPct val="100000"/>
              </a:lnSpc>
              <a:spcBef>
                <a:spcPts val="100"/>
              </a:spcBef>
            </a:pPr>
            <a:r>
              <a:rPr lang="en-US" sz="2400" spc="185" dirty="0">
                <a:solidFill>
                  <a:srgbClr val="ACD333"/>
                </a:solidFill>
                <a:cs typeface="Lucida Sans Unicode"/>
              </a:rPr>
              <a:t>▶ </a:t>
            </a:r>
            <a:r>
              <a:rPr lang="en-US" sz="2400" spc="-100" dirty="0" smtClean="0"/>
              <a:t>The</a:t>
            </a:r>
            <a:r>
              <a:rPr lang="en-US" sz="2400" spc="-135" dirty="0" smtClean="0"/>
              <a:t> </a:t>
            </a:r>
            <a:r>
              <a:rPr lang="en-US" sz="2400" spc="-55" dirty="0" smtClean="0"/>
              <a:t>Melissa</a:t>
            </a:r>
            <a:r>
              <a:rPr lang="en-US" sz="2400" spc="-140" dirty="0" smtClean="0"/>
              <a:t> </a:t>
            </a:r>
            <a:r>
              <a:rPr lang="en-US" sz="2400" spc="-145" dirty="0" smtClean="0"/>
              <a:t>virus</a:t>
            </a:r>
            <a:r>
              <a:rPr lang="en-US" sz="2400" spc="-130" dirty="0" smtClean="0"/>
              <a:t> </a:t>
            </a:r>
            <a:r>
              <a:rPr lang="en-US" sz="2400" spc="-75" dirty="0" smtClean="0"/>
              <a:t>or</a:t>
            </a:r>
            <a:r>
              <a:rPr lang="en-US" sz="2400" spc="-105" dirty="0" smtClean="0"/>
              <a:t> </a:t>
            </a:r>
            <a:r>
              <a:rPr lang="en-US" sz="2400" spc="-65" dirty="0" smtClean="0"/>
              <a:t>W97M.Melissa.A,</a:t>
            </a:r>
            <a:r>
              <a:rPr lang="en-US" sz="2400" spc="-145" dirty="0" smtClean="0"/>
              <a:t> </a:t>
            </a:r>
            <a:r>
              <a:rPr lang="en-US" sz="2400" spc="-40" dirty="0" smtClean="0"/>
              <a:t>also</a:t>
            </a:r>
            <a:r>
              <a:rPr lang="en-US" sz="2400" spc="-130" dirty="0" smtClean="0"/>
              <a:t> </a:t>
            </a:r>
            <a:r>
              <a:rPr lang="en-US" sz="2400" spc="-30" dirty="0" smtClean="0"/>
              <a:t>known</a:t>
            </a:r>
            <a:r>
              <a:rPr lang="en-US" sz="2400" spc="-130" dirty="0" smtClean="0"/>
              <a:t> </a:t>
            </a:r>
            <a:r>
              <a:rPr lang="en-US" sz="2400" spc="-45" dirty="0" smtClean="0"/>
              <a:t>as</a:t>
            </a:r>
            <a:r>
              <a:rPr lang="en-US" sz="2400" spc="-105" dirty="0" smtClean="0"/>
              <a:t> </a:t>
            </a:r>
            <a:r>
              <a:rPr lang="en-US" sz="2400" spc="-75" dirty="0" smtClean="0"/>
              <a:t>W97M.Mailissa,</a:t>
            </a:r>
            <a:r>
              <a:rPr lang="en-US" sz="2400" spc="-135" dirty="0" smtClean="0"/>
              <a:t> </a:t>
            </a:r>
            <a:r>
              <a:rPr lang="en-US" sz="2400" spc="-80" dirty="0" err="1" smtClean="0"/>
              <a:t>Kwyjibo</a:t>
            </a:r>
            <a:r>
              <a:rPr lang="en-US" sz="2400" spc="-80" dirty="0" smtClean="0"/>
              <a:t>, </a:t>
            </a:r>
            <a:r>
              <a:rPr sz="2400" spc="-75" dirty="0" smtClean="0">
                <a:cs typeface="Verdana"/>
              </a:rPr>
              <a:t>or</a:t>
            </a:r>
            <a:r>
              <a:rPr sz="2400" spc="-110" dirty="0" smtClean="0">
                <a:cs typeface="Verdana"/>
              </a:rPr>
              <a:t> </a:t>
            </a:r>
            <a:r>
              <a:rPr sz="2400" spc="-114" dirty="0">
                <a:cs typeface="Verdana"/>
              </a:rPr>
              <a:t>Simpsons, </a:t>
            </a:r>
            <a:r>
              <a:rPr sz="2400" spc="-180" dirty="0">
                <a:cs typeface="Verdana"/>
              </a:rPr>
              <a:t>is</a:t>
            </a:r>
            <a:r>
              <a:rPr sz="2400" spc="-120" dirty="0">
                <a:cs typeface="Verdana"/>
              </a:rPr>
              <a:t> </a:t>
            </a:r>
            <a:r>
              <a:rPr sz="2400" spc="145" dirty="0">
                <a:cs typeface="Verdana"/>
              </a:rPr>
              <a:t>a</a:t>
            </a:r>
            <a:r>
              <a:rPr sz="2400" spc="-110" dirty="0">
                <a:cs typeface="Verdana"/>
              </a:rPr>
              <a:t> </a:t>
            </a:r>
            <a:r>
              <a:rPr sz="2400" spc="30" dirty="0">
                <a:cs typeface="Verdana"/>
              </a:rPr>
              <a:t>macro</a:t>
            </a:r>
            <a:r>
              <a:rPr sz="2400" spc="-120" dirty="0">
                <a:cs typeface="Verdana"/>
              </a:rPr>
              <a:t> </a:t>
            </a:r>
            <a:r>
              <a:rPr sz="2400" spc="-150" dirty="0">
                <a:cs typeface="Verdana"/>
              </a:rPr>
              <a:t>virus.</a:t>
            </a:r>
            <a:r>
              <a:rPr sz="2400" spc="-120" dirty="0">
                <a:cs typeface="Verdana"/>
              </a:rPr>
              <a:t> </a:t>
            </a:r>
            <a:r>
              <a:rPr sz="2400" spc="-215" dirty="0">
                <a:cs typeface="Verdana"/>
              </a:rPr>
              <a:t>It</a:t>
            </a:r>
            <a:r>
              <a:rPr sz="2400" spc="-100" dirty="0">
                <a:cs typeface="Verdana"/>
              </a:rPr>
              <a:t> </a:t>
            </a:r>
            <a:r>
              <a:rPr sz="2400" spc="-30" dirty="0">
                <a:cs typeface="Verdana"/>
              </a:rPr>
              <a:t>was</a:t>
            </a:r>
            <a:r>
              <a:rPr sz="2400" spc="-90" dirty="0">
                <a:cs typeface="Verdana"/>
              </a:rPr>
              <a:t> </a:t>
            </a:r>
            <a:r>
              <a:rPr sz="2400" spc="-70" dirty="0">
                <a:cs typeface="Verdana"/>
              </a:rPr>
              <a:t>written</a:t>
            </a:r>
            <a:r>
              <a:rPr sz="2400" spc="-120" dirty="0">
                <a:cs typeface="Verdana"/>
              </a:rPr>
              <a:t> </a:t>
            </a:r>
            <a:r>
              <a:rPr sz="2400" spc="-80" dirty="0">
                <a:cs typeface="Verdana"/>
              </a:rPr>
              <a:t>in</a:t>
            </a:r>
            <a:r>
              <a:rPr sz="2400" spc="-110" dirty="0">
                <a:cs typeface="Verdana"/>
              </a:rPr>
              <a:t> </a:t>
            </a:r>
            <a:r>
              <a:rPr sz="2400" spc="-70" dirty="0">
                <a:cs typeface="Verdana"/>
              </a:rPr>
              <a:t>Visual</a:t>
            </a:r>
            <a:r>
              <a:rPr sz="2400" spc="-90" dirty="0">
                <a:cs typeface="Verdana"/>
              </a:rPr>
              <a:t> </a:t>
            </a:r>
            <a:r>
              <a:rPr sz="2400" spc="-45" dirty="0">
                <a:cs typeface="Verdana"/>
              </a:rPr>
              <a:t>Basic</a:t>
            </a:r>
            <a:r>
              <a:rPr sz="2400" spc="-100" dirty="0">
                <a:cs typeface="Verdana"/>
              </a:rPr>
              <a:t> </a:t>
            </a:r>
            <a:r>
              <a:rPr sz="2400" dirty="0">
                <a:cs typeface="Verdana"/>
              </a:rPr>
              <a:t>by</a:t>
            </a:r>
            <a:r>
              <a:rPr sz="2400" spc="-125" dirty="0">
                <a:cs typeface="Verdana"/>
              </a:rPr>
              <a:t> </a:t>
            </a:r>
            <a:r>
              <a:rPr sz="2400" dirty="0">
                <a:cs typeface="Verdana"/>
              </a:rPr>
              <a:t>David</a:t>
            </a:r>
            <a:r>
              <a:rPr sz="2400" spc="-110" dirty="0">
                <a:cs typeface="Verdana"/>
              </a:rPr>
              <a:t> </a:t>
            </a:r>
            <a:r>
              <a:rPr sz="2400" spc="-165" dirty="0">
                <a:cs typeface="Verdana"/>
              </a:rPr>
              <a:t>L.</a:t>
            </a:r>
            <a:r>
              <a:rPr sz="2400" spc="-114" dirty="0">
                <a:cs typeface="Verdana"/>
              </a:rPr>
              <a:t> </a:t>
            </a:r>
            <a:r>
              <a:rPr sz="2400" spc="-140" dirty="0">
                <a:cs typeface="Verdana"/>
              </a:rPr>
              <a:t>Smith</a:t>
            </a:r>
            <a:endParaRPr sz="2400" dirty="0">
              <a:cs typeface="Verdana"/>
            </a:endParaRPr>
          </a:p>
          <a:p>
            <a:pPr marL="368300" algn="just">
              <a:lnSpc>
                <a:spcPct val="100000"/>
              </a:lnSpc>
            </a:pPr>
            <a:r>
              <a:rPr sz="2400" spc="135" dirty="0">
                <a:cs typeface="Verdana"/>
              </a:rPr>
              <a:t>a</a:t>
            </a:r>
            <a:r>
              <a:rPr sz="2400" spc="-180" dirty="0">
                <a:cs typeface="Verdana"/>
              </a:rPr>
              <a:t>.</a:t>
            </a:r>
            <a:r>
              <a:rPr sz="2400" spc="-170" dirty="0">
                <a:cs typeface="Verdana"/>
              </a:rPr>
              <a:t>k</a:t>
            </a:r>
            <a:r>
              <a:rPr sz="2400" spc="-180" dirty="0">
                <a:cs typeface="Verdana"/>
              </a:rPr>
              <a:t>.</a:t>
            </a:r>
            <a:r>
              <a:rPr sz="2400" spc="135" dirty="0">
                <a:cs typeface="Verdana"/>
              </a:rPr>
              <a:t>a</a:t>
            </a:r>
            <a:r>
              <a:rPr sz="2400" spc="-160" dirty="0">
                <a:cs typeface="Verdana"/>
              </a:rPr>
              <a:t>.</a:t>
            </a:r>
            <a:r>
              <a:rPr sz="2400" spc="-90" dirty="0">
                <a:cs typeface="Verdana"/>
              </a:rPr>
              <a:t> </a:t>
            </a:r>
            <a:r>
              <a:rPr sz="2400" spc="-75" dirty="0">
                <a:cs typeface="Verdana"/>
              </a:rPr>
              <a:t>K</a:t>
            </a:r>
            <a:r>
              <a:rPr sz="2400" spc="-120" dirty="0">
                <a:cs typeface="Verdana"/>
              </a:rPr>
              <a:t>w</a:t>
            </a:r>
            <a:r>
              <a:rPr sz="2400" spc="-195" dirty="0">
                <a:cs typeface="Verdana"/>
              </a:rPr>
              <a:t>yj</a:t>
            </a:r>
            <a:r>
              <a:rPr sz="2400" spc="-95" dirty="0">
                <a:cs typeface="Verdana"/>
              </a:rPr>
              <a:t>i</a:t>
            </a:r>
            <a:r>
              <a:rPr sz="2400" spc="90" dirty="0">
                <a:cs typeface="Verdana"/>
              </a:rPr>
              <a:t>b</a:t>
            </a:r>
            <a:r>
              <a:rPr sz="2400" spc="95" dirty="0">
                <a:cs typeface="Verdana"/>
              </a:rPr>
              <a:t>o</a:t>
            </a:r>
            <a:r>
              <a:rPr sz="2400" spc="-135" dirty="0">
                <a:cs typeface="Verdana"/>
              </a:rPr>
              <a:t> </a:t>
            </a:r>
            <a:r>
              <a:rPr sz="2400" spc="-60" dirty="0">
                <a:cs typeface="Verdana"/>
              </a:rPr>
              <a:t>fr</a:t>
            </a:r>
            <a:r>
              <a:rPr sz="2400" spc="-105" dirty="0">
                <a:cs typeface="Verdana"/>
              </a:rPr>
              <a:t>o</a:t>
            </a:r>
            <a:r>
              <a:rPr sz="2400" spc="-65" dirty="0">
                <a:cs typeface="Verdana"/>
              </a:rPr>
              <a:t>m</a:t>
            </a:r>
            <a:r>
              <a:rPr sz="2400" spc="-140" dirty="0">
                <a:cs typeface="Verdana"/>
              </a:rPr>
              <a:t> </a:t>
            </a:r>
            <a:r>
              <a:rPr sz="2400" spc="45" dirty="0">
                <a:cs typeface="Verdana"/>
              </a:rPr>
              <a:t>N</a:t>
            </a:r>
            <a:r>
              <a:rPr sz="2400" spc="30" dirty="0">
                <a:cs typeface="Verdana"/>
              </a:rPr>
              <a:t>e</a:t>
            </a:r>
            <a:r>
              <a:rPr sz="2400" spc="20" dirty="0">
                <a:cs typeface="Verdana"/>
              </a:rPr>
              <a:t>w</a:t>
            </a:r>
            <a:r>
              <a:rPr sz="2400" spc="-114" dirty="0">
                <a:cs typeface="Verdana"/>
              </a:rPr>
              <a:t> </a:t>
            </a:r>
            <a:r>
              <a:rPr sz="2400" spc="60" dirty="0">
                <a:cs typeface="Verdana"/>
              </a:rPr>
              <a:t>J</a:t>
            </a:r>
            <a:r>
              <a:rPr sz="2400" spc="70" dirty="0">
                <a:cs typeface="Verdana"/>
              </a:rPr>
              <a:t>e</a:t>
            </a:r>
            <a:r>
              <a:rPr sz="2400" spc="-114" dirty="0">
                <a:cs typeface="Verdana"/>
              </a:rPr>
              <a:t>rs</a:t>
            </a:r>
            <a:r>
              <a:rPr sz="2400" spc="-160" dirty="0">
                <a:cs typeface="Verdana"/>
              </a:rPr>
              <a:t>e</a:t>
            </a:r>
            <a:r>
              <a:rPr sz="2400" spc="-114" dirty="0">
                <a:cs typeface="Verdana"/>
              </a:rPr>
              <a:t>y</a:t>
            </a:r>
            <a:r>
              <a:rPr sz="2400" spc="-180" dirty="0" smtClean="0">
                <a:cs typeface="Verdana"/>
              </a:rPr>
              <a:t>.</a:t>
            </a:r>
            <a:endParaRPr lang="en-US" sz="2400" u="sng" spc="-187" baseline="25462" dirty="0" smtClean="0">
              <a:solidFill>
                <a:srgbClr val="00AF50"/>
              </a:solidFill>
              <a:uFill>
                <a:solidFill>
                  <a:srgbClr val="00AF50"/>
                </a:solidFill>
              </a:uFill>
              <a:cs typeface="Verdana"/>
            </a:endParaRPr>
          </a:p>
          <a:p>
            <a:pPr marL="368300" algn="just">
              <a:lnSpc>
                <a:spcPct val="100000"/>
              </a:lnSpc>
            </a:pPr>
            <a:endParaRPr lang="en-US" sz="2400" u="sng" spc="-187" baseline="25462" dirty="0">
              <a:solidFill>
                <a:srgbClr val="00AF50"/>
              </a:solidFill>
              <a:uFill>
                <a:solidFill>
                  <a:srgbClr val="00AF50"/>
                </a:solidFill>
              </a:uFill>
              <a:cs typeface="Verdana"/>
            </a:endParaRPr>
          </a:p>
          <a:p>
            <a:pPr marL="368300" algn="just">
              <a:lnSpc>
                <a:spcPct val="100000"/>
              </a:lnSpc>
            </a:pPr>
            <a:endParaRPr lang="en-US" sz="2400" u="sng" spc="-187" baseline="25462" dirty="0" smtClean="0">
              <a:solidFill>
                <a:srgbClr val="00AF50"/>
              </a:solidFill>
              <a:uFill>
                <a:solidFill>
                  <a:srgbClr val="00AF50"/>
                </a:solidFill>
              </a:uFill>
              <a:cs typeface="Verdana"/>
            </a:endParaRPr>
          </a:p>
          <a:p>
            <a:pPr marL="368300" algn="just">
              <a:lnSpc>
                <a:spcPct val="100000"/>
              </a:lnSpc>
            </a:pPr>
            <a:endParaRPr sz="2400" baseline="25462" dirty="0">
              <a:cs typeface="Verdana"/>
            </a:endParaRPr>
          </a:p>
          <a:p>
            <a:pPr marL="368300" marR="17780" indent="-342900" algn="just">
              <a:lnSpc>
                <a:spcPct val="100000"/>
              </a:lnSpc>
              <a:spcBef>
                <a:spcPts val="994"/>
              </a:spcBef>
            </a:pPr>
            <a:r>
              <a:rPr sz="2400" spc="185" dirty="0">
                <a:solidFill>
                  <a:srgbClr val="ACD333"/>
                </a:solidFill>
                <a:cs typeface="Lucida Sans Unicode"/>
              </a:rPr>
              <a:t>▶</a:t>
            </a:r>
            <a:r>
              <a:rPr sz="2400" spc="190" dirty="0">
                <a:solidFill>
                  <a:srgbClr val="ACD333"/>
                </a:solidFill>
                <a:cs typeface="Lucida Sans Unicode"/>
              </a:rPr>
              <a:t> </a:t>
            </a:r>
            <a:r>
              <a:rPr sz="2400" spc="-215" dirty="0">
                <a:cs typeface="Verdana"/>
              </a:rPr>
              <a:t>It </a:t>
            </a:r>
            <a:r>
              <a:rPr sz="2400" spc="-40" dirty="0">
                <a:cs typeface="Verdana"/>
              </a:rPr>
              <a:t>infects </a:t>
            </a:r>
            <a:r>
              <a:rPr sz="2400" spc="145" dirty="0">
                <a:cs typeface="Verdana"/>
              </a:rPr>
              <a:t>a </a:t>
            </a:r>
            <a:r>
              <a:rPr sz="2400" spc="-30" dirty="0">
                <a:cs typeface="Verdana"/>
              </a:rPr>
              <a:t>Microsoft </a:t>
            </a:r>
            <a:r>
              <a:rPr sz="2400" spc="-35" dirty="0">
                <a:cs typeface="Verdana"/>
              </a:rPr>
              <a:t>Word </a:t>
            </a:r>
            <a:r>
              <a:rPr sz="2400" spc="-150" dirty="0">
                <a:cs typeface="Verdana"/>
              </a:rPr>
              <a:t>97 </a:t>
            </a:r>
            <a:r>
              <a:rPr sz="2400" spc="-75" dirty="0">
                <a:cs typeface="Verdana"/>
              </a:rPr>
              <a:t>or </a:t>
            </a:r>
            <a:r>
              <a:rPr sz="2400" spc="-35" dirty="0">
                <a:cs typeface="Verdana"/>
              </a:rPr>
              <a:t>Word </a:t>
            </a:r>
            <a:r>
              <a:rPr sz="2400" spc="-155" dirty="0">
                <a:cs typeface="Verdana"/>
              </a:rPr>
              <a:t>2000 </a:t>
            </a:r>
            <a:r>
              <a:rPr sz="2400" spc="30" dirty="0">
                <a:cs typeface="Verdana"/>
              </a:rPr>
              <a:t>document </a:t>
            </a:r>
            <a:r>
              <a:rPr sz="2400" dirty="0">
                <a:cs typeface="Verdana"/>
              </a:rPr>
              <a:t>by </a:t>
            </a:r>
            <a:r>
              <a:rPr sz="2400" spc="45" dirty="0">
                <a:cs typeface="Verdana"/>
              </a:rPr>
              <a:t>adding </a:t>
            </a:r>
            <a:r>
              <a:rPr sz="2400" spc="145" dirty="0">
                <a:cs typeface="Verdana"/>
              </a:rPr>
              <a:t>a </a:t>
            </a:r>
            <a:r>
              <a:rPr sz="2400" spc="25" dirty="0">
                <a:cs typeface="Verdana"/>
              </a:rPr>
              <a:t>new </a:t>
            </a:r>
            <a:r>
              <a:rPr sz="2400" spc="30" dirty="0">
                <a:cs typeface="Verdana"/>
              </a:rPr>
              <a:t> macro </a:t>
            </a:r>
            <a:r>
              <a:rPr sz="2400" spc="5" dirty="0">
                <a:cs typeface="Verdana"/>
              </a:rPr>
              <a:t>module </a:t>
            </a:r>
            <a:r>
              <a:rPr sz="2400" spc="45" dirty="0">
                <a:cs typeface="Verdana"/>
              </a:rPr>
              <a:t>named </a:t>
            </a:r>
            <a:r>
              <a:rPr sz="2400" spc="-55" dirty="0">
                <a:cs typeface="Verdana"/>
              </a:rPr>
              <a:t>Melissa </a:t>
            </a:r>
            <a:r>
              <a:rPr sz="2400" spc="65" dirty="0">
                <a:cs typeface="Verdana"/>
              </a:rPr>
              <a:t>and </a:t>
            </a:r>
            <a:r>
              <a:rPr sz="2400" spc="-40" dirty="0">
                <a:cs typeface="Verdana"/>
              </a:rPr>
              <a:t>spreads </a:t>
            </a:r>
            <a:r>
              <a:rPr sz="2400" spc="40" dirty="0">
                <a:cs typeface="Verdana"/>
              </a:rPr>
              <a:t>among </a:t>
            </a:r>
            <a:r>
              <a:rPr sz="2400" spc="-30" dirty="0">
                <a:cs typeface="Verdana"/>
              </a:rPr>
              <a:t>Microsoft </a:t>
            </a:r>
            <a:r>
              <a:rPr sz="2400" spc="-20" dirty="0">
                <a:cs typeface="Verdana"/>
              </a:rPr>
              <a:t>Outlook </a:t>
            </a:r>
            <a:r>
              <a:rPr sz="2400" spc="-15" dirty="0">
                <a:cs typeface="Verdana"/>
              </a:rPr>
              <a:t> </a:t>
            </a:r>
            <a:r>
              <a:rPr sz="2400" spc="-135" dirty="0">
                <a:cs typeface="Verdana"/>
              </a:rPr>
              <a:t>users.</a:t>
            </a:r>
            <a:r>
              <a:rPr sz="2400" u="sng" spc="-202" baseline="25462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cs typeface="Verdana"/>
                <a:hlinkClick r:id="rId2"/>
              </a:rPr>
              <a:t>[4]</a:t>
            </a:r>
            <a:r>
              <a:rPr sz="2400" spc="-44" baseline="25462" dirty="0">
                <a:solidFill>
                  <a:srgbClr val="00AF50"/>
                </a:solidFill>
                <a:cs typeface="Verdana"/>
                <a:hlinkClick r:id="rId2"/>
              </a:rPr>
              <a:t> </a:t>
            </a:r>
            <a:r>
              <a:rPr sz="2400" spc="-105" dirty="0">
                <a:cs typeface="Verdana"/>
              </a:rPr>
              <a:t>The</a:t>
            </a:r>
            <a:r>
              <a:rPr sz="2400" spc="-110" dirty="0">
                <a:cs typeface="Verdana"/>
              </a:rPr>
              <a:t> </a:t>
            </a:r>
            <a:r>
              <a:rPr sz="2400" spc="-140" dirty="0">
                <a:cs typeface="Verdana"/>
              </a:rPr>
              <a:t>virus</a:t>
            </a:r>
            <a:r>
              <a:rPr sz="2400" spc="-155" dirty="0">
                <a:cs typeface="Verdana"/>
              </a:rPr>
              <a:t> </a:t>
            </a:r>
            <a:r>
              <a:rPr sz="2400" spc="-50" dirty="0">
                <a:cs typeface="Verdana"/>
              </a:rPr>
              <a:t>only</a:t>
            </a:r>
            <a:r>
              <a:rPr sz="2400" spc="-145" dirty="0">
                <a:cs typeface="Verdana"/>
              </a:rPr>
              <a:t> </a:t>
            </a:r>
            <a:r>
              <a:rPr sz="2400" spc="-114" dirty="0">
                <a:cs typeface="Verdana"/>
              </a:rPr>
              <a:t>works</a:t>
            </a:r>
            <a:r>
              <a:rPr sz="2400" spc="-105" dirty="0">
                <a:cs typeface="Verdana"/>
              </a:rPr>
              <a:t> </a:t>
            </a:r>
            <a:r>
              <a:rPr sz="2400" spc="-70" dirty="0">
                <a:cs typeface="Verdana"/>
              </a:rPr>
              <a:t>with</a:t>
            </a:r>
            <a:r>
              <a:rPr sz="2400" spc="-95" dirty="0">
                <a:cs typeface="Verdana"/>
              </a:rPr>
              <a:t> </a:t>
            </a:r>
            <a:r>
              <a:rPr sz="2400" spc="-40" dirty="0">
                <a:cs typeface="Verdana"/>
              </a:rPr>
              <a:t>Outlook,</a:t>
            </a:r>
            <a:r>
              <a:rPr sz="2400" spc="-130" dirty="0">
                <a:cs typeface="Verdana"/>
              </a:rPr>
              <a:t> </a:t>
            </a:r>
            <a:r>
              <a:rPr sz="2400" spc="-25" dirty="0">
                <a:cs typeface="Verdana"/>
              </a:rPr>
              <a:t>not</a:t>
            </a:r>
            <a:r>
              <a:rPr sz="2400" spc="-130" dirty="0">
                <a:cs typeface="Verdana"/>
              </a:rPr>
              <a:t> </a:t>
            </a:r>
            <a:r>
              <a:rPr sz="2400" spc="-20" dirty="0">
                <a:cs typeface="Verdana"/>
              </a:rPr>
              <a:t>Outlook</a:t>
            </a:r>
            <a:r>
              <a:rPr sz="2400" spc="-120" dirty="0">
                <a:cs typeface="Verdana"/>
              </a:rPr>
              <a:t> </a:t>
            </a:r>
            <a:r>
              <a:rPr sz="2400" spc="-135" dirty="0">
                <a:cs typeface="Verdana"/>
              </a:rPr>
              <a:t>Express</a:t>
            </a:r>
            <a:r>
              <a:rPr sz="2400" spc="-135" dirty="0" smtClean="0">
                <a:cs typeface="Verdana"/>
              </a:rPr>
              <a:t>.</a:t>
            </a:r>
            <a:endParaRPr sz="2400" baseline="25462" dirty="0"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19200" y="1828800"/>
            <a:ext cx="8630285" cy="3229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algn="just">
              <a:lnSpc>
                <a:spcPct val="100000"/>
              </a:lnSpc>
              <a:spcBef>
                <a:spcPts val="100"/>
              </a:spcBef>
            </a:pPr>
            <a:endParaRPr lang="en-US" sz="2400" spc="-75" dirty="0" smtClean="0">
              <a:latin typeface="+mj-lt"/>
              <a:cs typeface="Verdana"/>
            </a:endParaRPr>
          </a:p>
          <a:p>
            <a:pPr marL="368300" marR="17780" indent="-342900" algn="just">
              <a:lnSpc>
                <a:spcPct val="100000"/>
              </a:lnSpc>
              <a:spcBef>
                <a:spcPts val="1000"/>
              </a:spcBef>
            </a:pPr>
            <a:r>
              <a:rPr sz="2400" spc="185" dirty="0" smtClean="0">
                <a:solidFill>
                  <a:srgbClr val="ACD333"/>
                </a:solidFill>
                <a:latin typeface="+mj-lt"/>
                <a:cs typeface="Lucida Sans Unicode"/>
              </a:rPr>
              <a:t>▶</a:t>
            </a:r>
            <a:r>
              <a:rPr sz="2400" spc="190" dirty="0" smtClean="0">
                <a:solidFill>
                  <a:srgbClr val="ACD333"/>
                </a:solidFill>
                <a:latin typeface="+mj-lt"/>
                <a:cs typeface="Lucida Sans Unicode"/>
              </a:rPr>
              <a:t> </a:t>
            </a:r>
            <a:r>
              <a:rPr sz="2400" spc="-215" dirty="0">
                <a:latin typeface="+mj-lt"/>
                <a:cs typeface="Verdana"/>
              </a:rPr>
              <a:t>It </a:t>
            </a:r>
            <a:r>
              <a:rPr sz="2400" spc="-55" dirty="0">
                <a:latin typeface="+mj-lt"/>
                <a:cs typeface="Verdana"/>
              </a:rPr>
              <a:t>has </a:t>
            </a:r>
            <a:r>
              <a:rPr sz="2400" spc="45" dirty="0">
                <a:latin typeface="+mj-lt"/>
                <a:cs typeface="Verdana"/>
              </a:rPr>
              <a:t>an </a:t>
            </a:r>
            <a:r>
              <a:rPr sz="2400" spc="10" dirty="0">
                <a:latin typeface="+mj-lt"/>
                <a:cs typeface="Verdana"/>
              </a:rPr>
              <a:t>“additional </a:t>
            </a:r>
            <a:r>
              <a:rPr sz="2400" spc="-20" dirty="0">
                <a:latin typeface="+mj-lt"/>
                <a:cs typeface="Verdana"/>
              </a:rPr>
              <a:t>feature </a:t>
            </a:r>
            <a:r>
              <a:rPr sz="2400" spc="5" dirty="0">
                <a:latin typeface="+mj-lt"/>
                <a:cs typeface="Verdana"/>
              </a:rPr>
              <a:t>of </a:t>
            </a:r>
            <a:r>
              <a:rPr sz="2400" spc="20" dirty="0">
                <a:latin typeface="+mj-lt"/>
                <a:cs typeface="Verdana"/>
              </a:rPr>
              <a:t>being </a:t>
            </a:r>
            <a:r>
              <a:rPr sz="2400" spc="50" dirty="0">
                <a:latin typeface="+mj-lt"/>
                <a:cs typeface="Verdana"/>
              </a:rPr>
              <a:t>able </a:t>
            </a:r>
            <a:r>
              <a:rPr sz="2400" spc="-15" dirty="0">
                <a:latin typeface="+mj-lt"/>
                <a:cs typeface="Verdana"/>
              </a:rPr>
              <a:t>to </a:t>
            </a:r>
            <a:r>
              <a:rPr sz="2400" spc="30" dirty="0">
                <a:latin typeface="+mj-lt"/>
                <a:cs typeface="Verdana"/>
              </a:rPr>
              <a:t>get </a:t>
            </a:r>
            <a:r>
              <a:rPr sz="2400" dirty="0">
                <a:latin typeface="+mj-lt"/>
                <a:cs typeface="Verdana"/>
              </a:rPr>
              <a:t>around </a:t>
            </a:r>
            <a:r>
              <a:rPr sz="2400" spc="-60" dirty="0">
                <a:latin typeface="+mj-lt"/>
                <a:cs typeface="Verdana"/>
              </a:rPr>
              <a:t>quickly</a:t>
            </a:r>
            <a:r>
              <a:rPr sz="2400" spc="-60" dirty="0" smtClean="0">
                <a:latin typeface="+mj-lt"/>
                <a:cs typeface="Verdana"/>
              </a:rPr>
              <a:t>”.</a:t>
            </a:r>
            <a:r>
              <a:rPr sz="2400" spc="-82" baseline="25462" dirty="0" smtClean="0">
                <a:solidFill>
                  <a:srgbClr val="00AF50"/>
                </a:solidFill>
                <a:latin typeface="+mj-lt"/>
                <a:cs typeface="Verdana"/>
              </a:rPr>
              <a:t> </a:t>
            </a:r>
            <a:r>
              <a:rPr sz="2400" spc="-95" dirty="0">
                <a:latin typeface="+mj-lt"/>
                <a:cs typeface="Verdana"/>
              </a:rPr>
              <a:t>The </a:t>
            </a:r>
            <a:r>
              <a:rPr sz="2400" spc="-90" dirty="0">
                <a:latin typeface="+mj-lt"/>
                <a:cs typeface="Verdana"/>
              </a:rPr>
              <a:t> </a:t>
            </a:r>
            <a:r>
              <a:rPr sz="2400" spc="-140" dirty="0">
                <a:latin typeface="+mj-lt"/>
                <a:cs typeface="Verdana"/>
              </a:rPr>
              <a:t>virus</a:t>
            </a:r>
            <a:r>
              <a:rPr sz="2400" spc="-135" dirty="0">
                <a:latin typeface="+mj-lt"/>
                <a:cs typeface="Verdana"/>
              </a:rPr>
              <a:t> </a:t>
            </a:r>
            <a:r>
              <a:rPr sz="2400" spc="-40" dirty="0">
                <a:latin typeface="+mj-lt"/>
                <a:cs typeface="Verdana"/>
              </a:rPr>
              <a:t>was</a:t>
            </a:r>
            <a:r>
              <a:rPr sz="2400" spc="-35" dirty="0">
                <a:latin typeface="+mj-lt"/>
                <a:cs typeface="Verdana"/>
              </a:rPr>
              <a:t> </a:t>
            </a:r>
            <a:r>
              <a:rPr sz="2400" spc="50" dirty="0">
                <a:latin typeface="+mj-lt"/>
                <a:cs typeface="Verdana"/>
              </a:rPr>
              <a:t>announced</a:t>
            </a:r>
            <a:r>
              <a:rPr sz="2400" spc="55" dirty="0">
                <a:latin typeface="+mj-lt"/>
                <a:cs typeface="Verdana"/>
              </a:rPr>
              <a:t> </a:t>
            </a:r>
            <a:r>
              <a:rPr sz="2400" spc="-10" dirty="0">
                <a:latin typeface="+mj-lt"/>
                <a:cs typeface="Verdana"/>
              </a:rPr>
              <a:t>to</a:t>
            </a:r>
            <a:r>
              <a:rPr sz="2400" spc="-5" dirty="0">
                <a:latin typeface="+mj-lt"/>
                <a:cs typeface="Verdana"/>
              </a:rPr>
              <a:t> </a:t>
            </a:r>
            <a:r>
              <a:rPr sz="2400" spc="30" dirty="0">
                <a:latin typeface="+mj-lt"/>
                <a:cs typeface="Verdana"/>
              </a:rPr>
              <a:t>have</a:t>
            </a:r>
            <a:r>
              <a:rPr sz="2400" spc="35" dirty="0">
                <a:latin typeface="+mj-lt"/>
                <a:cs typeface="Verdana"/>
              </a:rPr>
              <a:t> </a:t>
            </a:r>
            <a:r>
              <a:rPr sz="2400" spc="20" dirty="0">
                <a:latin typeface="+mj-lt"/>
                <a:cs typeface="Verdana"/>
              </a:rPr>
              <a:t>infected</a:t>
            </a:r>
            <a:r>
              <a:rPr sz="2400" spc="25" dirty="0">
                <a:latin typeface="+mj-lt"/>
                <a:cs typeface="Verdana"/>
              </a:rPr>
              <a:t> up</a:t>
            </a:r>
            <a:r>
              <a:rPr sz="2400" spc="30" dirty="0">
                <a:latin typeface="+mj-lt"/>
                <a:cs typeface="Verdana"/>
              </a:rPr>
              <a:t> </a:t>
            </a:r>
            <a:r>
              <a:rPr sz="2400" spc="-15" dirty="0">
                <a:latin typeface="+mj-lt"/>
                <a:cs typeface="Verdana"/>
              </a:rPr>
              <a:t>to</a:t>
            </a:r>
            <a:r>
              <a:rPr sz="2400" spc="-10" dirty="0">
                <a:latin typeface="+mj-lt"/>
                <a:cs typeface="Verdana"/>
              </a:rPr>
              <a:t> </a:t>
            </a:r>
            <a:r>
              <a:rPr sz="2400" spc="-285" dirty="0">
                <a:latin typeface="+mj-lt"/>
                <a:cs typeface="Verdana"/>
              </a:rPr>
              <a:t>20%</a:t>
            </a:r>
            <a:r>
              <a:rPr sz="2400" spc="-280" dirty="0">
                <a:latin typeface="+mj-lt"/>
                <a:cs typeface="Verdana"/>
              </a:rPr>
              <a:t> </a:t>
            </a:r>
            <a:r>
              <a:rPr sz="2400" spc="5" dirty="0">
                <a:latin typeface="+mj-lt"/>
                <a:cs typeface="Verdana"/>
              </a:rPr>
              <a:t>of</a:t>
            </a:r>
            <a:r>
              <a:rPr sz="2400" spc="10" dirty="0">
                <a:latin typeface="+mj-lt"/>
                <a:cs typeface="Verdana"/>
              </a:rPr>
              <a:t> </a:t>
            </a:r>
            <a:r>
              <a:rPr sz="2400" spc="-25" dirty="0">
                <a:latin typeface="+mj-lt"/>
                <a:cs typeface="Verdana"/>
              </a:rPr>
              <a:t>computers </a:t>
            </a:r>
            <a:r>
              <a:rPr sz="2400" spc="-20" dirty="0">
                <a:latin typeface="+mj-lt"/>
                <a:cs typeface="Verdana"/>
              </a:rPr>
              <a:t> </a:t>
            </a:r>
            <a:r>
              <a:rPr sz="2400" spc="-50" dirty="0" smtClean="0">
                <a:latin typeface="+mj-lt"/>
                <a:cs typeface="Verdana"/>
              </a:rPr>
              <a:t>worldwide</a:t>
            </a:r>
            <a:r>
              <a:rPr lang="en-US" sz="2400" spc="-50" dirty="0" smtClean="0">
                <a:latin typeface="+mj-lt"/>
                <a:cs typeface="Verdana"/>
              </a:rPr>
              <a:t>, </a:t>
            </a:r>
            <a:r>
              <a:rPr sz="2400" spc="65" dirty="0" smtClean="0">
                <a:latin typeface="+mj-lt"/>
                <a:cs typeface="Verdana"/>
              </a:rPr>
              <a:t>and</a:t>
            </a:r>
            <a:r>
              <a:rPr sz="2400" spc="-125" dirty="0" smtClean="0">
                <a:latin typeface="+mj-lt"/>
                <a:cs typeface="Verdana"/>
              </a:rPr>
              <a:t> </a:t>
            </a:r>
            <a:r>
              <a:rPr sz="2400" spc="-25" dirty="0">
                <a:latin typeface="+mj-lt"/>
                <a:cs typeface="Verdana"/>
              </a:rPr>
              <a:t>the</a:t>
            </a:r>
            <a:r>
              <a:rPr sz="2400" spc="-95" dirty="0">
                <a:latin typeface="+mj-lt"/>
                <a:cs typeface="Verdana"/>
              </a:rPr>
              <a:t> </a:t>
            </a:r>
            <a:r>
              <a:rPr sz="2400" spc="-25" dirty="0">
                <a:latin typeface="+mj-lt"/>
                <a:cs typeface="Verdana"/>
              </a:rPr>
              <a:t>estimated</a:t>
            </a:r>
            <a:r>
              <a:rPr sz="2400" spc="-105" dirty="0">
                <a:latin typeface="+mj-lt"/>
                <a:cs typeface="Verdana"/>
              </a:rPr>
              <a:t> </a:t>
            </a:r>
            <a:r>
              <a:rPr sz="2400" spc="80" dirty="0">
                <a:latin typeface="+mj-lt"/>
                <a:cs typeface="Verdana"/>
              </a:rPr>
              <a:t>damage</a:t>
            </a:r>
            <a:r>
              <a:rPr sz="2400" spc="-125" dirty="0">
                <a:latin typeface="+mj-lt"/>
                <a:cs typeface="Verdana"/>
              </a:rPr>
              <a:t> </a:t>
            </a:r>
            <a:r>
              <a:rPr sz="2400" spc="-40" dirty="0">
                <a:latin typeface="+mj-lt"/>
                <a:cs typeface="Verdana"/>
              </a:rPr>
              <a:t>was</a:t>
            </a:r>
            <a:r>
              <a:rPr sz="2400" spc="-90" dirty="0">
                <a:latin typeface="+mj-lt"/>
                <a:cs typeface="Verdana"/>
              </a:rPr>
              <a:t> </a:t>
            </a:r>
            <a:r>
              <a:rPr sz="2400" spc="-15" dirty="0">
                <a:latin typeface="+mj-lt"/>
                <a:cs typeface="Verdana"/>
              </a:rPr>
              <a:t>reported</a:t>
            </a:r>
            <a:r>
              <a:rPr sz="2400" spc="-95" dirty="0">
                <a:latin typeface="+mj-lt"/>
                <a:cs typeface="Verdana"/>
              </a:rPr>
              <a:t> </a:t>
            </a:r>
            <a:r>
              <a:rPr sz="2400" spc="-160" dirty="0">
                <a:latin typeface="+mj-lt"/>
                <a:cs typeface="Verdana"/>
              </a:rPr>
              <a:t>$1.1</a:t>
            </a:r>
            <a:r>
              <a:rPr sz="2400" spc="-90" dirty="0">
                <a:latin typeface="+mj-lt"/>
                <a:cs typeface="Verdana"/>
              </a:rPr>
              <a:t> </a:t>
            </a:r>
            <a:r>
              <a:rPr sz="2400" spc="-85" dirty="0" smtClean="0">
                <a:latin typeface="+mj-lt"/>
                <a:cs typeface="Verdana"/>
              </a:rPr>
              <a:t>billion</a:t>
            </a:r>
            <a:r>
              <a:rPr lang="en-US" sz="2400" spc="-85" dirty="0" smtClean="0">
                <a:latin typeface="+mj-lt"/>
                <a:cs typeface="Verdana"/>
              </a:rPr>
              <a:t>.</a:t>
            </a:r>
          </a:p>
          <a:p>
            <a:pPr marL="368300" marR="17780" indent="-342900" algn="just">
              <a:lnSpc>
                <a:spcPct val="100000"/>
              </a:lnSpc>
              <a:spcBef>
                <a:spcPts val="1000"/>
              </a:spcBef>
            </a:pPr>
            <a:endParaRPr sz="2400" baseline="25462" dirty="0">
              <a:latin typeface="+mj-lt"/>
              <a:cs typeface="Verdana"/>
            </a:endParaRPr>
          </a:p>
          <a:p>
            <a:pPr marL="25400" algn="just">
              <a:lnSpc>
                <a:spcPct val="100000"/>
              </a:lnSpc>
              <a:spcBef>
                <a:spcPts val="1005"/>
              </a:spcBef>
            </a:pPr>
            <a:r>
              <a:rPr sz="2400" spc="185" dirty="0">
                <a:solidFill>
                  <a:srgbClr val="ACD333"/>
                </a:solidFill>
                <a:latin typeface="+mj-lt"/>
                <a:cs typeface="Lucida Sans Unicode"/>
              </a:rPr>
              <a:t>▶ </a:t>
            </a:r>
            <a:r>
              <a:rPr sz="2400" spc="335" dirty="0">
                <a:solidFill>
                  <a:srgbClr val="ACD333"/>
                </a:solidFill>
                <a:latin typeface="+mj-lt"/>
                <a:cs typeface="Lucida Sans Unicode"/>
              </a:rPr>
              <a:t> </a:t>
            </a:r>
            <a:r>
              <a:rPr sz="2400" spc="-135" dirty="0">
                <a:latin typeface="+mj-lt"/>
                <a:cs typeface="Verdana"/>
              </a:rPr>
              <a:t>Smith</a:t>
            </a:r>
            <a:r>
              <a:rPr sz="2400" spc="-105" dirty="0">
                <a:latin typeface="+mj-lt"/>
                <a:cs typeface="Verdana"/>
              </a:rPr>
              <a:t> </a:t>
            </a:r>
            <a:r>
              <a:rPr sz="2400" spc="-30" dirty="0">
                <a:latin typeface="+mj-lt"/>
                <a:cs typeface="Verdana"/>
              </a:rPr>
              <a:t>wrote</a:t>
            </a:r>
            <a:r>
              <a:rPr sz="2400" spc="-125" dirty="0">
                <a:latin typeface="+mj-lt"/>
                <a:cs typeface="Verdana"/>
              </a:rPr>
              <a:t> this </a:t>
            </a:r>
            <a:r>
              <a:rPr sz="2400" spc="-165" dirty="0">
                <a:latin typeface="+mj-lt"/>
                <a:cs typeface="Verdana"/>
              </a:rPr>
              <a:t>just</a:t>
            </a:r>
            <a:r>
              <a:rPr sz="2400" spc="-125" dirty="0">
                <a:latin typeface="+mj-lt"/>
                <a:cs typeface="Verdana"/>
              </a:rPr>
              <a:t> </a:t>
            </a:r>
            <a:r>
              <a:rPr sz="2400" spc="-15" dirty="0">
                <a:latin typeface="+mj-lt"/>
                <a:cs typeface="Verdana"/>
              </a:rPr>
              <a:t>to</a:t>
            </a:r>
            <a:r>
              <a:rPr sz="2400" spc="-125" dirty="0">
                <a:latin typeface="+mj-lt"/>
                <a:cs typeface="Verdana"/>
              </a:rPr>
              <a:t> </a:t>
            </a:r>
            <a:r>
              <a:rPr sz="2400" spc="-105" dirty="0">
                <a:latin typeface="+mj-lt"/>
                <a:cs typeface="Verdana"/>
              </a:rPr>
              <a:t>impress</a:t>
            </a:r>
            <a:r>
              <a:rPr sz="2400" spc="-114" dirty="0">
                <a:latin typeface="+mj-lt"/>
                <a:cs typeface="Verdana"/>
              </a:rPr>
              <a:t> </a:t>
            </a:r>
            <a:r>
              <a:rPr sz="2400" spc="-15" dirty="0">
                <a:latin typeface="+mj-lt"/>
                <a:cs typeface="Verdana"/>
              </a:rPr>
              <a:t>the</a:t>
            </a:r>
            <a:r>
              <a:rPr sz="2400" spc="-125" dirty="0">
                <a:latin typeface="+mj-lt"/>
                <a:cs typeface="Verdana"/>
              </a:rPr>
              <a:t> </a:t>
            </a:r>
            <a:r>
              <a:rPr sz="2400" spc="-80" dirty="0">
                <a:latin typeface="+mj-lt"/>
                <a:cs typeface="Verdana"/>
              </a:rPr>
              <a:t>stripper</a:t>
            </a:r>
            <a:r>
              <a:rPr sz="2400" spc="-114" dirty="0">
                <a:latin typeface="+mj-lt"/>
                <a:cs typeface="Verdana"/>
              </a:rPr>
              <a:t> </a:t>
            </a:r>
            <a:r>
              <a:rPr sz="2400" spc="25" dirty="0">
                <a:latin typeface="+mj-lt"/>
                <a:cs typeface="Verdana"/>
              </a:rPr>
              <a:t>he</a:t>
            </a:r>
            <a:r>
              <a:rPr sz="2400" spc="-120" dirty="0">
                <a:latin typeface="+mj-lt"/>
                <a:cs typeface="Verdana"/>
              </a:rPr>
              <a:t> </a:t>
            </a:r>
            <a:r>
              <a:rPr sz="2400" spc="65" dirty="0">
                <a:latin typeface="+mj-lt"/>
                <a:cs typeface="Verdana"/>
              </a:rPr>
              <a:t>had</a:t>
            </a:r>
            <a:r>
              <a:rPr sz="2400" spc="-120" dirty="0">
                <a:latin typeface="+mj-lt"/>
                <a:cs typeface="Verdana"/>
              </a:rPr>
              <a:t> </a:t>
            </a:r>
            <a:r>
              <a:rPr sz="2400" spc="-20" dirty="0">
                <a:latin typeface="+mj-lt"/>
                <a:cs typeface="Verdana"/>
              </a:rPr>
              <a:t>met</a:t>
            </a:r>
            <a:r>
              <a:rPr sz="2400" spc="-125" dirty="0">
                <a:latin typeface="+mj-lt"/>
                <a:cs typeface="Verdana"/>
              </a:rPr>
              <a:t> </a:t>
            </a:r>
            <a:r>
              <a:rPr sz="2400" spc="-80" dirty="0">
                <a:latin typeface="+mj-lt"/>
                <a:cs typeface="Verdana"/>
              </a:rPr>
              <a:t>in</a:t>
            </a:r>
            <a:r>
              <a:rPr sz="2400" spc="-120" dirty="0">
                <a:latin typeface="+mj-lt"/>
                <a:cs typeface="Verdana"/>
              </a:rPr>
              <a:t> </a:t>
            </a:r>
            <a:r>
              <a:rPr sz="2400" spc="-65" dirty="0">
                <a:latin typeface="+mj-lt"/>
                <a:cs typeface="Verdana"/>
              </a:rPr>
              <a:t>Florida,</a:t>
            </a:r>
            <a:r>
              <a:rPr sz="2400" spc="-130" dirty="0">
                <a:latin typeface="+mj-lt"/>
                <a:cs typeface="Verdana"/>
              </a:rPr>
              <a:t> </a:t>
            </a:r>
            <a:r>
              <a:rPr sz="2400" spc="-60" dirty="0">
                <a:latin typeface="+mj-lt"/>
                <a:cs typeface="Verdana"/>
              </a:rPr>
              <a:t>her</a:t>
            </a:r>
            <a:r>
              <a:rPr sz="2400" spc="-114" dirty="0">
                <a:latin typeface="+mj-lt"/>
                <a:cs typeface="Verdana"/>
              </a:rPr>
              <a:t> </a:t>
            </a:r>
            <a:r>
              <a:rPr sz="2400" spc="30" dirty="0" smtClean="0">
                <a:latin typeface="+mj-lt"/>
                <a:cs typeface="Verdana"/>
              </a:rPr>
              <a:t>name</a:t>
            </a:r>
            <a:r>
              <a:rPr lang="en-US" sz="2400" spc="30" dirty="0" smtClean="0">
                <a:latin typeface="+mj-lt"/>
                <a:cs typeface="Verdana"/>
              </a:rPr>
              <a:t> </a:t>
            </a:r>
            <a:r>
              <a:rPr sz="2400" spc="-180" dirty="0" smtClean="0">
                <a:latin typeface="+mj-lt"/>
                <a:cs typeface="Verdana"/>
              </a:rPr>
              <a:t>is</a:t>
            </a:r>
            <a:r>
              <a:rPr sz="2400" spc="-155" dirty="0" smtClean="0">
                <a:latin typeface="+mj-lt"/>
                <a:cs typeface="Verdana"/>
              </a:rPr>
              <a:t> </a:t>
            </a:r>
            <a:r>
              <a:rPr sz="2400" spc="-65" dirty="0">
                <a:latin typeface="+mj-lt"/>
                <a:cs typeface="Verdana"/>
              </a:rPr>
              <a:t>Melissa.</a:t>
            </a:r>
            <a:r>
              <a:rPr sz="2400" spc="-315" dirty="0">
                <a:latin typeface="+mj-lt"/>
                <a:cs typeface="Verdana"/>
              </a:rPr>
              <a:t> </a:t>
            </a:r>
            <a:r>
              <a:rPr sz="2400" spc="-40" dirty="0">
                <a:latin typeface="+mj-lt"/>
                <a:cs typeface="Verdana"/>
              </a:rPr>
              <a:t>However,</a:t>
            </a:r>
            <a:r>
              <a:rPr sz="2400" spc="-114" dirty="0">
                <a:latin typeface="+mj-lt"/>
                <a:cs typeface="Verdana"/>
              </a:rPr>
              <a:t> </a:t>
            </a:r>
            <a:r>
              <a:rPr sz="2400" spc="20" dirty="0">
                <a:latin typeface="+mj-lt"/>
                <a:cs typeface="Verdana"/>
              </a:rPr>
              <a:t>he</a:t>
            </a:r>
            <a:r>
              <a:rPr sz="2400" spc="-120" dirty="0">
                <a:latin typeface="+mj-lt"/>
                <a:cs typeface="Verdana"/>
              </a:rPr>
              <a:t> </a:t>
            </a:r>
            <a:r>
              <a:rPr sz="2400" spc="-35" dirty="0">
                <a:latin typeface="+mj-lt"/>
                <a:cs typeface="Verdana"/>
              </a:rPr>
              <a:t>never</a:t>
            </a:r>
            <a:r>
              <a:rPr sz="2400" spc="-130" dirty="0">
                <a:latin typeface="+mj-lt"/>
                <a:cs typeface="Verdana"/>
              </a:rPr>
              <a:t> </a:t>
            </a:r>
            <a:r>
              <a:rPr sz="2400" spc="-30" dirty="0">
                <a:latin typeface="+mj-lt"/>
                <a:cs typeface="Verdana"/>
              </a:rPr>
              <a:t>thought</a:t>
            </a:r>
            <a:r>
              <a:rPr sz="2400" spc="-80" dirty="0">
                <a:latin typeface="+mj-lt"/>
                <a:cs typeface="Verdana"/>
              </a:rPr>
              <a:t> </a:t>
            </a:r>
            <a:r>
              <a:rPr sz="2400" spc="-110" dirty="0">
                <a:latin typeface="+mj-lt"/>
                <a:cs typeface="Verdana"/>
              </a:rPr>
              <a:t>it</a:t>
            </a:r>
            <a:r>
              <a:rPr sz="2400" spc="-150" dirty="0">
                <a:latin typeface="+mj-lt"/>
                <a:cs typeface="Verdana"/>
              </a:rPr>
              <a:t> </a:t>
            </a:r>
            <a:r>
              <a:rPr sz="2400" dirty="0">
                <a:latin typeface="+mj-lt"/>
                <a:cs typeface="Verdana"/>
              </a:rPr>
              <a:t>would</a:t>
            </a:r>
            <a:r>
              <a:rPr sz="2400" spc="-85" dirty="0">
                <a:latin typeface="+mj-lt"/>
                <a:cs typeface="Verdana"/>
              </a:rPr>
              <a:t> </a:t>
            </a:r>
            <a:r>
              <a:rPr sz="2400" spc="35" dirty="0">
                <a:latin typeface="+mj-lt"/>
                <a:cs typeface="Verdana"/>
              </a:rPr>
              <a:t>cause</a:t>
            </a:r>
            <a:r>
              <a:rPr sz="2400" spc="-120" dirty="0">
                <a:latin typeface="+mj-lt"/>
                <a:cs typeface="Verdana"/>
              </a:rPr>
              <a:t> </a:t>
            </a:r>
            <a:r>
              <a:rPr sz="2400" spc="-30" dirty="0">
                <a:latin typeface="+mj-lt"/>
                <a:cs typeface="Verdana"/>
              </a:rPr>
              <a:t>such</a:t>
            </a:r>
            <a:r>
              <a:rPr sz="2400" spc="-120" dirty="0">
                <a:latin typeface="+mj-lt"/>
                <a:cs typeface="Verdana"/>
              </a:rPr>
              <a:t> </a:t>
            </a:r>
            <a:r>
              <a:rPr sz="2400" spc="-35" dirty="0">
                <a:latin typeface="+mj-lt"/>
                <a:cs typeface="Verdana"/>
              </a:rPr>
              <a:t>that</a:t>
            </a:r>
            <a:r>
              <a:rPr sz="2400" spc="-100" dirty="0">
                <a:latin typeface="+mj-lt"/>
                <a:cs typeface="Verdana"/>
              </a:rPr>
              <a:t> </a:t>
            </a:r>
            <a:r>
              <a:rPr sz="2400" spc="-25" dirty="0">
                <a:latin typeface="+mj-lt"/>
                <a:cs typeface="Verdana"/>
              </a:rPr>
              <a:t>havoc</a:t>
            </a:r>
            <a:r>
              <a:rPr sz="2400" spc="-25" dirty="0" smtClean="0">
                <a:latin typeface="+mj-lt"/>
                <a:cs typeface="Verdana"/>
              </a:rPr>
              <a:t>.</a:t>
            </a:r>
            <a:endParaRPr sz="2400" baseline="25462" dirty="0">
              <a:latin typeface="+mj-lt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5562600"/>
            <a:ext cx="7408164" cy="100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411"/>
            <a:ext cx="21450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EBEBEB"/>
                </a:solidFill>
              </a:rPr>
              <a:t>Outbreak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33932" y="2743200"/>
            <a:ext cx="8719185" cy="361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69850" indent="-342900" algn="just">
              <a:lnSpc>
                <a:spcPct val="100000"/>
              </a:lnSpc>
              <a:spcBef>
                <a:spcPts val="100"/>
              </a:spcBef>
            </a:pPr>
            <a:r>
              <a:rPr sz="2400" spc="185" dirty="0">
                <a:solidFill>
                  <a:srgbClr val="ACD333"/>
                </a:solidFill>
                <a:latin typeface="+mj-lt"/>
                <a:cs typeface="Lucida Sans Unicode"/>
              </a:rPr>
              <a:t>▶</a:t>
            </a:r>
            <a:r>
              <a:rPr sz="2400" spc="190" dirty="0">
                <a:solidFill>
                  <a:srgbClr val="ACD333"/>
                </a:solidFill>
                <a:latin typeface="+mj-lt"/>
                <a:cs typeface="Lucida Sans Unicode"/>
              </a:rPr>
              <a:t> </a:t>
            </a:r>
            <a:r>
              <a:rPr sz="2400" spc="-55" dirty="0">
                <a:latin typeface="+mj-lt"/>
              </a:rPr>
              <a:t>Melissa </a:t>
            </a:r>
            <a:r>
              <a:rPr sz="2400" spc="-35" dirty="0">
                <a:latin typeface="+mj-lt"/>
              </a:rPr>
              <a:t>was </a:t>
            </a:r>
            <a:r>
              <a:rPr sz="2400" spc="-15" dirty="0">
                <a:latin typeface="+mj-lt"/>
              </a:rPr>
              <a:t>put </a:t>
            </a:r>
            <a:r>
              <a:rPr sz="2400" spc="-80" dirty="0">
                <a:latin typeface="+mj-lt"/>
              </a:rPr>
              <a:t>in </a:t>
            </a:r>
            <a:r>
              <a:rPr sz="2400" spc="-20" dirty="0">
                <a:latin typeface="+mj-lt"/>
              </a:rPr>
              <a:t>the </a:t>
            </a:r>
            <a:r>
              <a:rPr sz="2400" spc="-40" dirty="0">
                <a:latin typeface="+mj-lt"/>
              </a:rPr>
              <a:t>wild </a:t>
            </a:r>
            <a:r>
              <a:rPr sz="2400" spc="-80" dirty="0">
                <a:latin typeface="+mj-lt"/>
              </a:rPr>
              <a:t>in </a:t>
            </a:r>
            <a:r>
              <a:rPr sz="2400" dirty="0">
                <a:latin typeface="+mj-lt"/>
              </a:rPr>
              <a:t>around </a:t>
            </a:r>
            <a:r>
              <a:rPr sz="2400" spc="45" dirty="0">
                <a:latin typeface="+mj-lt"/>
              </a:rPr>
              <a:t>March </a:t>
            </a:r>
            <a:r>
              <a:rPr sz="2400" spc="-150" dirty="0">
                <a:latin typeface="+mj-lt"/>
              </a:rPr>
              <a:t>26, 1999. </a:t>
            </a:r>
            <a:r>
              <a:rPr sz="2400" spc="-215" dirty="0">
                <a:latin typeface="+mj-lt"/>
              </a:rPr>
              <a:t>It</a:t>
            </a:r>
            <a:r>
              <a:rPr sz="2400" spc="-210" dirty="0">
                <a:latin typeface="+mj-lt"/>
              </a:rPr>
              <a:t> </a:t>
            </a:r>
            <a:r>
              <a:rPr sz="2400" spc="-50" dirty="0">
                <a:latin typeface="+mj-lt"/>
              </a:rPr>
              <a:t>started </a:t>
            </a:r>
            <a:r>
              <a:rPr sz="2400" spc="-55" dirty="0">
                <a:latin typeface="+mj-lt"/>
              </a:rPr>
              <a:t>as </a:t>
            </a:r>
            <a:r>
              <a:rPr sz="2400" spc="40" dirty="0">
                <a:latin typeface="+mj-lt"/>
              </a:rPr>
              <a:t>an </a:t>
            </a:r>
            <a:r>
              <a:rPr sz="2400" spc="45" dirty="0">
                <a:latin typeface="+mj-lt"/>
              </a:rPr>
              <a:t> </a:t>
            </a:r>
            <a:r>
              <a:rPr sz="2400" spc="20" dirty="0">
                <a:latin typeface="+mj-lt"/>
              </a:rPr>
              <a:t>infected</a:t>
            </a:r>
            <a:r>
              <a:rPr sz="2400" spc="25" dirty="0">
                <a:latin typeface="+mj-lt"/>
              </a:rPr>
              <a:t> </a:t>
            </a:r>
            <a:r>
              <a:rPr sz="2400" spc="-60" dirty="0">
                <a:latin typeface="+mj-lt"/>
              </a:rPr>
              <a:t>file</a:t>
            </a:r>
            <a:r>
              <a:rPr sz="2400" spc="-55" dirty="0">
                <a:latin typeface="+mj-lt"/>
              </a:rPr>
              <a:t> </a:t>
            </a:r>
            <a:r>
              <a:rPr sz="2400" b="1" i="1" spc="-155" dirty="0">
                <a:latin typeface="+mj-lt"/>
              </a:rPr>
              <a:t>“list.doc”</a:t>
            </a:r>
            <a:r>
              <a:rPr sz="2400" b="1" i="1" spc="-150" dirty="0">
                <a:latin typeface="+mj-lt"/>
              </a:rPr>
              <a:t> </a:t>
            </a:r>
            <a:r>
              <a:rPr sz="2400" spc="-30" dirty="0">
                <a:latin typeface="+mj-lt"/>
              </a:rPr>
              <a:t>that</a:t>
            </a:r>
            <a:r>
              <a:rPr sz="2400" spc="-25" dirty="0">
                <a:latin typeface="+mj-lt"/>
              </a:rPr>
              <a:t> </a:t>
            </a:r>
            <a:r>
              <a:rPr sz="2400" spc="-35" dirty="0">
                <a:latin typeface="+mj-lt"/>
              </a:rPr>
              <a:t>was</a:t>
            </a:r>
            <a:r>
              <a:rPr sz="2400" spc="-30" dirty="0">
                <a:latin typeface="+mj-lt"/>
              </a:rPr>
              <a:t> </a:t>
            </a:r>
            <a:r>
              <a:rPr sz="2400" spc="5" dirty="0">
                <a:latin typeface="+mj-lt"/>
              </a:rPr>
              <a:t>posted</a:t>
            </a:r>
            <a:r>
              <a:rPr sz="2400" spc="10" dirty="0">
                <a:latin typeface="+mj-lt"/>
              </a:rPr>
              <a:t> </a:t>
            </a:r>
            <a:r>
              <a:rPr sz="2400" spc="25" dirty="0">
                <a:latin typeface="+mj-lt"/>
              </a:rPr>
              <a:t>up</a:t>
            </a:r>
            <a:r>
              <a:rPr sz="2400" spc="30" dirty="0">
                <a:latin typeface="+mj-lt"/>
              </a:rPr>
              <a:t> </a:t>
            </a:r>
            <a:r>
              <a:rPr sz="2400" spc="15" dirty="0">
                <a:latin typeface="+mj-lt"/>
              </a:rPr>
              <a:t>on</a:t>
            </a:r>
            <a:r>
              <a:rPr sz="2400" spc="20" dirty="0">
                <a:latin typeface="+mj-lt"/>
              </a:rPr>
              <a:t> </a:t>
            </a:r>
            <a:r>
              <a:rPr sz="2400" spc="-55" dirty="0">
                <a:latin typeface="+mj-lt"/>
              </a:rPr>
              <a:t>“alt.sex”</a:t>
            </a:r>
            <a:r>
              <a:rPr sz="2400" spc="-50" dirty="0">
                <a:latin typeface="+mj-lt"/>
              </a:rPr>
              <a:t> </a:t>
            </a:r>
            <a:r>
              <a:rPr sz="2400" spc="-35" dirty="0">
                <a:latin typeface="+mj-lt"/>
              </a:rPr>
              <a:t>newsgroup, </a:t>
            </a:r>
            <a:r>
              <a:rPr sz="2400" spc="-30" dirty="0">
                <a:latin typeface="+mj-lt"/>
              </a:rPr>
              <a:t> </a:t>
            </a:r>
            <a:r>
              <a:rPr sz="2400" spc="-10" dirty="0">
                <a:latin typeface="+mj-lt"/>
              </a:rPr>
              <a:t>claiming</a:t>
            </a:r>
            <a:r>
              <a:rPr sz="2400" spc="-100" dirty="0">
                <a:latin typeface="+mj-lt"/>
              </a:rPr>
              <a:t> </a:t>
            </a:r>
            <a:r>
              <a:rPr sz="2400" spc="-15" dirty="0">
                <a:latin typeface="+mj-lt"/>
              </a:rPr>
              <a:t>to</a:t>
            </a:r>
            <a:r>
              <a:rPr sz="2400" spc="-105" dirty="0">
                <a:latin typeface="+mj-lt"/>
              </a:rPr>
              <a:t> </a:t>
            </a:r>
            <a:r>
              <a:rPr sz="2400" spc="95" dirty="0">
                <a:latin typeface="+mj-lt"/>
              </a:rPr>
              <a:t>be</a:t>
            </a:r>
            <a:r>
              <a:rPr sz="2400" spc="-110" dirty="0">
                <a:latin typeface="+mj-lt"/>
              </a:rPr>
              <a:t> </a:t>
            </a:r>
            <a:r>
              <a:rPr sz="2400" spc="145" dirty="0">
                <a:latin typeface="+mj-lt"/>
              </a:rPr>
              <a:t>a</a:t>
            </a:r>
            <a:r>
              <a:rPr sz="2400" spc="-110" dirty="0">
                <a:latin typeface="+mj-lt"/>
              </a:rPr>
              <a:t> </a:t>
            </a:r>
            <a:r>
              <a:rPr sz="2400" spc="-150" dirty="0">
                <a:latin typeface="+mj-lt"/>
              </a:rPr>
              <a:t>list</a:t>
            </a:r>
            <a:r>
              <a:rPr sz="2400" spc="-110" dirty="0">
                <a:latin typeface="+mj-lt"/>
              </a:rPr>
              <a:t> </a:t>
            </a:r>
            <a:r>
              <a:rPr sz="2400" spc="5" dirty="0">
                <a:latin typeface="+mj-lt"/>
              </a:rPr>
              <a:t>of</a:t>
            </a:r>
            <a:r>
              <a:rPr sz="2400" spc="-105" dirty="0">
                <a:latin typeface="+mj-lt"/>
              </a:rPr>
              <a:t> </a:t>
            </a:r>
            <a:r>
              <a:rPr sz="2400" spc="-60" dirty="0">
                <a:latin typeface="+mj-lt"/>
              </a:rPr>
              <a:t>usernames</a:t>
            </a:r>
            <a:r>
              <a:rPr sz="2400" spc="-100" dirty="0">
                <a:latin typeface="+mj-lt"/>
              </a:rPr>
              <a:t> </a:t>
            </a:r>
            <a:r>
              <a:rPr sz="2400" spc="65" dirty="0">
                <a:latin typeface="+mj-lt"/>
              </a:rPr>
              <a:t>and</a:t>
            </a:r>
            <a:r>
              <a:rPr sz="2400" spc="-95" dirty="0">
                <a:latin typeface="+mj-lt"/>
              </a:rPr>
              <a:t> </a:t>
            </a:r>
            <a:r>
              <a:rPr sz="2400" spc="-55" dirty="0">
                <a:latin typeface="+mj-lt"/>
              </a:rPr>
              <a:t>passwords</a:t>
            </a:r>
            <a:r>
              <a:rPr sz="2400" spc="-105" dirty="0">
                <a:latin typeface="+mj-lt"/>
              </a:rPr>
              <a:t> </a:t>
            </a:r>
            <a:r>
              <a:rPr sz="2400" spc="-70" dirty="0">
                <a:latin typeface="+mj-lt"/>
              </a:rPr>
              <a:t>for</a:t>
            </a:r>
            <a:r>
              <a:rPr sz="2400" spc="-105" dirty="0">
                <a:latin typeface="+mj-lt"/>
              </a:rPr>
              <a:t> </a:t>
            </a:r>
            <a:r>
              <a:rPr sz="2400" spc="-145" dirty="0">
                <a:latin typeface="+mj-lt"/>
              </a:rPr>
              <a:t>80</a:t>
            </a:r>
            <a:r>
              <a:rPr sz="2400" spc="-105" dirty="0">
                <a:latin typeface="+mj-lt"/>
              </a:rPr>
              <a:t> </a:t>
            </a:r>
            <a:r>
              <a:rPr sz="2400" spc="10" dirty="0">
                <a:latin typeface="+mj-lt"/>
              </a:rPr>
              <a:t>pornographic</a:t>
            </a:r>
            <a:r>
              <a:rPr sz="2400" spc="-100" dirty="0">
                <a:latin typeface="+mj-lt"/>
              </a:rPr>
              <a:t> </a:t>
            </a:r>
            <a:r>
              <a:rPr sz="2400" spc="-125" dirty="0">
                <a:latin typeface="+mj-lt"/>
              </a:rPr>
              <a:t>sites </a:t>
            </a:r>
            <a:r>
              <a:rPr sz="2400" spc="-620" dirty="0">
                <a:latin typeface="+mj-lt"/>
              </a:rPr>
              <a:t> </a:t>
            </a:r>
            <a:r>
              <a:rPr sz="2400" spc="-114" dirty="0">
                <a:latin typeface="+mj-lt"/>
              </a:rPr>
              <a:t>t</a:t>
            </a:r>
            <a:r>
              <a:rPr sz="2400" spc="-50" dirty="0">
                <a:latin typeface="+mj-lt"/>
              </a:rPr>
              <a:t>h</a:t>
            </a:r>
            <a:r>
              <a:rPr sz="2400" spc="140" dirty="0">
                <a:latin typeface="+mj-lt"/>
              </a:rPr>
              <a:t>a</a:t>
            </a:r>
            <a:r>
              <a:rPr sz="2400" spc="-100" dirty="0">
                <a:latin typeface="+mj-lt"/>
              </a:rPr>
              <a:t>t</a:t>
            </a:r>
            <a:r>
              <a:rPr sz="2400" spc="-120" dirty="0">
                <a:latin typeface="+mj-lt"/>
              </a:rPr>
              <a:t> </a:t>
            </a:r>
            <a:r>
              <a:rPr sz="2400" spc="-55" dirty="0">
                <a:latin typeface="+mj-lt"/>
              </a:rPr>
              <a:t>r</a:t>
            </a:r>
            <a:r>
              <a:rPr sz="2400" spc="-90" dirty="0">
                <a:latin typeface="+mj-lt"/>
              </a:rPr>
              <a:t>e</a:t>
            </a:r>
            <a:r>
              <a:rPr sz="2400" spc="25" dirty="0">
                <a:latin typeface="+mj-lt"/>
              </a:rPr>
              <a:t>q</a:t>
            </a:r>
            <a:r>
              <a:rPr sz="2400" spc="20" dirty="0">
                <a:latin typeface="+mj-lt"/>
              </a:rPr>
              <a:t>u</a:t>
            </a:r>
            <a:r>
              <a:rPr sz="2400" spc="-114" dirty="0">
                <a:latin typeface="+mj-lt"/>
              </a:rPr>
              <a:t>i</a:t>
            </a:r>
            <a:r>
              <a:rPr sz="2400" spc="-65" dirty="0">
                <a:latin typeface="+mj-lt"/>
              </a:rPr>
              <a:t>re</a:t>
            </a:r>
            <a:r>
              <a:rPr sz="2400" spc="-125" dirty="0">
                <a:latin typeface="+mj-lt"/>
              </a:rPr>
              <a:t> </a:t>
            </a:r>
            <a:r>
              <a:rPr sz="2400" spc="20" dirty="0">
                <a:latin typeface="+mj-lt"/>
              </a:rPr>
              <a:t>m</a:t>
            </a:r>
            <a:r>
              <a:rPr sz="2400" dirty="0">
                <a:latin typeface="+mj-lt"/>
              </a:rPr>
              <a:t>e</a:t>
            </a:r>
            <a:r>
              <a:rPr sz="2400" spc="50" dirty="0">
                <a:latin typeface="+mj-lt"/>
              </a:rPr>
              <a:t>mb</a:t>
            </a:r>
            <a:r>
              <a:rPr sz="2400" spc="20" dirty="0">
                <a:latin typeface="+mj-lt"/>
              </a:rPr>
              <a:t>e</a:t>
            </a:r>
            <a:r>
              <a:rPr sz="2400" spc="-210" dirty="0">
                <a:latin typeface="+mj-lt"/>
              </a:rPr>
              <a:t>r</a:t>
            </a:r>
            <a:r>
              <a:rPr sz="2400" spc="-265" dirty="0">
                <a:latin typeface="+mj-lt"/>
              </a:rPr>
              <a:t>s</a:t>
            </a:r>
            <a:r>
              <a:rPr sz="2400" spc="-50" dirty="0">
                <a:latin typeface="+mj-lt"/>
              </a:rPr>
              <a:t>h</a:t>
            </a:r>
            <a:r>
              <a:rPr sz="2400" spc="-114" dirty="0">
                <a:latin typeface="+mj-lt"/>
              </a:rPr>
              <a:t>i</a:t>
            </a:r>
            <a:r>
              <a:rPr sz="2400" spc="-80" dirty="0">
                <a:latin typeface="+mj-lt"/>
              </a:rPr>
              <a:t>p</a:t>
            </a:r>
            <a:r>
              <a:rPr sz="2400" spc="-70" dirty="0">
                <a:latin typeface="+mj-lt"/>
              </a:rPr>
              <a:t>s</a:t>
            </a:r>
            <a:r>
              <a:rPr sz="2400" spc="-180" dirty="0" smtClean="0">
                <a:latin typeface="+mj-lt"/>
              </a:rPr>
              <a:t>.</a:t>
            </a:r>
            <a:endParaRPr lang="en-US" sz="2400" u="sng" spc="-195" baseline="25462" dirty="0">
              <a:solidFill>
                <a:srgbClr val="00AF50"/>
              </a:solidFill>
              <a:uFill>
                <a:solidFill>
                  <a:srgbClr val="00AF50"/>
                </a:solidFill>
              </a:uFill>
              <a:latin typeface="+mj-lt"/>
            </a:endParaRPr>
          </a:p>
          <a:p>
            <a:pPr marL="406400" marR="69850" indent="-342900" algn="just">
              <a:lnSpc>
                <a:spcPct val="100000"/>
              </a:lnSpc>
              <a:spcBef>
                <a:spcPts val="100"/>
              </a:spcBef>
            </a:pPr>
            <a:endParaRPr lang="en-US" sz="2400" u="sng" spc="-195" baseline="25462" dirty="0" smtClean="0">
              <a:solidFill>
                <a:srgbClr val="00AF50"/>
              </a:solidFill>
              <a:uFill>
                <a:solidFill>
                  <a:srgbClr val="00AF50"/>
                </a:solidFill>
              </a:uFill>
              <a:latin typeface="+mj-lt"/>
            </a:endParaRPr>
          </a:p>
          <a:p>
            <a:pPr marL="406400" marR="69850" indent="-342900" algn="just">
              <a:lnSpc>
                <a:spcPct val="100000"/>
              </a:lnSpc>
              <a:spcBef>
                <a:spcPts val="100"/>
              </a:spcBef>
            </a:pPr>
            <a:endParaRPr sz="2400" baseline="25462" dirty="0">
              <a:latin typeface="+mj-lt"/>
            </a:endParaRPr>
          </a:p>
          <a:p>
            <a:pPr marL="406400" marR="69215" indent="-342900" algn="just">
              <a:lnSpc>
                <a:spcPct val="100000"/>
              </a:lnSpc>
              <a:spcBef>
                <a:spcPts val="994"/>
              </a:spcBef>
            </a:pPr>
            <a:r>
              <a:rPr sz="2400" spc="185" dirty="0">
                <a:solidFill>
                  <a:srgbClr val="ACD333"/>
                </a:solidFill>
                <a:latin typeface="+mj-lt"/>
                <a:cs typeface="Lucida Sans Unicode"/>
              </a:rPr>
              <a:t>▶</a:t>
            </a:r>
            <a:r>
              <a:rPr sz="2400" spc="190" dirty="0">
                <a:solidFill>
                  <a:srgbClr val="ACD333"/>
                </a:solidFill>
                <a:latin typeface="+mj-lt"/>
                <a:cs typeface="Lucida Sans Unicode"/>
              </a:rPr>
              <a:t> </a:t>
            </a:r>
            <a:r>
              <a:rPr sz="2400" spc="100" dirty="0">
                <a:latin typeface="+mj-lt"/>
              </a:rPr>
              <a:t>Once </a:t>
            </a:r>
            <a:r>
              <a:rPr sz="2400" spc="35" dirty="0">
                <a:latin typeface="+mj-lt"/>
              </a:rPr>
              <a:t>executed </a:t>
            </a:r>
            <a:r>
              <a:rPr sz="2400" spc="-30" dirty="0">
                <a:latin typeface="+mj-lt"/>
              </a:rPr>
              <a:t>(when </a:t>
            </a:r>
            <a:r>
              <a:rPr sz="2400" spc="-15" dirty="0">
                <a:latin typeface="+mj-lt"/>
              </a:rPr>
              <a:t>macros </a:t>
            </a:r>
            <a:r>
              <a:rPr sz="2400" spc="-10" dirty="0">
                <a:latin typeface="+mj-lt"/>
              </a:rPr>
              <a:t>were </a:t>
            </a:r>
            <a:r>
              <a:rPr sz="2400" spc="5" dirty="0">
                <a:latin typeface="+mj-lt"/>
              </a:rPr>
              <a:t>enabled), </a:t>
            </a:r>
            <a:r>
              <a:rPr sz="2400" spc="-15" dirty="0">
                <a:latin typeface="+mj-lt"/>
              </a:rPr>
              <a:t>the </a:t>
            </a:r>
            <a:r>
              <a:rPr sz="2400" spc="-45" dirty="0">
                <a:latin typeface="+mj-lt"/>
              </a:rPr>
              <a:t>original </a:t>
            </a:r>
            <a:r>
              <a:rPr sz="2400" spc="-80" dirty="0">
                <a:latin typeface="+mj-lt"/>
              </a:rPr>
              <a:t>version </a:t>
            </a:r>
            <a:r>
              <a:rPr sz="2400" dirty="0">
                <a:latin typeface="+mj-lt"/>
              </a:rPr>
              <a:t>of </a:t>
            </a:r>
            <a:r>
              <a:rPr sz="2400" spc="5" dirty="0">
                <a:latin typeface="+mj-lt"/>
              </a:rPr>
              <a:t> </a:t>
            </a:r>
            <a:r>
              <a:rPr sz="2400" spc="-55" dirty="0">
                <a:latin typeface="+mj-lt"/>
              </a:rPr>
              <a:t>Melissa </a:t>
            </a:r>
            <a:r>
              <a:rPr sz="2400" spc="-5" dirty="0">
                <a:latin typeface="+mj-lt"/>
              </a:rPr>
              <a:t>opens </a:t>
            </a:r>
            <a:r>
              <a:rPr sz="2400" spc="-20" dirty="0">
                <a:latin typeface="+mj-lt"/>
              </a:rPr>
              <a:t>Outlook </a:t>
            </a:r>
            <a:r>
              <a:rPr sz="2400" spc="65" dirty="0">
                <a:latin typeface="+mj-lt"/>
              </a:rPr>
              <a:t>and </a:t>
            </a:r>
            <a:r>
              <a:rPr sz="2400" spc="-65" dirty="0">
                <a:latin typeface="+mj-lt"/>
              </a:rPr>
              <a:t>sends </a:t>
            </a:r>
            <a:r>
              <a:rPr sz="2400" spc="-95" dirty="0">
                <a:latin typeface="+mj-lt"/>
              </a:rPr>
              <a:t>itself </a:t>
            </a:r>
            <a:r>
              <a:rPr sz="2400" spc="-15" dirty="0">
                <a:latin typeface="+mj-lt"/>
              </a:rPr>
              <a:t>to the </a:t>
            </a:r>
            <a:r>
              <a:rPr sz="2400" spc="-155" dirty="0">
                <a:latin typeface="+mj-lt"/>
              </a:rPr>
              <a:t>first</a:t>
            </a:r>
            <a:r>
              <a:rPr sz="2400" spc="-150" dirty="0">
                <a:latin typeface="+mj-lt"/>
              </a:rPr>
              <a:t> 50</a:t>
            </a:r>
            <a:r>
              <a:rPr sz="2400" spc="-145" dirty="0">
                <a:latin typeface="+mj-lt"/>
              </a:rPr>
              <a:t> </a:t>
            </a:r>
            <a:r>
              <a:rPr sz="2400" spc="-45" dirty="0">
                <a:latin typeface="+mj-lt"/>
              </a:rPr>
              <a:t>addresses </a:t>
            </a:r>
            <a:r>
              <a:rPr sz="2400" spc="-80" dirty="0">
                <a:latin typeface="+mj-lt"/>
              </a:rPr>
              <a:t>in </a:t>
            </a:r>
            <a:r>
              <a:rPr sz="2400" spc="-20" dirty="0">
                <a:latin typeface="+mj-lt"/>
              </a:rPr>
              <a:t>the </a:t>
            </a:r>
            <a:r>
              <a:rPr sz="2400" spc="-15" dirty="0">
                <a:latin typeface="+mj-lt"/>
              </a:rPr>
              <a:t> </a:t>
            </a:r>
            <a:r>
              <a:rPr sz="2400" spc="-40" dirty="0">
                <a:latin typeface="+mj-lt"/>
              </a:rPr>
              <a:t>address </a:t>
            </a:r>
            <a:r>
              <a:rPr sz="2400" spc="-10" dirty="0">
                <a:latin typeface="+mj-lt"/>
              </a:rPr>
              <a:t>book. </a:t>
            </a:r>
            <a:r>
              <a:rPr sz="2400" spc="-200" dirty="0">
                <a:latin typeface="+mj-lt"/>
              </a:rPr>
              <a:t>If </a:t>
            </a:r>
            <a:r>
              <a:rPr sz="2400" spc="-85" dirty="0">
                <a:latin typeface="+mj-lt"/>
              </a:rPr>
              <a:t>Internet </a:t>
            </a:r>
            <a:r>
              <a:rPr sz="2400" spc="35" dirty="0">
                <a:latin typeface="+mj-lt"/>
              </a:rPr>
              <a:t>access </a:t>
            </a:r>
            <a:r>
              <a:rPr sz="2400" spc="-75" dirty="0">
                <a:latin typeface="+mj-lt"/>
              </a:rPr>
              <a:t>or </a:t>
            </a:r>
            <a:r>
              <a:rPr sz="2400" spc="-20" dirty="0">
                <a:latin typeface="+mj-lt"/>
              </a:rPr>
              <a:t>Outlook </a:t>
            </a:r>
            <a:r>
              <a:rPr sz="2400" spc="-10" dirty="0">
                <a:latin typeface="+mj-lt"/>
              </a:rPr>
              <a:t>were </a:t>
            </a:r>
            <a:r>
              <a:rPr sz="2400" spc="-20" dirty="0">
                <a:latin typeface="+mj-lt"/>
              </a:rPr>
              <a:t>not </a:t>
            </a:r>
            <a:r>
              <a:rPr sz="2400" dirty="0">
                <a:latin typeface="+mj-lt"/>
              </a:rPr>
              <a:t>available, </a:t>
            </a:r>
            <a:r>
              <a:rPr sz="2400" spc="-110" dirty="0">
                <a:latin typeface="+mj-lt"/>
              </a:rPr>
              <a:t>it </a:t>
            </a:r>
            <a:r>
              <a:rPr sz="2400" spc="5" dirty="0">
                <a:latin typeface="+mj-lt"/>
              </a:rPr>
              <a:t>would </a:t>
            </a:r>
            <a:r>
              <a:rPr sz="2400" spc="10" dirty="0">
                <a:latin typeface="+mj-lt"/>
              </a:rPr>
              <a:t> </a:t>
            </a:r>
            <a:r>
              <a:rPr sz="2400" spc="-150" dirty="0">
                <a:latin typeface="+mj-lt"/>
              </a:rPr>
              <a:t>still</a:t>
            </a:r>
            <a:r>
              <a:rPr sz="2400" spc="-140" dirty="0">
                <a:latin typeface="+mj-lt"/>
              </a:rPr>
              <a:t> </a:t>
            </a:r>
            <a:r>
              <a:rPr sz="2400" spc="-5" dirty="0">
                <a:latin typeface="+mj-lt"/>
              </a:rPr>
              <a:t>infect</a:t>
            </a:r>
            <a:r>
              <a:rPr sz="2400" spc="-140" dirty="0">
                <a:latin typeface="+mj-lt"/>
              </a:rPr>
              <a:t> </a:t>
            </a:r>
            <a:r>
              <a:rPr sz="2400" spc="-45" dirty="0">
                <a:latin typeface="+mj-lt"/>
              </a:rPr>
              <a:t>other</a:t>
            </a:r>
            <a:r>
              <a:rPr sz="2400" spc="-114" dirty="0">
                <a:latin typeface="+mj-lt"/>
              </a:rPr>
              <a:t> </a:t>
            </a:r>
            <a:r>
              <a:rPr sz="2400" spc="-15" dirty="0">
                <a:latin typeface="+mj-lt"/>
              </a:rPr>
              <a:t>word</a:t>
            </a:r>
            <a:r>
              <a:rPr sz="2400" spc="-110" dirty="0">
                <a:latin typeface="+mj-lt"/>
              </a:rPr>
              <a:t> </a:t>
            </a:r>
            <a:r>
              <a:rPr sz="2400" spc="-55" dirty="0" smtClean="0">
                <a:latin typeface="+mj-lt"/>
              </a:rPr>
              <a:t>documents</a:t>
            </a:r>
            <a:r>
              <a:rPr lang="en-US" sz="2400" spc="-82" baseline="25462" dirty="0">
                <a:latin typeface="+mj-lt"/>
              </a:rPr>
              <a:t>.</a:t>
            </a:r>
            <a:endParaRPr sz="2400" baseline="25462" dirty="0">
              <a:latin typeface="+mj-lt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411"/>
            <a:ext cx="21450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EBEBEB"/>
                </a:solidFill>
              </a:rPr>
              <a:t>Outbreak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33932" y="3124200"/>
            <a:ext cx="871918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616075" algn="l"/>
                <a:tab pos="2237740" algn="l"/>
                <a:tab pos="2632075" algn="l"/>
                <a:tab pos="3246755" algn="l"/>
                <a:tab pos="4053204" algn="l"/>
                <a:tab pos="4704080" algn="l"/>
                <a:tab pos="5336540" algn="l"/>
                <a:tab pos="6243320" algn="l"/>
                <a:tab pos="6656070" algn="l"/>
                <a:tab pos="7313295" algn="l"/>
              </a:tabLst>
            </a:pPr>
            <a:r>
              <a:rPr sz="2400" spc="185" dirty="0">
                <a:solidFill>
                  <a:srgbClr val="ACD333"/>
                </a:solidFill>
                <a:latin typeface="+mj-lt"/>
                <a:cs typeface="Lucida Sans Unicode"/>
              </a:rPr>
              <a:t>▶</a:t>
            </a:r>
            <a:r>
              <a:rPr sz="2400" spc="190" dirty="0">
                <a:solidFill>
                  <a:srgbClr val="ACD333"/>
                </a:solidFill>
                <a:latin typeface="+mj-lt"/>
                <a:cs typeface="Lucida Sans Unicode"/>
              </a:rPr>
              <a:t> </a:t>
            </a:r>
            <a:r>
              <a:rPr sz="2400" spc="-25" dirty="0" smtClean="0">
                <a:latin typeface="+mj-lt"/>
              </a:rPr>
              <a:t>Actually</a:t>
            </a:r>
            <a:r>
              <a:rPr sz="2400" spc="-25" dirty="0">
                <a:latin typeface="+mj-lt"/>
              </a:rPr>
              <a:t>, </a:t>
            </a:r>
            <a:r>
              <a:rPr sz="2400" spc="-55" dirty="0">
                <a:latin typeface="+mj-lt"/>
              </a:rPr>
              <a:t>Melissa </a:t>
            </a:r>
            <a:r>
              <a:rPr sz="2400" spc="30" dirty="0">
                <a:latin typeface="+mj-lt"/>
              </a:rPr>
              <a:t>did </a:t>
            </a:r>
            <a:r>
              <a:rPr sz="2400" spc="-25" dirty="0">
                <a:latin typeface="+mj-lt"/>
              </a:rPr>
              <a:t>not </a:t>
            </a:r>
            <a:r>
              <a:rPr sz="2400" spc="100" dirty="0">
                <a:latin typeface="+mj-lt"/>
              </a:rPr>
              <a:t>do </a:t>
            </a:r>
            <a:r>
              <a:rPr sz="2400" spc="20" dirty="0">
                <a:latin typeface="+mj-lt"/>
              </a:rPr>
              <a:t>too much </a:t>
            </a:r>
            <a:r>
              <a:rPr sz="2400" spc="85" dirty="0">
                <a:latin typeface="+mj-lt"/>
              </a:rPr>
              <a:t>damage </a:t>
            </a:r>
            <a:r>
              <a:rPr sz="2400" spc="-15" dirty="0">
                <a:latin typeface="+mj-lt"/>
              </a:rPr>
              <a:t>to </a:t>
            </a:r>
            <a:r>
              <a:rPr sz="2400" spc="20" dirty="0">
                <a:latin typeface="+mj-lt"/>
              </a:rPr>
              <a:t>infected </a:t>
            </a:r>
            <a:r>
              <a:rPr sz="2400" spc="-85" dirty="0">
                <a:latin typeface="+mj-lt"/>
              </a:rPr>
              <a:t>user’s </a:t>
            </a:r>
            <a:r>
              <a:rPr sz="2400" spc="5" dirty="0">
                <a:latin typeface="+mj-lt"/>
              </a:rPr>
              <a:t>PC. </a:t>
            </a:r>
            <a:r>
              <a:rPr sz="2400" spc="10" dirty="0">
                <a:latin typeface="+mj-lt"/>
              </a:rPr>
              <a:t> </a:t>
            </a:r>
            <a:r>
              <a:rPr sz="2400" spc="-40" dirty="0">
                <a:latin typeface="+mj-lt"/>
              </a:rPr>
              <a:t>However,</a:t>
            </a:r>
            <a:r>
              <a:rPr sz="2400" spc="-35" dirty="0">
                <a:latin typeface="+mj-lt"/>
              </a:rPr>
              <a:t> </a:t>
            </a:r>
            <a:r>
              <a:rPr sz="2400" spc="-155" dirty="0">
                <a:latin typeface="+mj-lt"/>
              </a:rPr>
              <a:t>its</a:t>
            </a:r>
            <a:r>
              <a:rPr sz="2400" spc="-150" dirty="0">
                <a:latin typeface="+mj-lt"/>
              </a:rPr>
              <a:t> </a:t>
            </a:r>
            <a:r>
              <a:rPr sz="2400" spc="-40" dirty="0">
                <a:latin typeface="+mj-lt"/>
              </a:rPr>
              <a:t>mechanisms</a:t>
            </a:r>
            <a:r>
              <a:rPr sz="2400" spc="-35" dirty="0">
                <a:latin typeface="+mj-lt"/>
              </a:rPr>
              <a:t> </a:t>
            </a:r>
            <a:r>
              <a:rPr sz="2400" spc="45" dirty="0">
                <a:latin typeface="+mj-lt"/>
              </a:rPr>
              <a:t>caused </a:t>
            </a:r>
            <a:r>
              <a:rPr sz="2400" spc="-20" dirty="0">
                <a:latin typeface="+mj-lt"/>
              </a:rPr>
              <a:t>Denial</a:t>
            </a:r>
            <a:r>
              <a:rPr sz="2400" spc="-15" dirty="0">
                <a:latin typeface="+mj-lt"/>
              </a:rPr>
              <a:t> </a:t>
            </a:r>
            <a:r>
              <a:rPr sz="2400" dirty="0">
                <a:latin typeface="+mj-lt"/>
              </a:rPr>
              <a:t>of </a:t>
            </a:r>
            <a:r>
              <a:rPr sz="2400" spc="-55" dirty="0">
                <a:latin typeface="+mj-lt"/>
              </a:rPr>
              <a:t>Service</a:t>
            </a:r>
            <a:r>
              <a:rPr sz="2400" spc="-50" dirty="0">
                <a:latin typeface="+mj-lt"/>
              </a:rPr>
              <a:t> </a:t>
            </a:r>
            <a:r>
              <a:rPr sz="2400" spc="-120" dirty="0">
                <a:latin typeface="+mj-lt"/>
              </a:rPr>
              <a:t>(DOS)</a:t>
            </a:r>
            <a:r>
              <a:rPr sz="2400" spc="-114" dirty="0">
                <a:latin typeface="+mj-lt"/>
              </a:rPr>
              <a:t> </a:t>
            </a:r>
            <a:r>
              <a:rPr sz="2400" spc="-15" dirty="0">
                <a:latin typeface="+mj-lt"/>
              </a:rPr>
              <a:t>attacks </a:t>
            </a:r>
            <a:r>
              <a:rPr sz="2400" spc="-20" dirty="0">
                <a:latin typeface="+mj-lt"/>
              </a:rPr>
              <a:t>to </a:t>
            </a:r>
            <a:r>
              <a:rPr sz="2400" spc="-15" dirty="0">
                <a:latin typeface="+mj-lt"/>
              </a:rPr>
              <a:t> </a:t>
            </a:r>
            <a:r>
              <a:rPr sz="2400" spc="-30" dirty="0">
                <a:latin typeface="+mj-lt"/>
              </a:rPr>
              <a:t>organizations’</a:t>
            </a:r>
            <a:r>
              <a:rPr sz="2400" spc="305" dirty="0">
                <a:latin typeface="+mj-lt"/>
              </a:rPr>
              <a:t> </a:t>
            </a:r>
            <a:r>
              <a:rPr sz="2400" spc="-50" dirty="0">
                <a:latin typeface="+mj-lt"/>
              </a:rPr>
              <a:t>network</a:t>
            </a:r>
            <a:r>
              <a:rPr sz="2400" spc="285" dirty="0">
                <a:latin typeface="+mj-lt"/>
              </a:rPr>
              <a:t> </a:t>
            </a:r>
            <a:r>
              <a:rPr sz="2400" spc="-110" dirty="0">
                <a:latin typeface="+mj-lt"/>
              </a:rPr>
              <a:t>system</a:t>
            </a:r>
            <a:r>
              <a:rPr sz="2400" spc="300" dirty="0">
                <a:latin typeface="+mj-lt"/>
              </a:rPr>
              <a:t> </a:t>
            </a:r>
            <a:r>
              <a:rPr sz="2400" spc="-25" dirty="0">
                <a:latin typeface="+mj-lt"/>
              </a:rPr>
              <a:t>that</a:t>
            </a:r>
            <a:r>
              <a:rPr sz="2400" spc="280" dirty="0">
                <a:latin typeface="+mj-lt"/>
              </a:rPr>
              <a:t> </a:t>
            </a:r>
            <a:r>
              <a:rPr sz="2400" spc="-35" dirty="0">
                <a:latin typeface="+mj-lt"/>
              </a:rPr>
              <a:t>relied</a:t>
            </a:r>
            <a:r>
              <a:rPr sz="2400" spc="295" dirty="0">
                <a:latin typeface="+mj-lt"/>
              </a:rPr>
              <a:t> </a:t>
            </a:r>
            <a:r>
              <a:rPr sz="2400" spc="15" dirty="0">
                <a:latin typeface="+mj-lt"/>
              </a:rPr>
              <a:t>on</a:t>
            </a:r>
            <a:r>
              <a:rPr sz="2400" spc="275" dirty="0">
                <a:latin typeface="+mj-lt"/>
              </a:rPr>
              <a:t> </a:t>
            </a:r>
            <a:r>
              <a:rPr sz="2400" spc="-95" dirty="0">
                <a:latin typeface="+mj-lt"/>
              </a:rPr>
              <a:t>MS</a:t>
            </a:r>
            <a:r>
              <a:rPr sz="2400" spc="295" dirty="0">
                <a:latin typeface="+mj-lt"/>
              </a:rPr>
              <a:t> </a:t>
            </a:r>
            <a:r>
              <a:rPr sz="2400" spc="-25" dirty="0">
                <a:latin typeface="+mj-lt"/>
              </a:rPr>
              <a:t>Outlook</a:t>
            </a:r>
            <a:r>
              <a:rPr sz="2400" spc="275" dirty="0">
                <a:latin typeface="+mj-lt"/>
              </a:rPr>
              <a:t> </a:t>
            </a:r>
            <a:r>
              <a:rPr sz="2400" spc="-55" dirty="0">
                <a:latin typeface="+mj-lt"/>
              </a:rPr>
              <a:t>as</a:t>
            </a:r>
            <a:r>
              <a:rPr sz="2400" spc="290" dirty="0">
                <a:latin typeface="+mj-lt"/>
              </a:rPr>
              <a:t> </a:t>
            </a:r>
            <a:r>
              <a:rPr sz="2400" spc="-85" dirty="0">
                <a:latin typeface="+mj-lt"/>
              </a:rPr>
              <a:t>their</a:t>
            </a:r>
            <a:r>
              <a:rPr sz="2400" spc="270" dirty="0">
                <a:latin typeface="+mj-lt"/>
              </a:rPr>
              <a:t> </a:t>
            </a:r>
            <a:r>
              <a:rPr sz="2400" spc="-20" dirty="0" smtClean="0">
                <a:latin typeface="+mj-lt"/>
              </a:rPr>
              <a:t>email</a:t>
            </a:r>
            <a:r>
              <a:rPr lang="en-US" sz="2400" spc="-20" dirty="0" smtClean="0">
                <a:latin typeface="+mj-lt"/>
              </a:rPr>
              <a:t> </a:t>
            </a:r>
            <a:r>
              <a:rPr lang="en-US" sz="2400" spc="-15" dirty="0" smtClean="0">
                <a:latin typeface="+mj-lt"/>
              </a:rPr>
              <a:t>cl</a:t>
            </a:r>
            <a:r>
              <a:rPr lang="en-US" sz="2400" spc="5" dirty="0" smtClean="0">
                <a:latin typeface="+mj-lt"/>
              </a:rPr>
              <a:t>i</a:t>
            </a:r>
            <a:r>
              <a:rPr lang="en-US" sz="2400" spc="85" dirty="0" smtClean="0">
                <a:latin typeface="+mj-lt"/>
              </a:rPr>
              <a:t>e</a:t>
            </a:r>
            <a:r>
              <a:rPr lang="en-US" sz="2400" spc="-55" dirty="0" smtClean="0">
                <a:latin typeface="+mj-lt"/>
              </a:rPr>
              <a:t>n</a:t>
            </a:r>
            <a:r>
              <a:rPr lang="en-US" sz="2400" spc="-100" dirty="0" smtClean="0">
                <a:latin typeface="+mj-lt"/>
              </a:rPr>
              <a:t>t </a:t>
            </a:r>
            <a:r>
              <a:rPr lang="en-US" sz="2400" spc="-25" dirty="0" smtClean="0">
                <a:latin typeface="+mj-lt"/>
              </a:rPr>
              <a:t>su</a:t>
            </a:r>
            <a:r>
              <a:rPr lang="en-US" sz="2400" spc="-15" dirty="0" smtClean="0">
                <a:latin typeface="+mj-lt"/>
              </a:rPr>
              <a:t>c</a:t>
            </a:r>
            <a:r>
              <a:rPr lang="en-US" sz="2400" spc="-45" dirty="0" smtClean="0">
                <a:latin typeface="+mj-lt"/>
              </a:rPr>
              <a:t>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spc="-60" dirty="0" smtClean="0">
                <a:latin typeface="+mj-lt"/>
              </a:rPr>
              <a:t>a</a:t>
            </a:r>
            <a:r>
              <a:rPr lang="en-US" sz="2400" spc="-45" dirty="0" smtClean="0">
                <a:latin typeface="+mj-lt"/>
              </a:rPr>
              <a:t>s</a:t>
            </a:r>
            <a:r>
              <a:rPr lang="en-US" sz="2400" dirty="0" smtClean="0">
                <a:latin typeface="+mj-lt"/>
              </a:rPr>
              <a:t> M</a:t>
            </a:r>
            <a:r>
              <a:rPr lang="en-US" sz="2400" spc="20" dirty="0" smtClean="0">
                <a:latin typeface="+mj-lt"/>
              </a:rPr>
              <a:t>i</a:t>
            </a:r>
            <a:r>
              <a:rPr lang="en-US" sz="2400" spc="210" dirty="0" smtClean="0">
                <a:latin typeface="+mj-lt"/>
              </a:rPr>
              <a:t>c</a:t>
            </a:r>
            <a:r>
              <a:rPr lang="en-US" sz="2400" spc="-130" dirty="0" smtClean="0">
                <a:latin typeface="+mj-lt"/>
              </a:rPr>
              <a:t>ro</a:t>
            </a:r>
            <a:r>
              <a:rPr lang="en-US" sz="2400" spc="-140" dirty="0" smtClean="0">
                <a:latin typeface="+mj-lt"/>
              </a:rPr>
              <a:t>s</a:t>
            </a:r>
            <a:r>
              <a:rPr lang="en-US" sz="2400" spc="-60" dirty="0" smtClean="0">
                <a:latin typeface="+mj-lt"/>
              </a:rPr>
              <a:t>oft, </a:t>
            </a:r>
            <a:r>
              <a:rPr lang="en-US" sz="2400" spc="-335" dirty="0" smtClean="0">
                <a:latin typeface="+mj-lt"/>
              </a:rPr>
              <a:t>I</a:t>
            </a:r>
            <a:r>
              <a:rPr lang="en-US" sz="2400" spc="-55" dirty="0" smtClean="0">
                <a:latin typeface="+mj-lt"/>
              </a:rPr>
              <a:t>nte</a:t>
            </a:r>
            <a:r>
              <a:rPr lang="en-US" sz="2400" spc="-25" dirty="0" smtClean="0">
                <a:latin typeface="+mj-lt"/>
              </a:rPr>
              <a:t>l</a:t>
            </a:r>
            <a:r>
              <a:rPr lang="en-US" sz="2400" spc="-160" dirty="0" smtClean="0">
                <a:latin typeface="+mj-lt"/>
              </a:rPr>
              <a:t>, </a:t>
            </a:r>
            <a:r>
              <a:rPr lang="en-US" sz="2400" spc="150" dirty="0" smtClean="0">
                <a:latin typeface="+mj-lt"/>
              </a:rPr>
              <a:t>a</a:t>
            </a:r>
            <a:r>
              <a:rPr lang="en-US" sz="2400" spc="-55" dirty="0" smtClean="0">
                <a:latin typeface="+mj-lt"/>
              </a:rPr>
              <a:t>n</a:t>
            </a:r>
            <a:r>
              <a:rPr lang="en-US" sz="2400" spc="110" dirty="0" smtClean="0">
                <a:latin typeface="+mj-lt"/>
              </a:rPr>
              <a:t>d </a:t>
            </a:r>
            <a:r>
              <a:rPr lang="en-US" sz="2400" spc="15" dirty="0" smtClean="0">
                <a:latin typeface="+mj-lt"/>
              </a:rPr>
              <a:t>ma</a:t>
            </a:r>
            <a:r>
              <a:rPr lang="en-US" sz="2400" dirty="0" smtClean="0">
                <a:latin typeface="+mj-lt"/>
              </a:rPr>
              <a:t>n</a:t>
            </a:r>
            <a:r>
              <a:rPr lang="en-US" sz="2400" spc="-105" dirty="0" smtClean="0">
                <a:latin typeface="+mj-lt"/>
              </a:rPr>
              <a:t>y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spc="-320" dirty="0" smtClean="0">
                <a:latin typeface="+mj-lt"/>
              </a:rPr>
              <a:t>S</a:t>
            </a:r>
            <a:r>
              <a:rPr lang="en-US" sz="2400" spc="85" dirty="0" smtClean="0">
                <a:latin typeface="+mj-lt"/>
              </a:rPr>
              <a:t>e</a:t>
            </a:r>
            <a:r>
              <a:rPr lang="en-US" sz="2400" spc="-50" dirty="0" smtClean="0">
                <a:latin typeface="+mj-lt"/>
              </a:rPr>
              <a:t>v</a:t>
            </a:r>
            <a:r>
              <a:rPr lang="en-US" sz="2400" spc="85" dirty="0" smtClean="0">
                <a:latin typeface="+mj-lt"/>
              </a:rPr>
              <a:t>e</a:t>
            </a:r>
            <a:r>
              <a:rPr lang="en-US" sz="2400" spc="-35" dirty="0" smtClean="0">
                <a:latin typeface="+mj-lt"/>
              </a:rPr>
              <a:t>r</a:t>
            </a:r>
            <a:r>
              <a:rPr lang="en-US" sz="2400" spc="-60" dirty="0" smtClean="0">
                <a:latin typeface="+mj-lt"/>
              </a:rPr>
              <a:t>a</a:t>
            </a:r>
            <a:r>
              <a:rPr lang="en-US" sz="2400" spc="-135" dirty="0" smtClean="0">
                <a:latin typeface="+mj-lt"/>
              </a:rPr>
              <a:t>l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spc="-65" dirty="0" smtClean="0">
                <a:latin typeface="+mj-lt"/>
              </a:rPr>
              <a:t>m</a:t>
            </a:r>
            <a:r>
              <a:rPr lang="en-US" sz="2400" spc="135" dirty="0" smtClean="0">
                <a:latin typeface="+mj-lt"/>
              </a:rPr>
              <a:t>a</a:t>
            </a:r>
            <a:r>
              <a:rPr lang="en-US" sz="2400" spc="-250" dirty="0" smtClean="0">
                <a:latin typeface="+mj-lt"/>
              </a:rPr>
              <a:t>j</a:t>
            </a:r>
            <a:r>
              <a:rPr lang="en-US" sz="2400" spc="70" dirty="0" smtClean="0">
                <a:latin typeface="+mj-lt"/>
              </a:rPr>
              <a:t>o</a:t>
            </a:r>
            <a:r>
              <a:rPr lang="en-US" sz="2400" spc="-229" dirty="0" smtClean="0">
                <a:latin typeface="+mj-lt"/>
              </a:rPr>
              <a:t>r  more </a:t>
            </a:r>
            <a:r>
              <a:rPr lang="en-US" sz="2400" spc="-25" dirty="0">
                <a:latin typeface="+mj-lt"/>
              </a:rPr>
              <a:t>corporations	</a:t>
            </a:r>
            <a:r>
              <a:rPr lang="en-US" sz="2400" spc="65" dirty="0" smtClean="0">
                <a:latin typeface="+mj-lt"/>
              </a:rPr>
              <a:t>had </a:t>
            </a:r>
            <a:r>
              <a:rPr lang="en-US" sz="2400" spc="-15" dirty="0" smtClean="0">
                <a:latin typeface="+mj-lt"/>
              </a:rPr>
              <a:t>to </a:t>
            </a:r>
            <a:r>
              <a:rPr lang="en-US" sz="2400" spc="-110" dirty="0" smtClean="0">
                <a:latin typeface="+mj-lt"/>
              </a:rPr>
              <a:t>shut</a:t>
            </a:r>
            <a:r>
              <a:rPr lang="en-US" sz="2400" spc="40" dirty="0" smtClean="0">
                <a:latin typeface="+mj-lt"/>
              </a:rPr>
              <a:t>down </a:t>
            </a:r>
            <a:r>
              <a:rPr lang="en-US" sz="2400" spc="-80" dirty="0" smtClean="0">
                <a:latin typeface="+mj-lt"/>
              </a:rPr>
              <a:t>their</a:t>
            </a:r>
            <a:r>
              <a:rPr lang="en-US" sz="2400" spc="-80" dirty="0">
                <a:latin typeface="+mj-lt"/>
              </a:rPr>
              <a:t>	</a:t>
            </a:r>
            <a:r>
              <a:rPr lang="en-US" sz="2400" spc="-50" dirty="0" smtClean="0">
                <a:latin typeface="+mj-lt"/>
              </a:rPr>
              <a:t>mail </a:t>
            </a:r>
            <a:r>
              <a:rPr lang="en-US" sz="2400" spc="-120" dirty="0" smtClean="0">
                <a:latin typeface="+mj-lt"/>
              </a:rPr>
              <a:t>servers </a:t>
            </a:r>
            <a:r>
              <a:rPr lang="en-US" sz="2400" spc="-55" dirty="0" smtClean="0">
                <a:latin typeface="+mj-lt"/>
              </a:rPr>
              <a:t>as </a:t>
            </a:r>
            <a:r>
              <a:rPr lang="en-US" sz="2400" spc="-40" dirty="0" smtClean="0">
                <a:latin typeface="+mj-lt"/>
              </a:rPr>
              <a:t>they </a:t>
            </a:r>
            <a:r>
              <a:rPr lang="en-US" sz="2400" spc="100" dirty="0" smtClean="0">
                <a:latin typeface="+mj-lt"/>
              </a:rPr>
              <a:t>became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spc="10" dirty="0" smtClean="0">
                <a:latin typeface="+mj-lt"/>
              </a:rPr>
              <a:t>o</a:t>
            </a:r>
            <a:r>
              <a:rPr lang="en-US" sz="2400" spc="20" dirty="0" smtClean="0">
                <a:latin typeface="+mj-lt"/>
              </a:rPr>
              <a:t>v</a:t>
            </a:r>
            <a:r>
              <a:rPr lang="en-US" sz="2400" spc="85" dirty="0" smtClean="0">
                <a:latin typeface="+mj-lt"/>
              </a:rPr>
              <a:t>e</a:t>
            </a:r>
            <a:r>
              <a:rPr lang="en-US" sz="2400" spc="-220" dirty="0" smtClean="0">
                <a:latin typeface="+mj-lt"/>
              </a:rPr>
              <a:t>r</a:t>
            </a:r>
            <a:r>
              <a:rPr lang="en-US" sz="2400" spc="-140" dirty="0" smtClean="0">
                <a:latin typeface="+mj-lt"/>
              </a:rPr>
              <a:t>l</a:t>
            </a:r>
            <a:r>
              <a:rPr lang="en-US" sz="2400" spc="114" dirty="0" smtClean="0">
                <a:latin typeface="+mj-lt"/>
              </a:rPr>
              <a:t>o</a:t>
            </a:r>
            <a:r>
              <a:rPr lang="en-US" sz="2400" spc="100" dirty="0" smtClean="0">
                <a:latin typeface="+mj-lt"/>
              </a:rPr>
              <a:t>ad</a:t>
            </a:r>
            <a:r>
              <a:rPr lang="en-US" sz="2400" spc="90" dirty="0" smtClean="0">
                <a:latin typeface="+mj-lt"/>
              </a:rPr>
              <a:t>e</a:t>
            </a:r>
            <a:r>
              <a:rPr lang="en-US" sz="2400" spc="110" dirty="0" smtClean="0">
                <a:latin typeface="+mj-lt"/>
              </a:rPr>
              <a:t>d</a:t>
            </a:r>
            <a:r>
              <a:rPr lang="en-US" sz="2400" spc="-140" dirty="0" smtClean="0">
                <a:latin typeface="+mj-lt"/>
              </a:rPr>
              <a:t> </a:t>
            </a:r>
            <a:r>
              <a:rPr lang="en-US" sz="2400" spc="-15" dirty="0">
                <a:latin typeface="+mj-lt"/>
              </a:rPr>
              <a:t>w</a:t>
            </a:r>
            <a:r>
              <a:rPr lang="en-US" sz="2400" spc="-114" dirty="0">
                <a:latin typeface="+mj-lt"/>
              </a:rPr>
              <a:t>it</a:t>
            </a:r>
            <a:r>
              <a:rPr lang="en-US" sz="2400" spc="-40" dirty="0">
                <a:latin typeface="+mj-lt"/>
              </a:rPr>
              <a:t>h</a:t>
            </a:r>
            <a:r>
              <a:rPr lang="en-US" sz="2400" spc="-100" dirty="0">
                <a:latin typeface="+mj-lt"/>
              </a:rPr>
              <a:t> </a:t>
            </a:r>
            <a:r>
              <a:rPr lang="en-US" sz="2400" spc="20" dirty="0">
                <a:latin typeface="+mj-lt"/>
              </a:rPr>
              <a:t>m</a:t>
            </a:r>
            <a:r>
              <a:rPr lang="en-US" sz="2400" dirty="0">
                <a:latin typeface="+mj-lt"/>
              </a:rPr>
              <a:t>e</a:t>
            </a:r>
            <a:r>
              <a:rPr lang="en-US" sz="2400" spc="-245" dirty="0">
                <a:latin typeface="+mj-lt"/>
              </a:rPr>
              <a:t>s</a:t>
            </a:r>
            <a:r>
              <a:rPr lang="en-US" sz="2400" spc="-250" dirty="0">
                <a:latin typeface="+mj-lt"/>
              </a:rPr>
              <a:t>s</a:t>
            </a:r>
            <a:r>
              <a:rPr lang="en-US" sz="2400" spc="140" dirty="0">
                <a:latin typeface="+mj-lt"/>
              </a:rPr>
              <a:t>a</a:t>
            </a:r>
            <a:r>
              <a:rPr lang="en-US" sz="2400" spc="95" dirty="0">
                <a:latin typeface="+mj-lt"/>
              </a:rPr>
              <a:t>g</a:t>
            </a:r>
            <a:r>
              <a:rPr lang="en-US" sz="2400" spc="80" dirty="0">
                <a:latin typeface="+mj-lt"/>
              </a:rPr>
              <a:t>e</a:t>
            </a:r>
            <a:r>
              <a:rPr lang="en-US" sz="2400" spc="-240" dirty="0">
                <a:latin typeface="+mj-lt"/>
              </a:rPr>
              <a:t>s</a:t>
            </a:r>
            <a:r>
              <a:rPr lang="en-US" sz="2400" spc="-110" dirty="0">
                <a:latin typeface="+mj-lt"/>
              </a:rPr>
              <a:t> </a:t>
            </a:r>
            <a:r>
              <a:rPr lang="en-US" sz="2400" spc="30" dirty="0">
                <a:latin typeface="+mj-lt"/>
              </a:rPr>
              <a:t>cr</a:t>
            </a:r>
            <a:r>
              <a:rPr lang="en-US" sz="2400" spc="20" dirty="0">
                <a:latin typeface="+mj-lt"/>
              </a:rPr>
              <a:t>e</a:t>
            </a:r>
            <a:r>
              <a:rPr lang="en-US" sz="2400" spc="140" dirty="0">
                <a:latin typeface="+mj-lt"/>
              </a:rPr>
              <a:t>a</a:t>
            </a:r>
            <a:r>
              <a:rPr lang="en-US" sz="2400" spc="-114" dirty="0">
                <a:latin typeface="+mj-lt"/>
              </a:rPr>
              <a:t>t</a:t>
            </a:r>
            <a:r>
              <a:rPr lang="en-US" sz="2400" spc="85" dirty="0">
                <a:latin typeface="+mj-lt"/>
              </a:rPr>
              <a:t>e</a:t>
            </a:r>
            <a:r>
              <a:rPr lang="en-US" sz="2400" spc="110" dirty="0">
                <a:latin typeface="+mj-lt"/>
              </a:rPr>
              <a:t>d</a:t>
            </a:r>
            <a:r>
              <a:rPr lang="en-US" sz="2400" spc="-105" dirty="0">
                <a:latin typeface="+mj-lt"/>
              </a:rPr>
              <a:t> </a:t>
            </a:r>
            <a:r>
              <a:rPr lang="en-US" sz="2400" spc="-10" dirty="0">
                <a:latin typeface="+mj-lt"/>
              </a:rPr>
              <a:t>b</a:t>
            </a:r>
            <a:r>
              <a:rPr lang="en-US" sz="2400" dirty="0">
                <a:latin typeface="+mj-lt"/>
              </a:rPr>
              <a:t>y</a:t>
            </a:r>
            <a:r>
              <a:rPr lang="en-US" sz="2400" spc="-140" dirty="0">
                <a:latin typeface="+mj-lt"/>
              </a:rPr>
              <a:t> </a:t>
            </a:r>
            <a:r>
              <a:rPr lang="en-US" sz="2400" spc="-114" dirty="0">
                <a:latin typeface="+mj-lt"/>
              </a:rPr>
              <a:t>t</a:t>
            </a:r>
            <a:r>
              <a:rPr lang="en-US" sz="2400" spc="-50" dirty="0">
                <a:latin typeface="+mj-lt"/>
              </a:rPr>
              <a:t>h</a:t>
            </a:r>
            <a:r>
              <a:rPr lang="en-US" sz="2400" spc="95" dirty="0">
                <a:latin typeface="+mj-lt"/>
              </a:rPr>
              <a:t>e</a:t>
            </a:r>
            <a:r>
              <a:rPr lang="en-US" sz="2400" spc="-105" dirty="0">
                <a:latin typeface="+mj-lt"/>
              </a:rPr>
              <a:t> </a:t>
            </a:r>
            <a:r>
              <a:rPr lang="en-US" sz="2400" spc="-55" dirty="0">
                <a:latin typeface="+mj-lt"/>
              </a:rPr>
              <a:t>v</a:t>
            </a:r>
            <a:r>
              <a:rPr lang="en-US" sz="2400" spc="-130" dirty="0">
                <a:latin typeface="+mj-lt"/>
              </a:rPr>
              <a:t>i</a:t>
            </a:r>
            <a:r>
              <a:rPr lang="en-US" sz="2400" spc="-110" dirty="0">
                <a:latin typeface="+mj-lt"/>
              </a:rPr>
              <a:t>r</a:t>
            </a:r>
            <a:r>
              <a:rPr lang="en-US" sz="2400" spc="-175" dirty="0">
                <a:latin typeface="+mj-lt"/>
              </a:rPr>
              <a:t>u</a:t>
            </a:r>
            <a:r>
              <a:rPr lang="en-US" sz="2400" spc="-240" dirty="0">
                <a:latin typeface="+mj-lt"/>
              </a:rPr>
              <a:t>s</a:t>
            </a:r>
            <a:endParaRPr sz="2400" dirty="0">
              <a:latin typeface="+mj-lt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28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178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411"/>
            <a:ext cx="68237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90" dirty="0">
                <a:solidFill>
                  <a:srgbClr val="EBEBEB"/>
                </a:solidFill>
              </a:rPr>
              <a:t>2</a:t>
            </a:r>
            <a:r>
              <a:rPr sz="3600" spc="-220" dirty="0">
                <a:solidFill>
                  <a:srgbClr val="EBEBEB"/>
                </a:solidFill>
              </a:rPr>
              <a:t>.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110" dirty="0">
                <a:solidFill>
                  <a:srgbClr val="EBEBEB"/>
                </a:solidFill>
              </a:rPr>
              <a:t>Examin</a:t>
            </a:r>
            <a:r>
              <a:rPr sz="3600" spc="-100" dirty="0">
                <a:solidFill>
                  <a:srgbClr val="EBEBEB"/>
                </a:solidFill>
              </a:rPr>
              <a:t>e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30" dirty="0">
                <a:solidFill>
                  <a:srgbClr val="EBEBEB"/>
                </a:solidFill>
              </a:rPr>
              <a:t>the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95" dirty="0">
                <a:solidFill>
                  <a:srgbClr val="EBEBEB"/>
                </a:solidFill>
              </a:rPr>
              <a:t>bod</a:t>
            </a:r>
            <a:r>
              <a:rPr sz="3600" spc="100" dirty="0">
                <a:solidFill>
                  <a:srgbClr val="EBEBEB"/>
                </a:solidFill>
              </a:rPr>
              <a:t>y</a:t>
            </a:r>
            <a:r>
              <a:rPr sz="3600" spc="-280" dirty="0">
                <a:solidFill>
                  <a:srgbClr val="EBEBEB"/>
                </a:solidFill>
              </a:rPr>
              <a:t> </a:t>
            </a:r>
            <a:r>
              <a:rPr sz="3600" spc="15" dirty="0">
                <a:solidFill>
                  <a:srgbClr val="EBEBEB"/>
                </a:solidFill>
              </a:rPr>
              <a:t>of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170" dirty="0">
                <a:solidFill>
                  <a:srgbClr val="EBEBEB"/>
                </a:solidFill>
              </a:rPr>
              <a:t>Melis</a:t>
            </a:r>
            <a:r>
              <a:rPr sz="3600" spc="-190" dirty="0">
                <a:solidFill>
                  <a:srgbClr val="EBEBEB"/>
                </a:solidFill>
              </a:rPr>
              <a:t>s</a:t>
            </a:r>
            <a:r>
              <a:rPr sz="3600" spc="295" dirty="0">
                <a:solidFill>
                  <a:srgbClr val="EBEBEB"/>
                </a:solidFill>
              </a:rPr>
              <a:t>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08532" y="3470909"/>
            <a:ext cx="865949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 algn="just">
              <a:lnSpc>
                <a:spcPct val="100000"/>
              </a:lnSpc>
              <a:spcBef>
                <a:spcPts val="100"/>
              </a:spcBef>
            </a:pPr>
            <a:r>
              <a:rPr sz="2400" spc="185" dirty="0">
                <a:solidFill>
                  <a:srgbClr val="ACD333"/>
                </a:solidFill>
                <a:latin typeface="+mj-lt"/>
                <a:cs typeface="Lucida Sans Unicode"/>
              </a:rPr>
              <a:t>▶</a:t>
            </a:r>
            <a:r>
              <a:rPr sz="2400" spc="190" dirty="0">
                <a:solidFill>
                  <a:srgbClr val="ACD333"/>
                </a:solidFill>
                <a:latin typeface="+mj-lt"/>
                <a:cs typeface="Lucida Sans Unicode"/>
              </a:rPr>
              <a:t> </a:t>
            </a:r>
            <a:r>
              <a:rPr sz="2400" spc="-105" dirty="0">
                <a:latin typeface="+mj-lt"/>
                <a:cs typeface="Verdana"/>
              </a:rPr>
              <a:t>The </a:t>
            </a:r>
            <a:r>
              <a:rPr sz="2400" spc="-35" dirty="0">
                <a:latin typeface="+mj-lt"/>
                <a:cs typeface="Verdana"/>
              </a:rPr>
              <a:t>subject </a:t>
            </a:r>
            <a:r>
              <a:rPr sz="2400" spc="5" dirty="0">
                <a:latin typeface="+mj-lt"/>
                <a:cs typeface="Verdana"/>
              </a:rPr>
              <a:t>of </a:t>
            </a:r>
            <a:r>
              <a:rPr sz="2400" spc="-20" dirty="0">
                <a:latin typeface="+mj-lt"/>
                <a:cs typeface="Verdana"/>
              </a:rPr>
              <a:t>the email </a:t>
            </a:r>
            <a:r>
              <a:rPr sz="2400" spc="-185" dirty="0">
                <a:latin typeface="+mj-lt"/>
                <a:cs typeface="Verdana"/>
              </a:rPr>
              <a:t>is </a:t>
            </a:r>
            <a:r>
              <a:rPr sz="2400" b="1" i="1" spc="-240" dirty="0">
                <a:latin typeface="+mj-lt"/>
                <a:cs typeface="Verdana"/>
              </a:rPr>
              <a:t>"Important </a:t>
            </a:r>
            <a:r>
              <a:rPr sz="2400" b="1" i="1" spc="-125" dirty="0">
                <a:latin typeface="+mj-lt"/>
                <a:cs typeface="Verdana"/>
              </a:rPr>
              <a:t>Message </a:t>
            </a:r>
            <a:r>
              <a:rPr sz="2400" b="1" i="1" spc="-235" dirty="0">
                <a:latin typeface="+mj-lt"/>
                <a:cs typeface="Verdana"/>
              </a:rPr>
              <a:t>From &lt;Username&gt;“</a:t>
            </a:r>
            <a:r>
              <a:rPr sz="2400" spc="-235" dirty="0">
                <a:latin typeface="+mj-lt"/>
                <a:cs typeface="Verdana"/>
              </a:rPr>
              <a:t>, </a:t>
            </a:r>
            <a:r>
              <a:rPr sz="2400" spc="-15" dirty="0">
                <a:latin typeface="+mj-lt"/>
                <a:cs typeface="Verdana"/>
              </a:rPr>
              <a:t>where </a:t>
            </a:r>
            <a:r>
              <a:rPr sz="2400" spc="-10" dirty="0">
                <a:latin typeface="+mj-lt"/>
                <a:cs typeface="Verdana"/>
              </a:rPr>
              <a:t> </a:t>
            </a:r>
            <a:r>
              <a:rPr sz="2400" i="1" spc="-30" dirty="0">
                <a:latin typeface="+mj-lt"/>
                <a:cs typeface="Verdana"/>
              </a:rPr>
              <a:t>“Username” </a:t>
            </a:r>
            <a:r>
              <a:rPr sz="2400" spc="-185" dirty="0">
                <a:latin typeface="+mj-lt"/>
                <a:cs typeface="Verdana"/>
              </a:rPr>
              <a:t>is </a:t>
            </a:r>
            <a:r>
              <a:rPr sz="2400" spc="-20" dirty="0">
                <a:latin typeface="+mj-lt"/>
                <a:cs typeface="Verdana"/>
              </a:rPr>
              <a:t>taken </a:t>
            </a:r>
            <a:r>
              <a:rPr sz="2400" spc="-70" dirty="0">
                <a:latin typeface="+mj-lt"/>
                <a:cs typeface="Verdana"/>
              </a:rPr>
              <a:t>from </a:t>
            </a:r>
            <a:r>
              <a:rPr sz="2400" spc="-100" dirty="0">
                <a:latin typeface="+mj-lt"/>
                <a:cs typeface="Verdana"/>
              </a:rPr>
              <a:t>MS </a:t>
            </a:r>
            <a:r>
              <a:rPr sz="2400" spc="-35" dirty="0">
                <a:latin typeface="+mj-lt"/>
                <a:cs typeface="Verdana"/>
              </a:rPr>
              <a:t>Word </a:t>
            </a:r>
            <a:r>
              <a:rPr sz="2400" spc="-75" dirty="0">
                <a:latin typeface="+mj-lt"/>
                <a:cs typeface="Verdana"/>
              </a:rPr>
              <a:t>setting. </a:t>
            </a:r>
            <a:r>
              <a:rPr sz="2400" spc="-95" dirty="0">
                <a:latin typeface="+mj-lt"/>
                <a:cs typeface="Verdana"/>
              </a:rPr>
              <a:t>The </a:t>
            </a:r>
            <a:r>
              <a:rPr sz="2400" spc="45" dirty="0">
                <a:latin typeface="+mj-lt"/>
                <a:cs typeface="Verdana"/>
              </a:rPr>
              <a:t>body </a:t>
            </a:r>
            <a:r>
              <a:rPr sz="2400" spc="5" dirty="0">
                <a:latin typeface="+mj-lt"/>
                <a:cs typeface="Verdana"/>
              </a:rPr>
              <a:t>of </a:t>
            </a:r>
            <a:r>
              <a:rPr sz="2400" spc="-20" dirty="0">
                <a:latin typeface="+mj-lt"/>
                <a:cs typeface="Verdana"/>
              </a:rPr>
              <a:t>the message </a:t>
            </a:r>
            <a:r>
              <a:rPr sz="2400" spc="-170" dirty="0">
                <a:latin typeface="+mj-lt"/>
                <a:cs typeface="Verdana"/>
              </a:rPr>
              <a:t>is </a:t>
            </a:r>
            <a:r>
              <a:rPr sz="2400" spc="-165" dirty="0">
                <a:latin typeface="+mj-lt"/>
                <a:cs typeface="Verdana"/>
              </a:rPr>
              <a:t> </a:t>
            </a:r>
            <a:r>
              <a:rPr sz="2400" b="1" i="1" spc="-220" dirty="0">
                <a:latin typeface="+mj-lt"/>
                <a:cs typeface="Verdana"/>
              </a:rPr>
              <a:t>"Here </a:t>
            </a:r>
            <a:r>
              <a:rPr sz="2400" b="1" i="1" spc="-229" dirty="0">
                <a:latin typeface="+mj-lt"/>
                <a:cs typeface="Verdana"/>
              </a:rPr>
              <a:t>is </a:t>
            </a:r>
            <a:r>
              <a:rPr sz="2400" b="1" i="1" spc="-195" dirty="0">
                <a:latin typeface="+mj-lt"/>
                <a:cs typeface="Verdana"/>
              </a:rPr>
              <a:t>that </a:t>
            </a:r>
            <a:r>
              <a:rPr sz="2400" b="1" i="1" spc="-135" dirty="0">
                <a:latin typeface="+mj-lt"/>
                <a:cs typeface="Verdana"/>
              </a:rPr>
              <a:t>document </a:t>
            </a:r>
            <a:r>
              <a:rPr sz="2400" b="1" i="1" spc="-145" dirty="0">
                <a:latin typeface="+mj-lt"/>
                <a:cs typeface="Verdana"/>
              </a:rPr>
              <a:t>you </a:t>
            </a:r>
            <a:r>
              <a:rPr sz="2400" b="1" i="1" spc="-120" dirty="0">
                <a:latin typeface="+mj-lt"/>
                <a:cs typeface="Verdana"/>
              </a:rPr>
              <a:t>asked </a:t>
            </a:r>
            <a:r>
              <a:rPr sz="2400" b="1" i="1" spc="-229" dirty="0">
                <a:latin typeface="+mj-lt"/>
                <a:cs typeface="Verdana"/>
              </a:rPr>
              <a:t>for </a:t>
            </a:r>
            <a:r>
              <a:rPr sz="2400" b="1" i="1" spc="-155" dirty="0">
                <a:latin typeface="+mj-lt"/>
                <a:cs typeface="Verdana"/>
              </a:rPr>
              <a:t>... </a:t>
            </a:r>
            <a:r>
              <a:rPr sz="2400" b="1" i="1" spc="-175" dirty="0">
                <a:latin typeface="+mj-lt"/>
                <a:cs typeface="Verdana"/>
              </a:rPr>
              <a:t>don't </a:t>
            </a:r>
            <a:r>
              <a:rPr sz="2400" b="1" i="1" spc="-229" dirty="0">
                <a:latin typeface="+mj-lt"/>
                <a:cs typeface="Verdana"/>
              </a:rPr>
              <a:t>show </a:t>
            </a:r>
            <a:r>
              <a:rPr sz="2400" b="1" i="1" spc="-120" dirty="0">
                <a:latin typeface="+mj-lt"/>
                <a:cs typeface="Verdana"/>
              </a:rPr>
              <a:t>anyone </a:t>
            </a:r>
            <a:r>
              <a:rPr sz="2400" b="1" i="1" spc="-145" dirty="0">
                <a:latin typeface="+mj-lt"/>
                <a:cs typeface="Verdana"/>
              </a:rPr>
              <a:t>else </a:t>
            </a:r>
            <a:r>
              <a:rPr sz="2400" b="1" i="1" spc="-240" dirty="0">
                <a:latin typeface="+mj-lt"/>
                <a:cs typeface="Verdana"/>
              </a:rPr>
              <a:t>;-)"</a:t>
            </a:r>
            <a:r>
              <a:rPr sz="2400" spc="-240" dirty="0">
                <a:latin typeface="+mj-lt"/>
                <a:cs typeface="Verdana"/>
              </a:rPr>
              <a:t>. </a:t>
            </a:r>
            <a:r>
              <a:rPr sz="2400" spc="-95" dirty="0">
                <a:latin typeface="+mj-lt"/>
                <a:cs typeface="Verdana"/>
              </a:rPr>
              <a:t>The </a:t>
            </a:r>
            <a:r>
              <a:rPr sz="2400" spc="-90" dirty="0">
                <a:latin typeface="+mj-lt"/>
                <a:cs typeface="Verdana"/>
              </a:rPr>
              <a:t> </a:t>
            </a:r>
            <a:r>
              <a:rPr sz="2400" spc="135" dirty="0">
                <a:latin typeface="+mj-lt"/>
                <a:cs typeface="Verdana"/>
              </a:rPr>
              <a:t>a</a:t>
            </a:r>
            <a:r>
              <a:rPr sz="2400" spc="-114" dirty="0">
                <a:latin typeface="+mj-lt"/>
                <a:cs typeface="Verdana"/>
              </a:rPr>
              <a:t>tt</a:t>
            </a:r>
            <a:r>
              <a:rPr sz="2400" spc="135" dirty="0">
                <a:latin typeface="+mj-lt"/>
                <a:cs typeface="Verdana"/>
              </a:rPr>
              <a:t>a</a:t>
            </a:r>
            <a:r>
              <a:rPr sz="2400" spc="80" dirty="0">
                <a:latin typeface="+mj-lt"/>
                <a:cs typeface="Verdana"/>
              </a:rPr>
              <a:t>c</a:t>
            </a:r>
            <a:r>
              <a:rPr sz="2400" spc="90" dirty="0">
                <a:latin typeface="+mj-lt"/>
                <a:cs typeface="Verdana"/>
              </a:rPr>
              <a:t>h</a:t>
            </a:r>
            <a:r>
              <a:rPr sz="2400" spc="-5" dirty="0">
                <a:latin typeface="+mj-lt"/>
                <a:cs typeface="Verdana"/>
              </a:rPr>
              <a:t>me</a:t>
            </a:r>
            <a:r>
              <a:rPr sz="2400" spc="-15" dirty="0">
                <a:latin typeface="+mj-lt"/>
                <a:cs typeface="Verdana"/>
              </a:rPr>
              <a:t>n</a:t>
            </a:r>
            <a:r>
              <a:rPr sz="2400" spc="-100" dirty="0">
                <a:latin typeface="+mj-lt"/>
                <a:cs typeface="Verdana"/>
              </a:rPr>
              <a:t>t</a:t>
            </a:r>
            <a:r>
              <a:rPr sz="2400" spc="-75" dirty="0">
                <a:latin typeface="+mj-lt"/>
                <a:cs typeface="Verdana"/>
              </a:rPr>
              <a:t> </a:t>
            </a:r>
            <a:r>
              <a:rPr sz="2400" spc="-110" dirty="0">
                <a:latin typeface="+mj-lt"/>
                <a:cs typeface="Verdana"/>
              </a:rPr>
              <a:t>i</a:t>
            </a:r>
            <a:r>
              <a:rPr sz="2400" spc="-245" dirty="0">
                <a:latin typeface="+mj-lt"/>
                <a:cs typeface="Verdana"/>
              </a:rPr>
              <a:t>s</a:t>
            </a:r>
            <a:r>
              <a:rPr sz="2400" spc="-160" dirty="0">
                <a:latin typeface="+mj-lt"/>
                <a:cs typeface="Verdana"/>
              </a:rPr>
              <a:t> </a:t>
            </a:r>
            <a:r>
              <a:rPr sz="2400" spc="-110" dirty="0">
                <a:latin typeface="+mj-lt"/>
                <a:cs typeface="Verdana"/>
              </a:rPr>
              <a:t>us</a:t>
            </a:r>
            <a:r>
              <a:rPr sz="2400" spc="-130" dirty="0">
                <a:latin typeface="+mj-lt"/>
                <a:cs typeface="Verdana"/>
              </a:rPr>
              <a:t>u</a:t>
            </a:r>
            <a:r>
              <a:rPr sz="2400" spc="135" dirty="0">
                <a:latin typeface="+mj-lt"/>
                <a:cs typeface="Verdana"/>
              </a:rPr>
              <a:t>a</a:t>
            </a:r>
            <a:r>
              <a:rPr sz="2400" spc="-125" dirty="0">
                <a:latin typeface="+mj-lt"/>
                <a:cs typeface="Verdana"/>
              </a:rPr>
              <a:t>ll</a:t>
            </a:r>
            <a:r>
              <a:rPr sz="2400" spc="-105" dirty="0">
                <a:latin typeface="+mj-lt"/>
                <a:cs typeface="Verdana"/>
              </a:rPr>
              <a:t>y</a:t>
            </a:r>
            <a:r>
              <a:rPr sz="2400" spc="-135" dirty="0">
                <a:latin typeface="+mj-lt"/>
                <a:cs typeface="Verdana"/>
              </a:rPr>
              <a:t> </a:t>
            </a:r>
            <a:r>
              <a:rPr sz="2400" b="1" i="1" spc="-225" dirty="0">
                <a:latin typeface="+mj-lt"/>
                <a:cs typeface="Verdana"/>
              </a:rPr>
              <a:t>“list</a:t>
            </a:r>
            <a:r>
              <a:rPr sz="2400" b="1" i="1" spc="-150" dirty="0">
                <a:latin typeface="+mj-lt"/>
                <a:cs typeface="Verdana"/>
              </a:rPr>
              <a:t>.</a:t>
            </a:r>
            <a:r>
              <a:rPr sz="2400" b="1" i="1" spc="-25" dirty="0">
                <a:latin typeface="+mj-lt"/>
                <a:cs typeface="Verdana"/>
              </a:rPr>
              <a:t>doc</a:t>
            </a:r>
            <a:r>
              <a:rPr sz="2400" b="1" i="1" spc="-195" dirty="0" smtClean="0">
                <a:latin typeface="+mj-lt"/>
                <a:cs typeface="Verdana"/>
              </a:rPr>
              <a:t>”</a:t>
            </a:r>
            <a:r>
              <a:rPr sz="2400" spc="-180" dirty="0" smtClean="0">
                <a:latin typeface="+mj-lt"/>
                <a:cs typeface="Verdana"/>
              </a:rPr>
              <a:t>.</a:t>
            </a:r>
            <a:endParaRPr sz="2400" baseline="25462" dirty="0">
              <a:latin typeface="+mj-lt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F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894</Words>
  <Application>Microsoft Office PowerPoint</Application>
  <PresentationFormat>Widescreen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Lucida Sans Unicode</vt:lpstr>
      <vt:lpstr>Tahoma</vt:lpstr>
      <vt:lpstr>Verdana</vt:lpstr>
      <vt:lpstr>Office Theme</vt:lpstr>
      <vt:lpstr>PowerPoint Presentation</vt:lpstr>
      <vt:lpstr>PowerPoint Presentation</vt:lpstr>
      <vt:lpstr>Contents</vt:lpstr>
      <vt:lpstr>1. Melissa virus and its outbreak</vt:lpstr>
      <vt:lpstr> </vt:lpstr>
      <vt:lpstr>PowerPoint Presentation</vt:lpstr>
      <vt:lpstr>Outbreak</vt:lpstr>
      <vt:lpstr>Outbreak</vt:lpstr>
      <vt:lpstr>2. Examine the body of Melissa</vt:lpstr>
      <vt:lpstr>PowerPoint Presentation</vt:lpstr>
      <vt:lpstr>Behaviors</vt:lpstr>
      <vt:lpstr>PowerPoint Presentation</vt:lpstr>
      <vt:lpstr>▶ In a small percentage of cases (when the day of the month equals the  minute value), the second payload of Melissa will insert the following  sentence at the current cursor position:</vt:lpstr>
      <vt:lpstr>PowerPoint Presentation</vt:lpstr>
      <vt:lpstr>PowerPoint Presentation</vt:lpstr>
      <vt:lpstr>3. How Melissa hides its activities</vt:lpstr>
      <vt:lpstr>PowerPoint Presentation</vt:lpstr>
      <vt:lpstr>4. Dealing with Melissa</vt:lpstr>
      <vt:lpstr>6. Appendix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Omasete</dc:creator>
  <cp:lastModifiedBy>David Omasete</cp:lastModifiedBy>
  <cp:revision>4</cp:revision>
  <dcterms:created xsi:type="dcterms:W3CDTF">2021-10-18T14:05:32Z</dcterms:created>
  <dcterms:modified xsi:type="dcterms:W3CDTF">2021-10-18T14:26:25Z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2021-10-18T00:00:00Z</vt:filetime>
  </property>
</Properties>
</file>