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3725"/>
            <a:ext cx="4505676" cy="68305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36110" y="324701"/>
            <a:ext cx="2183793" cy="7877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053" y="2472893"/>
            <a:ext cx="194589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1693" y="1888235"/>
            <a:ext cx="8195309" cy="347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7529" y="0"/>
              <a:ext cx="597647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720084"/>
              <a:ext cx="3602735" cy="26014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61008"/>
            <a:ext cx="2691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C30009"/>
                </a:solidFill>
              </a:rPr>
              <a:t>Enume</a:t>
            </a:r>
            <a:r>
              <a:rPr sz="4000" spc="-85" dirty="0">
                <a:solidFill>
                  <a:srgbClr val="C30009"/>
                </a:solidFill>
              </a:rPr>
              <a:t>r</a:t>
            </a:r>
            <a:r>
              <a:rPr sz="4000" spc="-40" dirty="0">
                <a:solidFill>
                  <a:srgbClr val="C30009"/>
                </a:solidFill>
              </a:rPr>
              <a:t>a</a:t>
            </a:r>
            <a:r>
              <a:rPr sz="4000" spc="-5" dirty="0">
                <a:solidFill>
                  <a:srgbClr val="C30009"/>
                </a:solidFill>
              </a:rPr>
              <a:t>tion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76580"/>
            <a:ext cx="41700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Simple </a:t>
            </a:r>
            <a:r>
              <a:rPr sz="3600" spc="-15" dirty="0">
                <a:solidFill>
                  <a:srgbClr val="17376A"/>
                </a:solidFill>
              </a:rPr>
              <a:t>Network </a:t>
            </a:r>
            <a:r>
              <a:rPr sz="3600" spc="-10" dirty="0">
                <a:solidFill>
                  <a:srgbClr val="17376A"/>
                </a:solidFill>
              </a:rPr>
              <a:t> Management</a:t>
            </a:r>
            <a:r>
              <a:rPr sz="3600" spc="-90" dirty="0">
                <a:solidFill>
                  <a:srgbClr val="17376A"/>
                </a:solidFill>
              </a:rPr>
              <a:t> </a:t>
            </a:r>
            <a:r>
              <a:rPr sz="3600" spc="-20" dirty="0">
                <a:solidFill>
                  <a:srgbClr val="17376A"/>
                </a:solidFill>
              </a:rPr>
              <a:t>Protocol </a:t>
            </a:r>
            <a:r>
              <a:rPr sz="3600" spc="-795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Enumeration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894713"/>
            <a:ext cx="7214870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7329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It’s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enumerating</a:t>
            </a:r>
            <a:r>
              <a:rPr sz="3200" spc="-5" dirty="0">
                <a:latin typeface="Calibri"/>
                <a:cs typeface="Calibri"/>
              </a:rPr>
              <a:t> user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accounts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devices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 a </a:t>
            </a:r>
            <a:r>
              <a:rPr sz="3200" spc="-25" dirty="0">
                <a:latin typeface="Calibri"/>
                <a:cs typeface="Calibri"/>
              </a:rPr>
              <a:t>target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85" dirty="0">
                <a:latin typeface="Calibri"/>
                <a:cs typeface="Calibri"/>
              </a:rPr>
              <a:t>SNMP.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1072515" algn="l"/>
              </a:tabLst>
            </a:pPr>
            <a:r>
              <a:rPr sz="3200" spc="-10" dirty="0">
                <a:latin typeface="Calibri"/>
                <a:cs typeface="Calibri"/>
              </a:rPr>
              <a:t>Consists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manager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agents.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Agents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	</a:t>
            </a:r>
            <a:r>
              <a:rPr sz="3200" spc="-5" dirty="0">
                <a:latin typeface="Calibri"/>
                <a:cs typeface="Calibri"/>
              </a:rPr>
              <a:t>embedded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10" dirty="0">
                <a:latin typeface="Calibri"/>
                <a:cs typeface="Calibri"/>
              </a:rPr>
              <a:t>every network </a:t>
            </a:r>
            <a:r>
              <a:rPr sz="3200" spc="-5" dirty="0">
                <a:latin typeface="Calibri"/>
                <a:cs typeface="Calibri"/>
              </a:rPr>
              <a:t>device 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manager 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installed</a:t>
            </a:r>
            <a:r>
              <a:rPr sz="3200" dirty="0">
                <a:latin typeface="Calibri"/>
                <a:cs typeface="Calibri"/>
              </a:rPr>
              <a:t> is </a:t>
            </a:r>
            <a:r>
              <a:rPr sz="3200" spc="-10" dirty="0">
                <a:latin typeface="Calibri"/>
                <a:cs typeface="Calibri"/>
              </a:rPr>
              <a:t>installed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computer.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491" y="1607261"/>
            <a:ext cx="722312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SNMP </a:t>
            </a:r>
            <a:r>
              <a:rPr sz="3200" spc="-5" dirty="0">
                <a:latin typeface="Calibri"/>
                <a:cs typeface="Calibri"/>
              </a:rPr>
              <a:t>holds </a:t>
            </a:r>
            <a:r>
              <a:rPr sz="3200" dirty="0">
                <a:latin typeface="Calibri"/>
                <a:cs typeface="Calibri"/>
              </a:rPr>
              <a:t>2 </a:t>
            </a:r>
            <a:r>
              <a:rPr sz="3200" spc="-15" dirty="0">
                <a:latin typeface="Calibri"/>
                <a:cs typeface="Calibri"/>
              </a:rPr>
              <a:t>passwords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access 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configure </a:t>
            </a:r>
            <a:r>
              <a:rPr sz="3200" spc="-5" dirty="0">
                <a:latin typeface="Calibri"/>
                <a:cs typeface="Calibri"/>
              </a:rPr>
              <a:t>SNMP </a:t>
            </a:r>
            <a:r>
              <a:rPr sz="3200" spc="-10" dirty="0">
                <a:latin typeface="Calibri"/>
                <a:cs typeface="Calibri"/>
              </a:rPr>
              <a:t>agent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management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350596"/>
            <a:ext cx="48221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7376A"/>
                </a:solidFill>
              </a:rPr>
              <a:t>Management</a:t>
            </a:r>
            <a:r>
              <a:rPr sz="3600" spc="-55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Information </a:t>
            </a:r>
            <a:r>
              <a:rPr sz="3600" spc="-800" dirty="0">
                <a:solidFill>
                  <a:srgbClr val="17376A"/>
                </a:solidFill>
              </a:rPr>
              <a:t> </a:t>
            </a:r>
            <a:r>
              <a:rPr sz="3600" dirty="0">
                <a:solidFill>
                  <a:srgbClr val="17376A"/>
                </a:solidFill>
              </a:rPr>
              <a:t>Base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607261"/>
            <a:ext cx="7315834" cy="3686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It’s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virtual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database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containing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formal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description of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10" dirty="0">
                <a:latin typeface="Calibri"/>
                <a:cs typeface="Calibri"/>
              </a:rPr>
              <a:t>network </a:t>
            </a:r>
            <a:r>
              <a:rPr sz="3200" spc="-5" dirty="0">
                <a:latin typeface="Calibri"/>
                <a:cs typeface="Calibri"/>
              </a:rPr>
              <a:t>objects </a:t>
            </a:r>
            <a:r>
              <a:rPr sz="3200" spc="-10" dirty="0">
                <a:latin typeface="Calibri"/>
                <a:cs typeface="Calibri"/>
              </a:rPr>
              <a:t>that can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managed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85" dirty="0">
                <a:latin typeface="Calibri"/>
                <a:cs typeface="Calibri"/>
              </a:rPr>
              <a:t>SNMP.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Addressed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through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Identifiers.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2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managed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Scalar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35" dirty="0">
                <a:latin typeface="Calibri"/>
                <a:cs typeface="Calibri"/>
              </a:rPr>
              <a:t>Tabular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4672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SNMP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Enumeration</a:t>
            </a:r>
            <a:r>
              <a:rPr sz="3600" spc="-5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tools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509941"/>
            <a:ext cx="3350260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OpUTILS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Engineer’s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Toolset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Netscan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Tools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SNMP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informant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3499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376A"/>
                </a:solidFill>
              </a:rPr>
              <a:t>LDAP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Enumeration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526489"/>
            <a:ext cx="7433945" cy="45072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465455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Lightweight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Directory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Access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Protocol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internet protocol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accessing </a:t>
            </a:r>
            <a:r>
              <a:rPr sz="3000" spc="-10" dirty="0">
                <a:latin typeface="Calibri"/>
                <a:cs typeface="Calibri"/>
              </a:rPr>
              <a:t>distributed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directory</a:t>
            </a:r>
            <a:r>
              <a:rPr sz="3000" spc="-5" dirty="0">
                <a:latin typeface="Calibri"/>
                <a:cs typeface="Calibri"/>
              </a:rPr>
              <a:t> services.</a:t>
            </a:r>
            <a:endParaRPr sz="3000">
              <a:latin typeface="Calibri"/>
              <a:cs typeface="Calibri"/>
            </a:endParaRPr>
          </a:p>
          <a:p>
            <a:pPr marL="355600" marR="182245" indent="-3429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  <a:tab pos="4594860" algn="l"/>
              </a:tabLst>
            </a:pPr>
            <a:r>
              <a:rPr sz="3000" spc="-10" dirty="0">
                <a:latin typeface="Calibri"/>
                <a:cs typeface="Calibri"/>
              </a:rPr>
              <a:t>Directory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services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may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provide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organized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records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hierarchical	</a:t>
            </a:r>
            <a:r>
              <a:rPr sz="3000" spc="-5" dirty="0">
                <a:latin typeface="Calibri"/>
                <a:cs typeface="Calibri"/>
              </a:rPr>
              <a:t>logical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structure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Client </a:t>
            </a:r>
            <a:r>
              <a:rPr sz="3000" spc="-15" dirty="0">
                <a:latin typeface="Calibri"/>
                <a:cs typeface="Calibri"/>
              </a:rPr>
              <a:t>starts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5" dirty="0">
                <a:latin typeface="Calibri"/>
                <a:cs typeface="Calibri"/>
              </a:rPr>
              <a:t>LDAP </a:t>
            </a:r>
            <a:r>
              <a:rPr sz="3000" dirty="0">
                <a:latin typeface="Calibri"/>
                <a:cs typeface="Calibri"/>
              </a:rPr>
              <a:t>session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spc="-5" dirty="0">
                <a:latin typeface="Calibri"/>
                <a:cs typeface="Calibri"/>
              </a:rPr>
              <a:t>connecting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Directory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Agent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TCP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port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389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sends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request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DSA.</a:t>
            </a:r>
            <a:endParaRPr sz="3000">
              <a:latin typeface="Calibri"/>
              <a:cs typeface="Calibri"/>
            </a:endParaRPr>
          </a:p>
          <a:p>
            <a:pPr marL="355600" marR="149225" indent="-342900">
              <a:lnSpc>
                <a:spcPts val="288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Info </a:t>
            </a:r>
            <a:r>
              <a:rPr sz="3000" spc="-10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transmitted </a:t>
            </a:r>
            <a:r>
              <a:rPr sz="3000" spc="-10" dirty="0">
                <a:latin typeface="Calibri"/>
                <a:cs typeface="Calibri"/>
              </a:rPr>
              <a:t>between </a:t>
            </a:r>
            <a:r>
              <a:rPr sz="3000" spc="-5" dirty="0">
                <a:latin typeface="Calibri"/>
                <a:cs typeface="Calibri"/>
              </a:rPr>
              <a:t>server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client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using</a:t>
            </a:r>
            <a:r>
              <a:rPr sz="3000" dirty="0">
                <a:latin typeface="Calibri"/>
                <a:cs typeface="Calibri"/>
              </a:rPr>
              <a:t> Basic </a:t>
            </a:r>
            <a:r>
              <a:rPr sz="3000" spc="-10" dirty="0">
                <a:latin typeface="Calibri"/>
                <a:cs typeface="Calibri"/>
              </a:rPr>
              <a:t>Encoding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Rules.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Attack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queries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LDAP</a:t>
            </a:r>
            <a:r>
              <a:rPr sz="3000" spc="-10" dirty="0">
                <a:latin typeface="Calibri"/>
                <a:cs typeface="Calibri"/>
              </a:rPr>
              <a:t> 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gain </a:t>
            </a:r>
            <a:r>
              <a:rPr sz="3000" spc="-25" dirty="0">
                <a:latin typeface="Calibri"/>
                <a:cs typeface="Calibri"/>
              </a:rPr>
              <a:t>info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usernames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4511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376A"/>
                </a:solidFill>
              </a:rPr>
              <a:t>LDAP Enumeration</a:t>
            </a:r>
            <a:r>
              <a:rPr sz="3600" spc="-5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tools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509941"/>
            <a:ext cx="5017135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Softerra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LDAP </a:t>
            </a:r>
            <a:r>
              <a:rPr sz="3200" spc="-20" dirty="0">
                <a:latin typeface="Calibri"/>
                <a:cs typeface="Calibri"/>
              </a:rPr>
              <a:t>Administrator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LDAP </a:t>
            </a:r>
            <a:r>
              <a:rPr sz="3200" spc="-5" dirty="0">
                <a:latin typeface="Calibri"/>
                <a:cs typeface="Calibri"/>
              </a:rPr>
              <a:t>Admin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Tools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Ldap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search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Active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Directory Explorer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3285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376A"/>
                </a:solidFill>
              </a:rPr>
              <a:t>NTP</a:t>
            </a:r>
            <a:r>
              <a:rPr sz="3600" spc="-6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Enumeration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607261"/>
            <a:ext cx="7407275" cy="4150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7185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Network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5" dirty="0">
                <a:latin typeface="Calibri"/>
                <a:cs typeface="Calibri"/>
              </a:rPr>
              <a:t>Protocol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designed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synchronize </a:t>
            </a:r>
            <a:r>
              <a:rPr sz="3200" spc="-5" dirty="0">
                <a:latin typeface="Calibri"/>
                <a:cs typeface="Calibri"/>
              </a:rPr>
              <a:t>clocks of </a:t>
            </a:r>
            <a:r>
              <a:rPr sz="3200" spc="-20" dirty="0">
                <a:latin typeface="Calibri"/>
                <a:cs typeface="Calibri"/>
              </a:rPr>
              <a:t>networked </a:t>
            </a:r>
            <a:r>
              <a:rPr sz="3200" spc="-15" dirty="0">
                <a:latin typeface="Calibri"/>
                <a:cs typeface="Calibri"/>
              </a:rPr>
              <a:t> computers.</a:t>
            </a:r>
            <a:endParaRPr sz="3200">
              <a:latin typeface="Calibri"/>
              <a:cs typeface="Calibri"/>
            </a:endParaRPr>
          </a:p>
          <a:p>
            <a:pPr marL="355600" marR="99949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Uses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UDP</a:t>
            </a:r>
            <a:r>
              <a:rPr sz="3200" spc="-5" dirty="0">
                <a:latin typeface="Calibri"/>
                <a:cs typeface="Calibri"/>
              </a:rPr>
              <a:t> 123 </a:t>
            </a:r>
            <a:r>
              <a:rPr sz="3200" dirty="0">
                <a:latin typeface="Calibri"/>
                <a:cs typeface="Calibri"/>
              </a:rPr>
              <a:t>as a</a:t>
            </a:r>
            <a:r>
              <a:rPr sz="3200" spc="-5" dirty="0">
                <a:latin typeface="Calibri"/>
                <a:cs typeface="Calibri"/>
              </a:rPr>
              <a:t> primary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communication.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Attacker</a:t>
            </a:r>
            <a:r>
              <a:rPr sz="3200" spc="-5" dirty="0">
                <a:latin typeface="Calibri"/>
                <a:cs typeface="Calibri"/>
              </a:rPr>
              <a:t> queries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NTP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server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garther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info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ie-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hosts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NTP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server.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spc="-5" dirty="0">
                <a:latin typeface="Calibri"/>
                <a:cs typeface="Calibri"/>
              </a:rPr>
              <a:t> IP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350596"/>
            <a:ext cx="32854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376A"/>
                </a:solidFill>
              </a:rPr>
              <a:t>NTP</a:t>
            </a:r>
            <a:r>
              <a:rPr sz="3600" spc="-65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Enumeration </a:t>
            </a:r>
            <a:r>
              <a:rPr sz="3600" spc="-795" dirty="0">
                <a:solidFill>
                  <a:srgbClr val="17376A"/>
                </a:solidFill>
              </a:rPr>
              <a:t> </a:t>
            </a:r>
            <a:r>
              <a:rPr sz="3600" spc="-10" dirty="0">
                <a:solidFill>
                  <a:srgbClr val="17376A"/>
                </a:solidFill>
              </a:rPr>
              <a:t>commands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607261"/>
            <a:ext cx="737489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Nptrace- </a:t>
            </a:r>
            <a:r>
              <a:rPr sz="3200" spc="-45" dirty="0">
                <a:latin typeface="Calibri"/>
                <a:cs typeface="Calibri"/>
              </a:rPr>
              <a:t>Traces </a:t>
            </a:r>
            <a:r>
              <a:rPr sz="3200" dirty="0">
                <a:latin typeface="Calibri"/>
                <a:cs typeface="Calibri"/>
              </a:rPr>
              <a:t>a chain of NTP </a:t>
            </a:r>
            <a:r>
              <a:rPr sz="3200" spc="-20" dirty="0">
                <a:latin typeface="Calibri"/>
                <a:cs typeface="Calibri"/>
              </a:rPr>
              <a:t>severs </a:t>
            </a:r>
            <a:r>
              <a:rPr sz="3200" spc="-5" dirty="0">
                <a:latin typeface="Calibri"/>
                <a:cs typeface="Calibri"/>
              </a:rPr>
              <a:t>back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primary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source.</a:t>
            </a:r>
            <a:endParaRPr sz="3200">
              <a:latin typeface="Calibri"/>
              <a:cs typeface="Calibri"/>
            </a:endParaRPr>
          </a:p>
          <a:p>
            <a:pPr marL="355600" marR="82804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Ntpdc-Monitor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NTP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daemon.</a:t>
            </a:r>
            <a:endParaRPr sz="3200">
              <a:latin typeface="Calibri"/>
              <a:cs typeface="Calibri"/>
            </a:endParaRPr>
          </a:p>
          <a:p>
            <a:pPr marL="355600" marR="48069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Ntpq-Monitor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NTP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daemon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ntpd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determine performance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4298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376A"/>
                </a:solidFill>
              </a:rPr>
              <a:t>NTP</a:t>
            </a:r>
            <a:r>
              <a:rPr sz="3600" spc="-35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Enumeration</a:t>
            </a:r>
            <a:r>
              <a:rPr sz="3600" spc="-45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tools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607261"/>
            <a:ext cx="7045959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PRTG </a:t>
            </a:r>
            <a:r>
              <a:rPr sz="3200" spc="-10" dirty="0">
                <a:latin typeface="Calibri"/>
                <a:cs typeface="Calibri"/>
              </a:rPr>
              <a:t>Network Monitor-shows response </a:t>
            </a:r>
            <a:r>
              <a:rPr sz="3200" spc="-5" dirty="0">
                <a:latin typeface="Calibri"/>
                <a:cs typeface="Calibri"/>
              </a:rPr>
              <a:t> time 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server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20" dirty="0">
                <a:latin typeface="Calibri"/>
                <a:cs typeface="Calibri"/>
              </a:rPr>
              <a:t>difference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comparison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Nmap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Wireshark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3587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SMTP</a:t>
            </a:r>
            <a:r>
              <a:rPr sz="3600" spc="-65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Enumeration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506226"/>
            <a:ext cx="6682740" cy="25806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Provides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 </a:t>
            </a:r>
            <a:r>
              <a:rPr sz="3200" spc="-5" dirty="0">
                <a:latin typeface="Calibri"/>
                <a:cs typeface="Calibri"/>
              </a:rPr>
              <a:t>built-in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commands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0" dirty="0">
                <a:latin typeface="Calibri"/>
                <a:cs typeface="Calibri"/>
              </a:rPr>
              <a:t>VRFY:</a:t>
            </a:r>
            <a:r>
              <a:rPr sz="2800" spc="-15" dirty="0">
                <a:latin typeface="Calibri"/>
                <a:cs typeface="Calibri"/>
              </a:rPr>
              <a:t> validates </a:t>
            </a:r>
            <a:r>
              <a:rPr sz="2800" spc="-20" dirty="0"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EXPN-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Tells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aliases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mailing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RCPT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TO-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recipients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messages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391" y="473709"/>
            <a:ext cx="2427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376A"/>
                </a:solidFill>
              </a:rPr>
              <a:t>Enumeration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607261"/>
            <a:ext cx="7515859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Enumeration </a:t>
            </a:r>
            <a:r>
              <a:rPr sz="3200" dirty="0">
                <a:latin typeface="Calibri"/>
                <a:cs typeface="Calibri"/>
              </a:rPr>
              <a:t>is the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extracting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usernames, </a:t>
            </a:r>
            <a:r>
              <a:rPr sz="3200" dirty="0">
                <a:latin typeface="Calibri"/>
                <a:cs typeface="Calibri"/>
              </a:rPr>
              <a:t>machine </a:t>
            </a:r>
            <a:r>
              <a:rPr sz="3200" spc="-5" dirty="0">
                <a:latin typeface="Calibri"/>
                <a:cs typeface="Calibri"/>
              </a:rPr>
              <a:t>names, </a:t>
            </a:r>
            <a:r>
              <a:rPr sz="3200" spc="-10" dirty="0">
                <a:latin typeface="Calibri"/>
                <a:cs typeface="Calibri"/>
              </a:rPr>
              <a:t>network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resources, shares, </a:t>
            </a:r>
            <a:r>
              <a:rPr sz="3200" dirty="0">
                <a:latin typeface="Calibri"/>
                <a:cs typeface="Calibri"/>
              </a:rPr>
              <a:t>and services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network.</a:t>
            </a:r>
            <a:endParaRPr sz="3200">
              <a:latin typeface="Calibri"/>
              <a:cs typeface="Calibri"/>
            </a:endParaRPr>
          </a:p>
          <a:p>
            <a:pPr marL="12700" marR="41910" indent="91440">
              <a:lnSpc>
                <a:spcPct val="100000"/>
              </a:lnSpc>
              <a:spcBef>
                <a:spcPts val="775"/>
              </a:spcBef>
            </a:pPr>
            <a:r>
              <a:rPr sz="3200" spc="-40" dirty="0">
                <a:latin typeface="Calibri"/>
                <a:cs typeface="Calibri"/>
              </a:rPr>
              <a:t>Attacker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creates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active</a:t>
            </a:r>
            <a:r>
              <a:rPr sz="3200" spc="-5" dirty="0">
                <a:latin typeface="Calibri"/>
                <a:cs typeface="Calibri"/>
              </a:rPr>
              <a:t> connections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performs directed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queries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gain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 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target.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4601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SMTP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Enumeration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tools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509941"/>
            <a:ext cx="3319779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NetScan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Tools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Smtp-user-enum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350596"/>
            <a:ext cx="439229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DNS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Enumeration</a:t>
            </a:r>
            <a:r>
              <a:rPr sz="3600" spc="-60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using </a:t>
            </a:r>
            <a:r>
              <a:rPr sz="3600" spc="-800" dirty="0">
                <a:solidFill>
                  <a:srgbClr val="17376A"/>
                </a:solidFill>
              </a:rPr>
              <a:t> </a:t>
            </a:r>
            <a:r>
              <a:rPr sz="3600" spc="-20" dirty="0">
                <a:solidFill>
                  <a:srgbClr val="17376A"/>
                </a:solidFill>
              </a:rPr>
              <a:t>Zone</a:t>
            </a:r>
            <a:r>
              <a:rPr sz="3600" spc="-10" dirty="0">
                <a:solidFill>
                  <a:srgbClr val="17376A"/>
                </a:solidFill>
              </a:rPr>
              <a:t> </a:t>
            </a:r>
            <a:r>
              <a:rPr sz="3600" spc="-55" dirty="0">
                <a:solidFill>
                  <a:srgbClr val="17376A"/>
                </a:solidFill>
              </a:rPr>
              <a:t>Transfer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607261"/>
            <a:ext cx="7233284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locating </a:t>
            </a:r>
            <a:r>
              <a:rPr sz="3200" spc="-5" dirty="0">
                <a:latin typeface="Calibri"/>
                <a:cs typeface="Calibri"/>
              </a:rPr>
              <a:t>DNS </a:t>
            </a:r>
            <a:r>
              <a:rPr sz="3200" spc="-10" dirty="0">
                <a:latin typeface="Calibri"/>
                <a:cs typeface="Calibri"/>
              </a:rPr>
              <a:t>Serer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records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target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network.</a:t>
            </a:r>
            <a:endParaRPr sz="3200">
              <a:latin typeface="Calibri"/>
              <a:cs typeface="Calibri"/>
            </a:endParaRPr>
          </a:p>
          <a:p>
            <a:pPr marL="355600" marR="57975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Attacker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gather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valuable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spc="-5" dirty="0">
                <a:latin typeface="Calibri"/>
                <a:cs typeface="Calibri"/>
              </a:rPr>
              <a:t>such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DNS server </a:t>
            </a:r>
            <a:r>
              <a:rPr sz="3200" dirty="0">
                <a:latin typeface="Calibri"/>
                <a:cs typeface="Calibri"/>
              </a:rPr>
              <a:t>name,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host</a:t>
            </a:r>
            <a:r>
              <a:rPr sz="3200" spc="-5" dirty="0">
                <a:latin typeface="Calibri"/>
                <a:cs typeface="Calibri"/>
              </a:rPr>
              <a:t> names.</a:t>
            </a:r>
            <a:endParaRPr sz="3200">
              <a:latin typeface="Calibri"/>
              <a:cs typeface="Calibri"/>
            </a:endParaRPr>
          </a:p>
          <a:p>
            <a:pPr marL="355600" marR="120014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attacker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tries</a:t>
            </a:r>
            <a:r>
              <a:rPr sz="3200" spc="-20" dirty="0">
                <a:latin typeface="Calibri"/>
                <a:cs typeface="Calibri"/>
              </a:rPr>
              <a:t> 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retrieve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copy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entire</a:t>
            </a:r>
            <a:r>
              <a:rPr sz="3200" spc="-20" dirty="0">
                <a:latin typeface="Calibri"/>
                <a:cs typeface="Calibri"/>
              </a:rPr>
              <a:t> zone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domain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5" dirty="0">
                <a:latin typeface="Calibri"/>
                <a:cs typeface="Calibri"/>
              </a:rPr>
              <a:t> DNS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Server.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350596"/>
            <a:ext cx="36112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Other</a:t>
            </a:r>
            <a:r>
              <a:rPr sz="3600" spc="-7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Enumeration </a:t>
            </a:r>
            <a:r>
              <a:rPr sz="3600" spc="-800" dirty="0">
                <a:solidFill>
                  <a:srgbClr val="17376A"/>
                </a:solidFill>
              </a:rPr>
              <a:t> </a:t>
            </a:r>
            <a:r>
              <a:rPr sz="3600" spc="-35" dirty="0">
                <a:solidFill>
                  <a:srgbClr val="17376A"/>
                </a:solidFill>
              </a:rPr>
              <a:t>Techniques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558493"/>
            <a:ext cx="7372350" cy="45631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256540" indent="-342900">
              <a:lnSpc>
                <a:spcPct val="90000"/>
              </a:lnSpc>
              <a:spcBef>
                <a:spcPts val="4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Ipsec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Enumeration-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uses </a:t>
            </a:r>
            <a:r>
              <a:rPr sz="3200" spc="-10" dirty="0">
                <a:latin typeface="Calibri"/>
                <a:cs typeface="Calibri"/>
              </a:rPr>
              <a:t>Encapsulation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Security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Payload,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Authentication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Header 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Internet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Key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Exchange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secure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communication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virtual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private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end </a:t>
            </a:r>
            <a:r>
              <a:rPr sz="3200" spc="-10" dirty="0">
                <a:latin typeface="Calibri"/>
                <a:cs typeface="Calibri"/>
              </a:rPr>
              <a:t>points.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Most</a:t>
            </a:r>
            <a:r>
              <a:rPr sz="3200" spc="-5" dirty="0">
                <a:latin typeface="Calibri"/>
                <a:cs typeface="Calibri"/>
              </a:rPr>
              <a:t> Ipsec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VPNs use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Internet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Security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Key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Management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Protocol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establish,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negotiate,</a:t>
            </a:r>
            <a:r>
              <a:rPr sz="3200" dirty="0">
                <a:latin typeface="Calibri"/>
                <a:cs typeface="Calibri"/>
              </a:rPr>
              <a:t> modify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delete </a:t>
            </a:r>
            <a:r>
              <a:rPr sz="3200" spc="-5" dirty="0">
                <a:latin typeface="Calibri"/>
                <a:cs typeface="Calibri"/>
              </a:rPr>
              <a:t>Security </a:t>
            </a:r>
            <a:r>
              <a:rPr sz="3200" spc="-10" dirty="0">
                <a:latin typeface="Calibri"/>
                <a:cs typeface="Calibri"/>
              </a:rPr>
              <a:t>Associations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cryptographic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keys.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491" y="1607261"/>
            <a:ext cx="7329805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Scan </a:t>
            </a:r>
            <a:r>
              <a:rPr sz="3200" spc="-10" dirty="0">
                <a:latin typeface="Calibri"/>
                <a:cs typeface="Calibri"/>
              </a:rPr>
              <a:t>ISAKMP at </a:t>
            </a:r>
            <a:r>
              <a:rPr sz="3200" dirty="0">
                <a:latin typeface="Calibri"/>
                <a:cs typeface="Calibri"/>
              </a:rPr>
              <a:t>UDP </a:t>
            </a:r>
            <a:r>
              <a:rPr sz="3200" spc="-5" dirty="0">
                <a:latin typeface="Calibri"/>
                <a:cs typeface="Calibri"/>
              </a:rPr>
              <a:t>port </a:t>
            </a:r>
            <a:r>
              <a:rPr sz="3200" dirty="0">
                <a:latin typeface="Calibri"/>
                <a:cs typeface="Calibri"/>
              </a:rPr>
              <a:t>500 </a:t>
            </a:r>
            <a:r>
              <a:rPr sz="3200" spc="-5" dirty="0">
                <a:latin typeface="Calibri"/>
                <a:cs typeface="Calibri"/>
              </a:rPr>
              <a:t>can </a:t>
            </a:r>
            <a:r>
              <a:rPr sz="3200" spc="-15" dirty="0">
                <a:latin typeface="Calibri"/>
                <a:cs typeface="Calibri"/>
              </a:rPr>
              <a:t>indicate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prescence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VPN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gateway.</a:t>
            </a:r>
            <a:endParaRPr sz="3200">
              <a:latin typeface="Calibri"/>
              <a:cs typeface="Calibri"/>
            </a:endParaRPr>
          </a:p>
          <a:p>
            <a:pPr marL="355600" marR="4826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Attackers</a:t>
            </a:r>
            <a:r>
              <a:rPr sz="3200" spc="-5" dirty="0">
                <a:latin typeface="Calibri"/>
                <a:cs typeface="Calibri"/>
              </a:rPr>
              <a:t> can </a:t>
            </a:r>
            <a:r>
              <a:rPr sz="3200" spc="-15" dirty="0">
                <a:latin typeface="Calibri"/>
                <a:cs typeface="Calibri"/>
              </a:rPr>
              <a:t>probe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futher</a:t>
            </a:r>
            <a:r>
              <a:rPr sz="3200" spc="-10" dirty="0">
                <a:latin typeface="Calibri"/>
                <a:cs typeface="Calibri"/>
              </a:rPr>
              <a:t> 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tools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uch</a:t>
            </a:r>
            <a:r>
              <a:rPr sz="3200" dirty="0">
                <a:latin typeface="Calibri"/>
                <a:cs typeface="Calibri"/>
              </a:rPr>
              <a:t> as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ike-scan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enumerate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-15" dirty="0">
                <a:latin typeface="Calibri"/>
                <a:cs typeface="Calibri"/>
              </a:rPr>
              <a:t> sensitize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encryption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3444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376A"/>
                </a:solidFill>
              </a:rPr>
              <a:t>VOIP</a:t>
            </a:r>
            <a:r>
              <a:rPr sz="3600" spc="-80" dirty="0">
                <a:solidFill>
                  <a:srgbClr val="17376A"/>
                </a:solidFill>
              </a:rPr>
              <a:t> </a:t>
            </a:r>
            <a:r>
              <a:rPr sz="3600" spc="-10" dirty="0">
                <a:solidFill>
                  <a:srgbClr val="17376A"/>
                </a:solidFill>
              </a:rPr>
              <a:t>enumeration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607261"/>
            <a:ext cx="7407909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431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Uses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Session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Initiation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Protocol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enable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voice </a:t>
            </a:r>
            <a:r>
              <a:rPr sz="3200" spc="-5" dirty="0">
                <a:latin typeface="Calibri"/>
                <a:cs typeface="Calibri"/>
              </a:rPr>
              <a:t>calls </a:t>
            </a:r>
            <a:r>
              <a:rPr sz="3200" dirty="0">
                <a:latin typeface="Calibri"/>
                <a:cs typeface="Calibri"/>
              </a:rPr>
              <a:t>and video </a:t>
            </a:r>
            <a:r>
              <a:rPr sz="3200" spc="-5" dirty="0">
                <a:latin typeface="Calibri"/>
                <a:cs typeface="Calibri"/>
              </a:rPr>
              <a:t>calls </a:t>
            </a:r>
            <a:r>
              <a:rPr sz="3200" spc="-10" dirty="0">
                <a:latin typeface="Calibri"/>
                <a:cs typeface="Calibri"/>
              </a:rPr>
              <a:t>over </a:t>
            </a:r>
            <a:r>
              <a:rPr sz="3200" dirty="0">
                <a:latin typeface="Calibri"/>
                <a:cs typeface="Calibri"/>
              </a:rPr>
              <a:t>an IP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network.</a:t>
            </a:r>
            <a:endParaRPr sz="3200">
              <a:latin typeface="Calibri"/>
              <a:cs typeface="Calibri"/>
            </a:endParaRPr>
          </a:p>
          <a:p>
            <a:pPr marL="355600" marR="145415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SIP </a:t>
            </a:r>
            <a:r>
              <a:rPr sz="3200" dirty="0">
                <a:latin typeface="Calibri"/>
                <a:cs typeface="Calibri"/>
              </a:rPr>
              <a:t>services </a:t>
            </a:r>
            <a:r>
              <a:rPr sz="3200" spc="-10" dirty="0">
                <a:latin typeface="Calibri"/>
                <a:cs typeface="Calibri"/>
              </a:rPr>
              <a:t>generally </a:t>
            </a:r>
            <a:r>
              <a:rPr sz="3200" dirty="0">
                <a:latin typeface="Calibri"/>
                <a:cs typeface="Calibri"/>
              </a:rPr>
              <a:t>us </a:t>
            </a:r>
            <a:r>
              <a:rPr sz="3200" spc="-10" dirty="0">
                <a:latin typeface="Calibri"/>
                <a:cs typeface="Calibri"/>
              </a:rPr>
              <a:t>UDP?TCP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2001,5050,5061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VOIP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enumeration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provide sensitive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such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5" dirty="0">
                <a:latin typeface="Calibri"/>
                <a:cs typeface="Calibri"/>
              </a:rPr>
              <a:t> VOIP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gateway/servers,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IP-PBX </a:t>
            </a:r>
            <a:r>
              <a:rPr sz="3200" spc="-25" dirty="0">
                <a:latin typeface="Calibri"/>
                <a:cs typeface="Calibri"/>
              </a:rPr>
              <a:t>systems.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Attacks-</a:t>
            </a:r>
            <a:r>
              <a:rPr sz="3200" spc="-5" dirty="0">
                <a:latin typeface="Calibri"/>
                <a:cs typeface="Calibri"/>
              </a:rPr>
              <a:t> DOS,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Session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Hijacking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32594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376A"/>
                </a:solidFill>
              </a:rPr>
              <a:t>RPC</a:t>
            </a:r>
            <a:r>
              <a:rPr sz="3600" spc="-50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Enumeration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607261"/>
            <a:ext cx="722947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2665730" algn="l"/>
              </a:tabLst>
            </a:pPr>
            <a:r>
              <a:rPr sz="3200" spc="-10" dirty="0">
                <a:latin typeface="Calibri"/>
                <a:cs typeface="Calibri"/>
              </a:rPr>
              <a:t>Allows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Client	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Server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communicate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distributed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client/server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programs.</a:t>
            </a:r>
            <a:endParaRPr sz="3200">
              <a:latin typeface="Calibri"/>
              <a:cs typeface="Calibri"/>
            </a:endParaRPr>
          </a:p>
          <a:p>
            <a:pPr marL="355600" marR="6921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Attackers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identify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vulnerable </a:t>
            </a:r>
            <a:r>
              <a:rPr sz="3200" dirty="0">
                <a:latin typeface="Calibri"/>
                <a:cs typeface="Calibri"/>
              </a:rPr>
              <a:t>services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ports.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350596"/>
            <a:ext cx="29794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376A"/>
                </a:solidFill>
              </a:rPr>
              <a:t>Unix/Linux</a:t>
            </a:r>
            <a:r>
              <a:rPr sz="3600" spc="-95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User </a:t>
            </a:r>
            <a:r>
              <a:rPr sz="3600" spc="-795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Enumeration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607261"/>
            <a:ext cx="715899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Rusers-displays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users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logged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remote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machine</a:t>
            </a:r>
            <a:endParaRPr sz="3200">
              <a:latin typeface="Calibri"/>
              <a:cs typeface="Calibri"/>
            </a:endParaRPr>
          </a:p>
          <a:p>
            <a:pPr marL="355600" marR="5334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Rwho-Displays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users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logged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host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Finger-Information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15" dirty="0">
                <a:latin typeface="Calibri"/>
                <a:cs typeface="Calibri"/>
              </a:rPr>
              <a:t> users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350596"/>
            <a:ext cx="33153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376A"/>
                </a:solidFill>
              </a:rPr>
              <a:t>Enumeration </a:t>
            </a:r>
            <a:r>
              <a:rPr sz="3600" spc="-10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Cou</a:t>
            </a:r>
            <a:r>
              <a:rPr sz="3600" spc="-30" dirty="0">
                <a:solidFill>
                  <a:srgbClr val="17376A"/>
                </a:solidFill>
              </a:rPr>
              <a:t>n</a:t>
            </a:r>
            <a:r>
              <a:rPr sz="3600" spc="-45" dirty="0">
                <a:solidFill>
                  <a:srgbClr val="17376A"/>
                </a:solidFill>
              </a:rPr>
              <a:t>t</a:t>
            </a:r>
            <a:r>
              <a:rPr sz="3600" dirty="0">
                <a:solidFill>
                  <a:srgbClr val="17376A"/>
                </a:solidFill>
              </a:rPr>
              <a:t>ermeasu</a:t>
            </a:r>
            <a:r>
              <a:rPr sz="3600" spc="-40" dirty="0">
                <a:solidFill>
                  <a:srgbClr val="17376A"/>
                </a:solidFill>
              </a:rPr>
              <a:t>r</a:t>
            </a:r>
            <a:r>
              <a:rPr sz="3600" dirty="0">
                <a:solidFill>
                  <a:srgbClr val="17376A"/>
                </a:solidFill>
              </a:rPr>
              <a:t>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506394"/>
            <a:ext cx="7437120" cy="46901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SNMP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Remove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SNMP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agent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turn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off</a:t>
            </a:r>
            <a:r>
              <a:rPr sz="2800" spc="-5" dirty="0">
                <a:latin typeface="Calibri"/>
                <a:cs typeface="Calibri"/>
              </a:rPr>
              <a:t> the service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Upgrade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SNMP3,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encrypts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passwords</a:t>
            </a:r>
            <a:endParaRPr sz="2800">
              <a:latin typeface="Calibri"/>
              <a:cs typeface="Calibri"/>
            </a:endParaRPr>
          </a:p>
          <a:p>
            <a:pPr marL="756285" marR="714375" lvl="1" indent="-287020">
              <a:lnSpc>
                <a:spcPts val="3020"/>
              </a:lnSpc>
              <a:spcBef>
                <a:spcPts val="72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Null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session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pipes,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null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session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shares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restricted.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DNS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Disable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zone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transfers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untrusted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hosts.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Uses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standard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admin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contacts.</a:t>
            </a:r>
            <a:endParaRPr sz="2800">
              <a:latin typeface="Calibri"/>
              <a:cs typeface="Calibri"/>
            </a:endParaRPr>
          </a:p>
          <a:p>
            <a:pPr marL="756285" marR="505459" lvl="1" indent="-287020">
              <a:lnSpc>
                <a:spcPts val="3020"/>
              </a:lnSpc>
              <a:spcBef>
                <a:spcPts val="72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sure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private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hosts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published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zone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491" y="1506394"/>
            <a:ext cx="7178040" cy="46050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SMB</a:t>
            </a:r>
            <a:endParaRPr sz="3200">
              <a:latin typeface="Calibri"/>
              <a:cs typeface="Calibri"/>
            </a:endParaRPr>
          </a:p>
          <a:p>
            <a:pPr marL="756285" marR="809625" lvl="1" indent="-287020">
              <a:lnSpc>
                <a:spcPts val="3020"/>
              </a:lnSpc>
              <a:spcBef>
                <a:spcPts val="7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Disable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protocol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Web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Servers.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Disable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139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445.</a:t>
            </a:r>
            <a:endParaRPr sz="2800">
              <a:latin typeface="Calibri"/>
              <a:cs typeface="Calibri"/>
            </a:endParaRPr>
          </a:p>
          <a:p>
            <a:pPr marL="756285" marR="171450" lvl="1" indent="-287020">
              <a:lnSpc>
                <a:spcPts val="3030"/>
              </a:lnSpc>
              <a:spcBef>
                <a:spcPts val="71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Restrict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Anonymous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10" dirty="0">
                <a:latin typeface="Calibri"/>
                <a:cs typeface="Calibri"/>
              </a:rPr>
              <a:t> in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Windows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Registry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LDAP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ts val="3030"/>
              </a:lnSpc>
              <a:spcBef>
                <a:spcPts val="73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username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email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enables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account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lockout.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SSL,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encryption.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4403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376A"/>
                </a:solidFill>
              </a:rPr>
              <a:t>Enumeration</a:t>
            </a:r>
            <a:r>
              <a:rPr sz="3600" spc="-55" dirty="0">
                <a:solidFill>
                  <a:srgbClr val="17376A"/>
                </a:solidFill>
              </a:rPr>
              <a:t> </a:t>
            </a:r>
            <a:r>
              <a:rPr sz="3600" spc="-20" dirty="0">
                <a:solidFill>
                  <a:srgbClr val="17376A"/>
                </a:solidFill>
              </a:rPr>
              <a:t>Pretesting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509941"/>
            <a:ext cx="7407909" cy="168465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Identify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valid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users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accounts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Used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combination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collected</a:t>
            </a:r>
            <a:r>
              <a:rPr sz="3200" spc="-5" dirty="0">
                <a:latin typeface="Calibri"/>
                <a:cs typeface="Calibri"/>
              </a:rPr>
              <a:t> in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reconnaissance</a:t>
            </a:r>
            <a:r>
              <a:rPr sz="3200" spc="-5" dirty="0">
                <a:latin typeface="Calibri"/>
                <a:cs typeface="Calibri"/>
              </a:rPr>
              <a:t> phase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900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Co</a:t>
            </a:r>
            <a:r>
              <a:rPr sz="3600" spc="-35" dirty="0">
                <a:solidFill>
                  <a:srgbClr val="17376A"/>
                </a:solidFill>
              </a:rPr>
              <a:t>n</a:t>
            </a:r>
            <a:r>
              <a:rPr sz="3600" dirty="0">
                <a:solidFill>
                  <a:srgbClr val="17376A"/>
                </a:solidFill>
              </a:rPr>
              <a:t>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526489"/>
            <a:ext cx="6755765" cy="45072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795"/>
              </a:spcBef>
            </a:pPr>
            <a:r>
              <a:rPr sz="3000" spc="-10" dirty="0">
                <a:latin typeface="Calibri"/>
                <a:cs typeface="Calibri"/>
              </a:rPr>
              <a:t>Enumeration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allows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you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collect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following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information:</a:t>
            </a:r>
            <a:endParaRPr sz="30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10" dirty="0">
                <a:latin typeface="Calibri"/>
                <a:cs typeface="Calibri"/>
              </a:rPr>
              <a:t>Network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resources</a:t>
            </a:r>
            <a:endParaRPr sz="300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10" dirty="0">
                <a:latin typeface="Calibri"/>
                <a:cs typeface="Calibri"/>
              </a:rPr>
              <a:t>Network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shares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Routing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table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Audit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service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settings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SNMP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FQDN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details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Machine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names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Users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groups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Applications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banners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9141460" cy="6858000"/>
            <a:chOff x="3048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9140951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2072" y="225552"/>
              <a:ext cx="2388107" cy="8244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65" dirty="0"/>
              <a:t> </a:t>
            </a:r>
            <a:r>
              <a:rPr spc="-20" dirty="0"/>
              <a:t>you!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97021" y="3327019"/>
            <a:ext cx="2266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350596"/>
            <a:ext cx="27343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17376A"/>
                </a:solidFill>
              </a:rPr>
              <a:t>Techniques</a:t>
            </a:r>
            <a:r>
              <a:rPr sz="3600" spc="-80" dirty="0">
                <a:solidFill>
                  <a:srgbClr val="17376A"/>
                </a:solidFill>
              </a:rPr>
              <a:t> </a:t>
            </a:r>
            <a:r>
              <a:rPr sz="3600" spc="-30" dirty="0">
                <a:solidFill>
                  <a:srgbClr val="17376A"/>
                </a:solidFill>
              </a:rPr>
              <a:t>for </a:t>
            </a:r>
            <a:r>
              <a:rPr sz="3600" spc="-800" dirty="0">
                <a:solidFill>
                  <a:srgbClr val="17376A"/>
                </a:solidFill>
              </a:rPr>
              <a:t> </a:t>
            </a:r>
            <a:r>
              <a:rPr sz="3600" spc="-10" dirty="0">
                <a:solidFill>
                  <a:srgbClr val="17376A"/>
                </a:solidFill>
              </a:rPr>
              <a:t>enumeration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509941"/>
            <a:ext cx="6018530" cy="28555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Extract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usernames using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email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Brute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force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active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directory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Extract </a:t>
            </a:r>
            <a:r>
              <a:rPr sz="3200" spc="-5" dirty="0">
                <a:latin typeface="Calibri"/>
                <a:cs typeface="Calibri"/>
              </a:rPr>
              <a:t>user </a:t>
            </a:r>
            <a:r>
              <a:rPr sz="3200" spc="-15" dirty="0">
                <a:latin typeface="Calibri"/>
                <a:cs typeface="Calibri"/>
              </a:rPr>
              <a:t>groups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windows</a:t>
            </a:r>
            <a:endParaRPr sz="3200">
              <a:latin typeface="Calibri"/>
              <a:cs typeface="Calibri"/>
            </a:endParaRPr>
          </a:p>
          <a:p>
            <a:pPr marL="355600" marR="2413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Extract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default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passwords.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350596"/>
            <a:ext cx="39027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376A"/>
                </a:solidFill>
              </a:rPr>
              <a:t>Services</a:t>
            </a:r>
            <a:r>
              <a:rPr sz="3600" spc="-50" dirty="0">
                <a:solidFill>
                  <a:srgbClr val="17376A"/>
                </a:solidFill>
              </a:rPr>
              <a:t> </a:t>
            </a:r>
            <a:r>
              <a:rPr sz="3600" dirty="0">
                <a:solidFill>
                  <a:srgbClr val="17376A"/>
                </a:solidFill>
              </a:rPr>
              <a:t>and</a:t>
            </a:r>
            <a:r>
              <a:rPr sz="3600" spc="-30" dirty="0">
                <a:solidFill>
                  <a:srgbClr val="17376A"/>
                </a:solidFill>
              </a:rPr>
              <a:t> </a:t>
            </a:r>
            <a:r>
              <a:rPr sz="3600" spc="-5" dirty="0">
                <a:solidFill>
                  <a:srgbClr val="17376A"/>
                </a:solidFill>
              </a:rPr>
              <a:t>ports</a:t>
            </a:r>
            <a:r>
              <a:rPr sz="3600" spc="-45" dirty="0">
                <a:solidFill>
                  <a:srgbClr val="17376A"/>
                </a:solidFill>
              </a:rPr>
              <a:t> </a:t>
            </a:r>
            <a:r>
              <a:rPr sz="3600" spc="-25" dirty="0">
                <a:solidFill>
                  <a:srgbClr val="17376A"/>
                </a:solidFill>
              </a:rPr>
              <a:t>to </a:t>
            </a:r>
            <a:r>
              <a:rPr sz="3600" spc="-795" dirty="0">
                <a:solidFill>
                  <a:srgbClr val="17376A"/>
                </a:solidFill>
              </a:rPr>
              <a:t> </a:t>
            </a:r>
            <a:r>
              <a:rPr sz="3600" spc="-20" dirty="0">
                <a:solidFill>
                  <a:srgbClr val="17376A"/>
                </a:solidFill>
              </a:rPr>
              <a:t>enumerate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509941"/>
            <a:ext cx="6784975" cy="33432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TCP/UDP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53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Domain</a:t>
            </a:r>
            <a:r>
              <a:rPr sz="3200" dirty="0">
                <a:latin typeface="Calibri"/>
                <a:cs typeface="Calibri"/>
              </a:rPr>
              <a:t> Name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355600" marR="22669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TCP/UDP </a:t>
            </a:r>
            <a:r>
              <a:rPr sz="3200" dirty="0">
                <a:latin typeface="Calibri"/>
                <a:cs typeface="Calibri"/>
              </a:rPr>
              <a:t>135 </a:t>
            </a:r>
            <a:r>
              <a:rPr sz="3200" spc="-10" dirty="0">
                <a:latin typeface="Calibri"/>
                <a:cs typeface="Calibri"/>
              </a:rPr>
              <a:t>Microsoft </a:t>
            </a:r>
            <a:r>
              <a:rPr sz="3200" dirty="0">
                <a:latin typeface="Calibri"/>
                <a:cs typeface="Calibri"/>
              </a:rPr>
              <a:t>RPC </a:t>
            </a:r>
            <a:r>
              <a:rPr sz="3200" spc="-10" dirty="0">
                <a:latin typeface="Calibri"/>
                <a:cs typeface="Calibri"/>
              </a:rPr>
              <a:t>Endpoint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Mapper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TCP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139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NETBIOS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UDP 161 </a:t>
            </a:r>
            <a:r>
              <a:rPr sz="3200" spc="-5" dirty="0">
                <a:latin typeface="Calibri"/>
                <a:cs typeface="Calibri"/>
              </a:rPr>
              <a:t>Simple </a:t>
            </a:r>
            <a:r>
              <a:rPr sz="3200" spc="-10" dirty="0">
                <a:latin typeface="Calibri"/>
                <a:cs typeface="Calibri"/>
              </a:rPr>
              <a:t>network </a:t>
            </a:r>
            <a:r>
              <a:rPr sz="3200" spc="-5" dirty="0">
                <a:latin typeface="Calibri"/>
                <a:cs typeface="Calibri"/>
              </a:rPr>
              <a:t>Management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Protocol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725"/>
            <a:ext cx="4505676" cy="68305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6110" y="324701"/>
            <a:ext cx="2183793" cy="7877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41573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NETBIOS</a:t>
            </a:r>
            <a:r>
              <a:rPr sz="3600" spc="-40" dirty="0">
                <a:solidFill>
                  <a:srgbClr val="17376A"/>
                </a:solidFill>
              </a:rPr>
              <a:t> </a:t>
            </a:r>
            <a:r>
              <a:rPr sz="3600" spc="-10" dirty="0">
                <a:solidFill>
                  <a:srgbClr val="17376A"/>
                </a:solidFill>
              </a:rPr>
              <a:t>enumeration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2332" y="1612391"/>
            <a:ext cx="7485888" cy="4887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491" y="1607261"/>
            <a:ext cx="7392034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Nbstat</a:t>
            </a:r>
            <a:r>
              <a:rPr sz="3200" spc="-5" dirty="0">
                <a:latin typeface="Calibri"/>
                <a:cs typeface="Calibri"/>
              </a:rPr>
              <a:t> utility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windows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displays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NETBIOS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over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TCP?IP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protocol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statistics,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NETBIOS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tables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local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remote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computers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NETBIOS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cache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Command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nbtstat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5167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6A"/>
                </a:solidFill>
              </a:rPr>
              <a:t>NETBIOS</a:t>
            </a:r>
            <a:r>
              <a:rPr sz="3600" spc="-15" dirty="0">
                <a:solidFill>
                  <a:srgbClr val="17376A"/>
                </a:solidFill>
              </a:rPr>
              <a:t> </a:t>
            </a:r>
            <a:r>
              <a:rPr sz="3600" spc="-10" dirty="0">
                <a:solidFill>
                  <a:srgbClr val="17376A"/>
                </a:solidFill>
              </a:rPr>
              <a:t>enumeration</a:t>
            </a:r>
            <a:r>
              <a:rPr sz="3600" spc="-65" dirty="0">
                <a:solidFill>
                  <a:srgbClr val="17376A"/>
                </a:solidFill>
              </a:rPr>
              <a:t> </a:t>
            </a:r>
            <a:r>
              <a:rPr sz="3600" spc="-15" dirty="0">
                <a:solidFill>
                  <a:srgbClr val="17376A"/>
                </a:solidFill>
              </a:rPr>
              <a:t>tools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607261"/>
            <a:ext cx="7350759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Hyena- </a:t>
            </a:r>
            <a:r>
              <a:rPr sz="3200" dirty="0">
                <a:latin typeface="Calibri"/>
                <a:cs typeface="Calibri"/>
              </a:rPr>
              <a:t>GUI </a:t>
            </a:r>
            <a:r>
              <a:rPr sz="3200" spc="-10" dirty="0">
                <a:latin typeface="Calibri"/>
                <a:cs typeface="Calibri"/>
              </a:rPr>
              <a:t>product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manage</a:t>
            </a:r>
            <a:r>
              <a:rPr sz="3200" dirty="0">
                <a:latin typeface="Calibri"/>
                <a:cs typeface="Calibri"/>
              </a:rPr>
              <a:t> &amp;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secure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Microsoft</a:t>
            </a:r>
            <a:r>
              <a:rPr sz="3200" spc="-15" dirty="0">
                <a:latin typeface="Calibri"/>
                <a:cs typeface="Calibri"/>
              </a:rPr>
              <a:t> operating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Shares</a:t>
            </a:r>
            <a:r>
              <a:rPr sz="3200" dirty="0">
                <a:latin typeface="Calibri"/>
                <a:cs typeface="Calibri"/>
              </a:rPr>
              <a:t> &amp;</a:t>
            </a:r>
            <a:r>
              <a:rPr sz="3200" spc="-5" dirty="0">
                <a:latin typeface="Calibri"/>
                <a:cs typeface="Calibri"/>
              </a:rPr>
              <a:t> user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names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windows </a:t>
            </a:r>
            <a:r>
              <a:rPr sz="3200" spc="-15" dirty="0">
                <a:latin typeface="Calibri"/>
                <a:cs typeface="Calibri"/>
              </a:rPr>
              <a:t>servers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domain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controllers.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Netscan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Tools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Superscan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Nbtscan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491" y="624916"/>
            <a:ext cx="5058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7376A"/>
                </a:solidFill>
              </a:rPr>
              <a:t>Enumerating</a:t>
            </a:r>
            <a:r>
              <a:rPr sz="3600" spc="-45" dirty="0">
                <a:solidFill>
                  <a:srgbClr val="17376A"/>
                </a:solidFill>
              </a:rPr>
              <a:t> </a:t>
            </a:r>
            <a:r>
              <a:rPr sz="3600" spc="-10" dirty="0">
                <a:solidFill>
                  <a:srgbClr val="17376A"/>
                </a:solidFill>
              </a:rPr>
              <a:t>UserAccounts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2491" y="1509941"/>
            <a:ext cx="7240905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PsExec-execute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remotely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PsFile-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shows </a:t>
            </a:r>
            <a:r>
              <a:rPr sz="3200" spc="-5" dirty="0">
                <a:latin typeface="Calibri"/>
                <a:cs typeface="Calibri"/>
              </a:rPr>
              <a:t>files</a:t>
            </a:r>
            <a:r>
              <a:rPr sz="3200" spc="-10" dirty="0">
                <a:latin typeface="Calibri"/>
                <a:cs typeface="Calibri"/>
              </a:rPr>
              <a:t> remotely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Pskill-kill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15" dirty="0">
                <a:latin typeface="Calibri"/>
                <a:cs typeface="Calibri"/>
              </a:rPr>
              <a:t>process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Psinfo-list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 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PsPasswd-change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account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passwords.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2805</TotalTime>
  <Words>796</Words>
  <Application>Microsoft Office PowerPoint</Application>
  <PresentationFormat>On-screen Show (4:3)</PresentationFormat>
  <Paragraphs>127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 MT</vt:lpstr>
      <vt:lpstr>Calibri</vt:lpstr>
      <vt:lpstr>Office Theme</vt:lpstr>
      <vt:lpstr>Enumeration</vt:lpstr>
      <vt:lpstr>Enumeration</vt:lpstr>
      <vt:lpstr>Cont</vt:lpstr>
      <vt:lpstr>Techniques for  enumeration</vt:lpstr>
      <vt:lpstr>Services and ports to  enumerate</vt:lpstr>
      <vt:lpstr>NETBIOS enumeration</vt:lpstr>
      <vt:lpstr>PowerPoint Presentation</vt:lpstr>
      <vt:lpstr>NETBIOS enumeration tools</vt:lpstr>
      <vt:lpstr>Enumerating UserAccounts</vt:lpstr>
      <vt:lpstr>Simple Network  Management Protocol  Enumeration</vt:lpstr>
      <vt:lpstr>PowerPoint Presentation</vt:lpstr>
      <vt:lpstr>Management Information  Base</vt:lpstr>
      <vt:lpstr>SNMP Enumeration tools</vt:lpstr>
      <vt:lpstr>LDAP Enumeration</vt:lpstr>
      <vt:lpstr>LDAP Enumeration tools</vt:lpstr>
      <vt:lpstr>NTP Enumeration</vt:lpstr>
      <vt:lpstr>NTP Enumeration  commands</vt:lpstr>
      <vt:lpstr>NTP Enumeration tools</vt:lpstr>
      <vt:lpstr>SMTP Enumeration</vt:lpstr>
      <vt:lpstr>SMTP Enumeration tools</vt:lpstr>
      <vt:lpstr>DNS Enumeration using  Zone Transfer</vt:lpstr>
      <vt:lpstr>Other Enumeration  Techniques</vt:lpstr>
      <vt:lpstr>PowerPoint Presentation</vt:lpstr>
      <vt:lpstr>VOIP enumeration</vt:lpstr>
      <vt:lpstr>RPC Enumeration</vt:lpstr>
      <vt:lpstr>Unix/Linux User  Enumeration</vt:lpstr>
      <vt:lpstr>Enumeration  Countermeasures</vt:lpstr>
      <vt:lpstr>PowerPoint Presentation</vt:lpstr>
      <vt:lpstr>Enumeration Pretesting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 Kipchumba</dc:creator>
  <cp:lastModifiedBy>David Omasete</cp:lastModifiedBy>
  <cp:revision>4</cp:revision>
  <dcterms:created xsi:type="dcterms:W3CDTF">2022-02-21T13:20:15Z</dcterms:created>
  <dcterms:modified xsi:type="dcterms:W3CDTF">2022-02-28T06:56:36Z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2022-02-21T00:00:00Z</vt:filetime>
  </property>
</Properties>
</file>