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9"/>
  </p:notesMasterIdLst>
  <p:sldIdLst>
    <p:sldId id="259" r:id="rId2"/>
    <p:sldId id="261" r:id="rId3"/>
    <p:sldId id="262" r:id="rId4"/>
    <p:sldId id="263" r:id="rId5"/>
    <p:sldId id="266" r:id="rId6"/>
    <p:sldId id="265" r:id="rId7"/>
    <p:sldId id="270" r:id="rId8"/>
    <p:sldId id="271" r:id="rId9"/>
    <p:sldId id="269" r:id="rId10"/>
    <p:sldId id="272" r:id="rId11"/>
    <p:sldId id="273" r:id="rId12"/>
    <p:sldId id="256" r:id="rId13"/>
    <p:sldId id="274" r:id="rId14"/>
    <p:sldId id="275" r:id="rId15"/>
    <p:sldId id="276" r:id="rId16"/>
    <p:sldId id="277" r:id="rId17"/>
    <p:sldId id="278" r:id="rId18"/>
    <p:sldId id="279" r:id="rId19"/>
    <p:sldId id="298" r:id="rId20"/>
    <p:sldId id="280" r:id="rId21"/>
    <p:sldId id="283" r:id="rId22"/>
    <p:sldId id="284" r:id="rId23"/>
    <p:sldId id="285" r:id="rId24"/>
    <p:sldId id="286" r:id="rId25"/>
    <p:sldId id="282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97" r:id="rId37"/>
    <p:sldId id="299" r:id="rId38"/>
    <p:sldId id="300" r:id="rId39"/>
    <p:sldId id="301" r:id="rId40"/>
    <p:sldId id="302" r:id="rId41"/>
    <p:sldId id="303" r:id="rId42"/>
    <p:sldId id="304" r:id="rId43"/>
    <p:sldId id="305" r:id="rId44"/>
    <p:sldId id="306" r:id="rId45"/>
    <p:sldId id="307" r:id="rId46"/>
    <p:sldId id="308" r:id="rId47"/>
    <p:sldId id="281" r:id="rId4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5FACDB-C5AC-4733-A6C8-B5E982AADF04}" type="datetimeFigureOut">
              <a:rPr lang="en-SG" smtClean="0"/>
              <a:t>29/8/2023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27A185-28C5-4A22-835A-8220F98EC1C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4321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F09DD-1E7B-416C-A52C-A1FFEF12DFAB}" type="datetimeFigureOut">
              <a:rPr lang="en-SG" smtClean="0"/>
              <a:t>29/8/2023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59D97-5DC3-43F5-A561-3724E60EDCE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80956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F09DD-1E7B-416C-A52C-A1FFEF12DFAB}" type="datetimeFigureOut">
              <a:rPr lang="en-SG" smtClean="0"/>
              <a:t>29/8/2023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59D97-5DC3-43F5-A561-3724E60EDCE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59706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F09DD-1E7B-416C-A52C-A1FFEF12DFAB}" type="datetimeFigureOut">
              <a:rPr lang="en-SG" smtClean="0"/>
              <a:t>29/8/2023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59D97-5DC3-43F5-A561-3724E60EDCE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065974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F09DD-1E7B-416C-A52C-A1FFEF12DFAB}" type="datetimeFigureOut">
              <a:rPr lang="en-SG" smtClean="0"/>
              <a:t>29/8/2023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59D97-5DC3-43F5-A561-3724E60EDCE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776234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F09DD-1E7B-416C-A52C-A1FFEF12DFAB}" type="datetimeFigureOut">
              <a:rPr lang="en-SG" smtClean="0"/>
              <a:t>29/8/2023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59D97-5DC3-43F5-A561-3724E60EDCE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90210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F09DD-1E7B-416C-A52C-A1FFEF12DFAB}" type="datetimeFigureOut">
              <a:rPr lang="en-SG" smtClean="0"/>
              <a:t>29/8/2023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59D97-5DC3-43F5-A561-3724E60EDCE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3889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F09DD-1E7B-416C-A52C-A1FFEF12DFAB}" type="datetimeFigureOut">
              <a:rPr lang="en-SG" smtClean="0"/>
              <a:t>29/8/2023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59D97-5DC3-43F5-A561-3724E60EDCE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003410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F09DD-1E7B-416C-A52C-A1FFEF12DFAB}" type="datetimeFigureOut">
              <a:rPr lang="en-SG" smtClean="0"/>
              <a:t>29/8/2023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59D97-5DC3-43F5-A561-3724E60EDCE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9589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F09DD-1E7B-416C-A52C-A1FFEF12DFAB}" type="datetimeFigureOut">
              <a:rPr lang="en-SG" smtClean="0"/>
              <a:t>29/8/2023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59D97-5DC3-43F5-A561-3724E60EDCE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54193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F09DD-1E7B-416C-A52C-A1FFEF12DFAB}" type="datetimeFigureOut">
              <a:rPr lang="en-SG" smtClean="0"/>
              <a:t>29/8/2023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0859D97-5DC3-43F5-A561-3724E60EDCE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16576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F09DD-1E7B-416C-A52C-A1FFEF12DFAB}" type="datetimeFigureOut">
              <a:rPr lang="en-SG" smtClean="0"/>
              <a:t>29/8/2023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59D97-5DC3-43F5-A561-3724E60EDCE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88529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F09DD-1E7B-416C-A52C-A1FFEF12DFAB}" type="datetimeFigureOut">
              <a:rPr lang="en-SG" smtClean="0"/>
              <a:t>29/8/2023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59D97-5DC3-43F5-A561-3724E60EDCE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77264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F09DD-1E7B-416C-A52C-A1FFEF12DFAB}" type="datetimeFigureOut">
              <a:rPr lang="en-SG" smtClean="0"/>
              <a:t>29/8/2023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59D97-5DC3-43F5-A561-3724E60EDCE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25659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F09DD-1E7B-416C-A52C-A1FFEF12DFAB}" type="datetimeFigureOut">
              <a:rPr lang="en-SG" smtClean="0"/>
              <a:t>29/8/2023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59D97-5DC3-43F5-A561-3724E60EDCE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07931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F09DD-1E7B-416C-A52C-A1FFEF12DFAB}" type="datetimeFigureOut">
              <a:rPr lang="en-SG" smtClean="0"/>
              <a:t>29/8/2023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59D97-5DC3-43F5-A561-3724E60EDCE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62484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F09DD-1E7B-416C-A52C-A1FFEF12DFAB}" type="datetimeFigureOut">
              <a:rPr lang="en-SG" smtClean="0"/>
              <a:t>29/8/2023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59D97-5DC3-43F5-A561-3724E60EDCE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34490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F09DD-1E7B-416C-A52C-A1FFEF12DFAB}" type="datetimeFigureOut">
              <a:rPr lang="en-SG" smtClean="0"/>
              <a:t>29/8/2023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59D97-5DC3-43F5-A561-3724E60EDCE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01321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4EF09DD-1E7B-416C-A52C-A1FFEF12DFAB}" type="datetimeFigureOut">
              <a:rPr lang="en-SG" smtClean="0"/>
              <a:t>29/8/2023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0859D97-5DC3-43F5-A561-3724E60EDCE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110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jp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5;p3">
            <a:extLst>
              <a:ext uri="{FF2B5EF4-FFF2-40B4-BE49-F238E27FC236}">
                <a16:creationId xmlns:a16="http://schemas.microsoft.com/office/drawing/2014/main" id="{C2B4ADFE-D5E0-A05B-A6DE-4DB5D7332D90}"/>
              </a:ext>
            </a:extLst>
          </p:cNvPr>
          <p:cNvSpPr txBox="1"/>
          <p:nvPr/>
        </p:nvSpPr>
        <p:spPr>
          <a:xfrm>
            <a:off x="2057502" y="1686628"/>
            <a:ext cx="7838338" cy="660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defTabSz="914400">
              <a:lnSpc>
                <a:spcPct val="104100"/>
              </a:lnSpc>
              <a:buClr>
                <a:srgbClr val="000000"/>
              </a:buClr>
            </a:pPr>
            <a:r>
              <a:rPr lang="en-US" sz="5000" kern="0">
                <a:solidFill>
                  <a:srgbClr val="BA0725"/>
                </a:solidFill>
                <a:latin typeface="Georgia"/>
                <a:ea typeface="Georgia"/>
                <a:cs typeface="Georgia"/>
                <a:sym typeface="Georgia"/>
              </a:rPr>
              <a:t>Machine Learning Model</a:t>
            </a:r>
            <a:endParaRPr sz="5000" kern="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" name="Google Shape;16;p3">
            <a:extLst>
              <a:ext uri="{FF2B5EF4-FFF2-40B4-BE49-F238E27FC236}">
                <a16:creationId xmlns:a16="http://schemas.microsoft.com/office/drawing/2014/main" id="{B016FD92-3206-01A5-B0CC-6F9A76D90174}"/>
              </a:ext>
            </a:extLst>
          </p:cNvPr>
          <p:cNvSpPr txBox="1"/>
          <p:nvPr/>
        </p:nvSpPr>
        <p:spPr>
          <a:xfrm>
            <a:off x="2057502" y="2486862"/>
            <a:ext cx="7399313" cy="661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defTabSz="914400">
              <a:lnSpc>
                <a:spcPct val="104100"/>
              </a:lnSpc>
              <a:buClr>
                <a:srgbClr val="000000"/>
              </a:buClr>
            </a:pPr>
            <a:r>
              <a:rPr lang="en-US" sz="5000" kern="0">
                <a:solidFill>
                  <a:srgbClr val="BA0725"/>
                </a:solidFill>
                <a:latin typeface="Georgia"/>
                <a:ea typeface="Georgia"/>
                <a:cs typeface="Georgia"/>
                <a:sym typeface="Georgia"/>
              </a:rPr>
              <a:t>Solutions, for</a:t>
            </a:r>
            <a:endParaRPr sz="5000" kern="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" name="Google Shape;17;p3">
            <a:extLst>
              <a:ext uri="{FF2B5EF4-FFF2-40B4-BE49-F238E27FC236}">
                <a16:creationId xmlns:a16="http://schemas.microsoft.com/office/drawing/2014/main" id="{F9904380-5971-5A72-7864-79AC61DF7322}"/>
              </a:ext>
            </a:extLst>
          </p:cNvPr>
          <p:cNvSpPr txBox="1"/>
          <p:nvPr/>
        </p:nvSpPr>
        <p:spPr>
          <a:xfrm>
            <a:off x="6072868" y="2486862"/>
            <a:ext cx="3221387" cy="661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defTabSz="914400">
              <a:lnSpc>
                <a:spcPct val="104100"/>
              </a:lnSpc>
              <a:buClr>
                <a:srgbClr val="000000"/>
              </a:buClr>
            </a:pPr>
            <a:r>
              <a:rPr lang="en-US" sz="5000" kern="0">
                <a:solidFill>
                  <a:srgbClr val="BA0725"/>
                </a:solidFill>
                <a:latin typeface="Georgia"/>
                <a:ea typeface="Georgia"/>
                <a:cs typeface="Georgia"/>
                <a:sym typeface="Georgia"/>
              </a:rPr>
              <a:t>Defaulters</a:t>
            </a:r>
            <a:endParaRPr sz="5000" kern="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" name="Google Shape;15;p3">
            <a:extLst>
              <a:ext uri="{FF2B5EF4-FFF2-40B4-BE49-F238E27FC236}">
                <a16:creationId xmlns:a16="http://schemas.microsoft.com/office/drawing/2014/main" id="{E558BAD2-7C7A-C761-128B-72F735BBB821}"/>
              </a:ext>
            </a:extLst>
          </p:cNvPr>
          <p:cNvSpPr txBox="1"/>
          <p:nvPr/>
        </p:nvSpPr>
        <p:spPr>
          <a:xfrm>
            <a:off x="2057502" y="3277004"/>
            <a:ext cx="6009538" cy="660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defTabSz="914400">
              <a:lnSpc>
                <a:spcPct val="104100"/>
              </a:lnSpc>
              <a:buClr>
                <a:srgbClr val="000000"/>
              </a:buClr>
            </a:pPr>
            <a:r>
              <a:rPr lang="en-US" sz="5000" kern="0">
                <a:solidFill>
                  <a:srgbClr val="BA0725"/>
                </a:solidFill>
                <a:latin typeface="Georgia"/>
                <a:ea typeface="Georgia"/>
                <a:cs typeface="Georgia"/>
                <a:sym typeface="Georgia"/>
              </a:rPr>
              <a:t>And Non-Defaulters </a:t>
            </a:r>
            <a:endParaRPr sz="5000" kern="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" name="Google Shape;15;p3">
            <a:extLst>
              <a:ext uri="{FF2B5EF4-FFF2-40B4-BE49-F238E27FC236}">
                <a16:creationId xmlns:a16="http://schemas.microsoft.com/office/drawing/2014/main" id="{521CB618-4C8E-EBFF-7D95-8774C3663FB0}"/>
              </a:ext>
            </a:extLst>
          </p:cNvPr>
          <p:cNvSpPr txBox="1"/>
          <p:nvPr/>
        </p:nvSpPr>
        <p:spPr>
          <a:xfrm>
            <a:off x="2057502" y="4082081"/>
            <a:ext cx="4709058" cy="660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defTabSz="914400">
              <a:lnSpc>
                <a:spcPct val="104100"/>
              </a:lnSpc>
              <a:buClr>
                <a:srgbClr val="000000"/>
              </a:buClr>
            </a:pPr>
            <a:r>
              <a:rPr lang="en-US" sz="5000" kern="0">
                <a:solidFill>
                  <a:srgbClr val="BA0725"/>
                </a:solidFill>
                <a:latin typeface="Georgia"/>
                <a:ea typeface="Georgia"/>
                <a:cs typeface="Georgia"/>
                <a:sym typeface="Georgia"/>
              </a:rPr>
              <a:t>Classifications</a:t>
            </a:r>
            <a:endParaRPr sz="5000" kern="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" name="Google Shape;21;p3">
            <a:extLst>
              <a:ext uri="{FF2B5EF4-FFF2-40B4-BE49-F238E27FC236}">
                <a16:creationId xmlns:a16="http://schemas.microsoft.com/office/drawing/2014/main" id="{C53A28CB-FAC0-AA52-2D72-FE8EFB94E174}"/>
              </a:ext>
            </a:extLst>
          </p:cNvPr>
          <p:cNvSpPr txBox="1"/>
          <p:nvPr/>
        </p:nvSpPr>
        <p:spPr>
          <a:xfrm>
            <a:off x="2159102" y="5288827"/>
            <a:ext cx="1104505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defTabSz="914400">
              <a:lnSpc>
                <a:spcPct val="112083"/>
              </a:lnSpc>
              <a:buClr>
                <a:srgbClr val="000000"/>
              </a:buClr>
            </a:pPr>
            <a:r>
              <a:rPr lang="en-US" sz="1200" kern="0">
                <a:solidFill>
                  <a:srgbClr val="BA0725"/>
                </a:solidFill>
                <a:latin typeface="Verdana"/>
                <a:ea typeface="Verdana"/>
                <a:cs typeface="Verdana"/>
                <a:sym typeface="Verdana"/>
              </a:rPr>
              <a:t>Aug 20, 2023</a:t>
            </a:r>
            <a:endParaRPr sz="1200" kern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" name="Google Shape;22;p3">
            <a:extLst>
              <a:ext uri="{FF2B5EF4-FFF2-40B4-BE49-F238E27FC236}">
                <a16:creationId xmlns:a16="http://schemas.microsoft.com/office/drawing/2014/main" id="{02F47CF5-816A-3A3D-5CCF-5AED27654069}"/>
              </a:ext>
            </a:extLst>
          </p:cNvPr>
          <p:cNvSpPr txBox="1"/>
          <p:nvPr/>
        </p:nvSpPr>
        <p:spPr>
          <a:xfrm>
            <a:off x="2566378" y="6591410"/>
            <a:ext cx="3702341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defTabSz="914400">
              <a:lnSpc>
                <a:spcPct val="113500"/>
              </a:lnSpc>
              <a:buClr>
                <a:srgbClr val="000000"/>
              </a:buClr>
            </a:pPr>
            <a:r>
              <a:rPr lang="en-US" sz="1000" kern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© 2023 Bajaj </a:t>
            </a:r>
            <a:r>
              <a:rPr lang="en-US" sz="1000" kern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Finserv</a:t>
            </a:r>
            <a:r>
              <a:rPr lang="en-US" sz="1000" kern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&amp; Company. All rights reserved.</a:t>
            </a:r>
            <a:endParaRPr sz="1000" kern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" name="Google Shape;20;p3">
            <a:extLst>
              <a:ext uri="{FF2B5EF4-FFF2-40B4-BE49-F238E27FC236}">
                <a16:creationId xmlns:a16="http://schemas.microsoft.com/office/drawing/2014/main" id="{13865C82-4645-FB53-F211-C54C8265C63C}"/>
              </a:ext>
            </a:extLst>
          </p:cNvPr>
          <p:cNvSpPr txBox="1"/>
          <p:nvPr/>
        </p:nvSpPr>
        <p:spPr>
          <a:xfrm>
            <a:off x="7211440" y="5288827"/>
            <a:ext cx="2359280" cy="278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defTabSz="914400">
              <a:lnSpc>
                <a:spcPct val="109111"/>
              </a:lnSpc>
              <a:buClr>
                <a:srgbClr val="000000"/>
              </a:buClr>
            </a:pPr>
            <a:r>
              <a:rPr lang="en-US" kern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Presented By </a:t>
            </a:r>
            <a:endParaRPr kern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" name="Google Shape;20;p3">
            <a:extLst>
              <a:ext uri="{FF2B5EF4-FFF2-40B4-BE49-F238E27FC236}">
                <a16:creationId xmlns:a16="http://schemas.microsoft.com/office/drawing/2014/main" id="{0DF85CBD-9089-A1FF-95C1-930BE010187A}"/>
              </a:ext>
            </a:extLst>
          </p:cNvPr>
          <p:cNvSpPr txBox="1"/>
          <p:nvPr/>
        </p:nvSpPr>
        <p:spPr>
          <a:xfrm>
            <a:off x="7241920" y="5563147"/>
            <a:ext cx="2359280" cy="278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defTabSz="914400">
              <a:lnSpc>
                <a:spcPct val="109111"/>
              </a:lnSpc>
              <a:buClr>
                <a:srgbClr val="000000"/>
              </a:buClr>
            </a:pPr>
            <a:r>
              <a:rPr lang="en-US" kern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Victor Lee CW</a:t>
            </a:r>
            <a:endParaRPr kern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8854188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D65B30C-427F-449E-B039-E288E85D8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9F47D947-83F7-46E3-872B-0777122A0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60C7B45B-6634-46FA-862D-B86F1C3C5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C7504CC0-DD94-4ED9-ADC9-6FE7AEA33F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64268326-B6DD-4E00-9788-6C319279A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92C7B3DE-DB23-4AAC-B142-C803C0C0A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1EEF04DC-4E0D-4127-A98D-EA81C3B2D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84966D2-3C9B-4F47-8231-1DEC33D3B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066" y="321734"/>
            <a:ext cx="11074201" cy="6214533"/>
          </a:xfrm>
          <a:custGeom>
            <a:avLst/>
            <a:gdLst>
              <a:gd name="connsiteX0" fmla="*/ 815396 w 11074201"/>
              <a:gd name="connsiteY0" fmla="*/ 0 h 6214533"/>
              <a:gd name="connsiteX1" fmla="*/ 11074201 w 11074201"/>
              <a:gd name="connsiteY1" fmla="*/ 0 h 6214533"/>
              <a:gd name="connsiteX2" fmla="*/ 11074201 w 11074201"/>
              <a:gd name="connsiteY2" fmla="*/ 6214533 h 6214533"/>
              <a:gd name="connsiteX3" fmla="*/ 1498193 w 11074201"/>
              <a:gd name="connsiteY3" fmla="*/ 6214533 h 6214533"/>
              <a:gd name="connsiteX4" fmla="*/ 0 w 11074201"/>
              <a:gd name="connsiteY4" fmla="*/ 4992543 h 6214533"/>
              <a:gd name="connsiteX5" fmla="*/ 433971 w 11074201"/>
              <a:gd name="connsiteY5" fmla="*/ 2335405 h 621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74201" h="6214533">
                <a:moveTo>
                  <a:pt x="815396" y="0"/>
                </a:moveTo>
                <a:lnTo>
                  <a:pt x="11074201" y="0"/>
                </a:lnTo>
                <a:lnTo>
                  <a:pt x="11074201" y="6214533"/>
                </a:lnTo>
                <a:lnTo>
                  <a:pt x="1498193" y="6214533"/>
                </a:lnTo>
                <a:lnTo>
                  <a:pt x="0" y="4992543"/>
                </a:lnTo>
                <a:cubicBezTo>
                  <a:pt x="141071" y="4106831"/>
                  <a:pt x="287521" y="3221118"/>
                  <a:pt x="433971" y="2335405"/>
                </a:cubicBezTo>
                <a:close/>
              </a:path>
            </a:pathLst>
          </a:custGeom>
          <a:solidFill>
            <a:srgbClr val="FFFFFF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  <a:tileRect/>
            </a:gra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Google Shape;817;p42">
            <a:extLst>
              <a:ext uri="{FF2B5EF4-FFF2-40B4-BE49-F238E27FC236}">
                <a16:creationId xmlns:a16="http://schemas.microsoft.com/office/drawing/2014/main" id="{FC492F93-D13D-9AF8-0899-B85D730B01A4}"/>
              </a:ext>
            </a:extLst>
          </p:cNvPr>
          <p:cNvSpPr txBox="1">
            <a:spLocks/>
          </p:cNvSpPr>
          <p:nvPr/>
        </p:nvSpPr>
        <p:spPr>
          <a:xfrm>
            <a:off x="3664075" y="507918"/>
            <a:ext cx="5827530" cy="632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Questrial"/>
              <a:buNone/>
              <a:defRPr sz="4200" b="1" i="0" u="none" strike="noStrike" cap="none">
                <a:solidFill>
                  <a:schemeClr val="accent3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 defTabSz="704088">
              <a:spcAft>
                <a:spcPts val="600"/>
              </a:spcAft>
              <a:buClr>
                <a:srgbClr val="3B3252"/>
              </a:buClr>
              <a:defRPr/>
            </a:pPr>
            <a:r>
              <a:rPr lang="en-SG" sz="3234" b="1" i="0" u="none" strike="noStrike" kern="0" cap="none">
                <a:solidFill>
                  <a:srgbClr val="3B3252"/>
                </a:solidFill>
                <a:latin typeface="Questrial"/>
                <a:ea typeface="Questrial"/>
                <a:cs typeface="Questrial"/>
                <a:sym typeface="Questrial"/>
              </a:rPr>
              <a:t>Data Preparation</a:t>
            </a:r>
            <a:endParaRPr kumimoji="0" lang="en-SG" sz="4200" b="1" i="0" u="none" strike="noStrike" kern="0" cap="none" spc="0" normalizeH="0" baseline="0" noProof="0">
              <a:ln>
                <a:noFill/>
              </a:ln>
              <a:solidFill>
                <a:srgbClr val="3B3252"/>
              </a:solidFill>
              <a:effectLst/>
              <a:uLnTx/>
              <a:uFillTx/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3" name="Picture 2" descr="A black screen with green text&#10;&#10;Description automatically generated">
            <a:extLst>
              <a:ext uri="{FF2B5EF4-FFF2-40B4-BE49-F238E27FC236}">
                <a16:creationId xmlns:a16="http://schemas.microsoft.com/office/drawing/2014/main" id="{092D90C7-338F-8070-AA1D-B2C21E3A91F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953" b="1"/>
          <a:stretch/>
        </p:blipFill>
        <p:spPr>
          <a:xfrm>
            <a:off x="1846262" y="1565221"/>
            <a:ext cx="3341190" cy="4546708"/>
          </a:xfrm>
          <a:prstGeom prst="rect">
            <a:avLst/>
          </a:prstGeom>
        </p:spPr>
      </p:pic>
      <p:pic>
        <p:nvPicPr>
          <p:cNvPr id="5" name="Picture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09870AFD-5D5F-E4E2-9C11-1324129D6F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3672" y="1171944"/>
            <a:ext cx="4828248" cy="5241536"/>
          </a:xfrm>
          <a:prstGeom prst="rect">
            <a:avLst/>
          </a:prstGeom>
        </p:spPr>
      </p:pic>
      <p:sp>
        <p:nvSpPr>
          <p:cNvPr id="6" name="Arrow: Chevron 5">
            <a:extLst>
              <a:ext uri="{FF2B5EF4-FFF2-40B4-BE49-F238E27FC236}">
                <a16:creationId xmlns:a16="http://schemas.microsoft.com/office/drawing/2014/main" id="{097EAC37-F6F8-6595-19D4-B177905F7B52}"/>
              </a:ext>
            </a:extLst>
          </p:cNvPr>
          <p:cNvSpPr/>
          <p:nvPr/>
        </p:nvSpPr>
        <p:spPr>
          <a:xfrm>
            <a:off x="5425440" y="3352800"/>
            <a:ext cx="979885" cy="711200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03183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D65B30C-427F-449E-B039-E288E85D8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9F47D947-83F7-46E3-872B-0777122A0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60C7B45B-6634-46FA-862D-B86F1C3C5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C7504CC0-DD94-4ED9-ADC9-6FE7AEA33F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64268326-B6DD-4E00-9788-6C319279A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92C7B3DE-DB23-4AAC-B142-C803C0C0A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1EEF04DC-4E0D-4127-A98D-EA81C3B2D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84966D2-3C9B-4F47-8231-1DEC33D3B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066" y="321734"/>
            <a:ext cx="11074201" cy="6214533"/>
          </a:xfrm>
          <a:custGeom>
            <a:avLst/>
            <a:gdLst>
              <a:gd name="connsiteX0" fmla="*/ 815396 w 11074201"/>
              <a:gd name="connsiteY0" fmla="*/ 0 h 6214533"/>
              <a:gd name="connsiteX1" fmla="*/ 11074201 w 11074201"/>
              <a:gd name="connsiteY1" fmla="*/ 0 h 6214533"/>
              <a:gd name="connsiteX2" fmla="*/ 11074201 w 11074201"/>
              <a:gd name="connsiteY2" fmla="*/ 6214533 h 6214533"/>
              <a:gd name="connsiteX3" fmla="*/ 1498193 w 11074201"/>
              <a:gd name="connsiteY3" fmla="*/ 6214533 h 6214533"/>
              <a:gd name="connsiteX4" fmla="*/ 0 w 11074201"/>
              <a:gd name="connsiteY4" fmla="*/ 4992543 h 6214533"/>
              <a:gd name="connsiteX5" fmla="*/ 433971 w 11074201"/>
              <a:gd name="connsiteY5" fmla="*/ 2335405 h 621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74201" h="6214533">
                <a:moveTo>
                  <a:pt x="815396" y="0"/>
                </a:moveTo>
                <a:lnTo>
                  <a:pt x="11074201" y="0"/>
                </a:lnTo>
                <a:lnTo>
                  <a:pt x="11074201" y="6214533"/>
                </a:lnTo>
                <a:lnTo>
                  <a:pt x="1498193" y="6214533"/>
                </a:lnTo>
                <a:lnTo>
                  <a:pt x="0" y="4992543"/>
                </a:lnTo>
                <a:cubicBezTo>
                  <a:pt x="141071" y="4106831"/>
                  <a:pt x="287521" y="3221118"/>
                  <a:pt x="433971" y="2335405"/>
                </a:cubicBezTo>
                <a:close/>
              </a:path>
            </a:pathLst>
          </a:custGeom>
          <a:solidFill>
            <a:srgbClr val="FFFFFF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  <a:tileRect/>
            </a:gra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Google Shape;817;p42">
            <a:extLst>
              <a:ext uri="{FF2B5EF4-FFF2-40B4-BE49-F238E27FC236}">
                <a16:creationId xmlns:a16="http://schemas.microsoft.com/office/drawing/2014/main" id="{FC492F93-D13D-9AF8-0899-B85D730B01A4}"/>
              </a:ext>
            </a:extLst>
          </p:cNvPr>
          <p:cNvSpPr txBox="1">
            <a:spLocks/>
          </p:cNvSpPr>
          <p:nvPr/>
        </p:nvSpPr>
        <p:spPr>
          <a:xfrm>
            <a:off x="4009515" y="1383762"/>
            <a:ext cx="5827530" cy="632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Questrial"/>
              <a:buNone/>
              <a:defRPr sz="4200" b="1" i="0" u="none" strike="noStrike" cap="none">
                <a:solidFill>
                  <a:schemeClr val="accent3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 defTabSz="704088">
              <a:spcAft>
                <a:spcPts val="600"/>
              </a:spcAft>
              <a:buClr>
                <a:srgbClr val="3B3252"/>
              </a:buClr>
              <a:defRPr/>
            </a:pPr>
            <a:r>
              <a:rPr lang="en-SG" sz="3234" b="1" i="0" u="none" strike="noStrike" kern="0" cap="none">
                <a:solidFill>
                  <a:srgbClr val="3B3252"/>
                </a:solidFill>
                <a:latin typeface="Questrial"/>
                <a:ea typeface="Questrial"/>
                <a:cs typeface="Questrial"/>
                <a:sym typeface="Questrial"/>
              </a:rPr>
              <a:t>Dataset </a:t>
            </a:r>
            <a:r>
              <a:rPr lang="en-SG" sz="3234" kern="0">
                <a:solidFill>
                  <a:srgbClr val="3B3252"/>
                </a:solidFill>
              </a:rPr>
              <a:t>Preparation</a:t>
            </a:r>
            <a:endParaRPr kumimoji="0" lang="en-SG" sz="4200" b="1" i="0" u="none" strike="noStrike" kern="0" cap="none" spc="0" normalizeH="0" baseline="0" noProof="0">
              <a:ln>
                <a:noFill/>
              </a:ln>
              <a:solidFill>
                <a:srgbClr val="3B3252"/>
              </a:solidFill>
              <a:effectLst/>
              <a:uLnTx/>
              <a:uFillTx/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" name="Google Shape;818;p42">
            <a:extLst>
              <a:ext uri="{FF2B5EF4-FFF2-40B4-BE49-F238E27FC236}">
                <a16:creationId xmlns:a16="http://schemas.microsoft.com/office/drawing/2014/main" id="{90E7942D-812A-A9DE-FBA1-1F557B382CCD}"/>
              </a:ext>
            </a:extLst>
          </p:cNvPr>
          <p:cNvSpPr txBox="1">
            <a:spLocks/>
          </p:cNvSpPr>
          <p:nvPr/>
        </p:nvSpPr>
        <p:spPr>
          <a:xfrm>
            <a:off x="4068364" y="1867841"/>
            <a:ext cx="4909179" cy="282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rlow"/>
              <a:buNone/>
              <a:defRPr sz="1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rlow"/>
              <a:buNone/>
              <a:defRPr sz="21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rlow"/>
              <a:buNone/>
              <a:defRPr sz="21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rlow"/>
              <a:buNone/>
              <a:defRPr sz="21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rlow"/>
              <a:buNone/>
              <a:defRPr sz="21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rlow"/>
              <a:buNone/>
              <a:defRPr sz="21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rlow"/>
              <a:buNone/>
              <a:defRPr sz="21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rlow"/>
              <a:buNone/>
              <a:defRPr sz="21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rlow"/>
              <a:buNone/>
              <a:defRPr sz="21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 defTabSz="704088">
              <a:spcAft>
                <a:spcPts val="600"/>
              </a:spcAft>
              <a:buClr>
                <a:srgbClr val="000000"/>
              </a:buClr>
              <a:defRPr/>
            </a:pPr>
            <a:r>
              <a:rPr kumimoji="0" lang="en-US" sz="1232" kern="0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After convert for default_status, column dates and interest_rate</a:t>
            </a: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arlow"/>
              <a:sym typeface="Barlow"/>
            </a:endParaRPr>
          </a:p>
        </p:txBody>
      </p:sp>
      <p:pic>
        <p:nvPicPr>
          <p:cNvPr id="6" name="Picture 5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0A5182E5-B16A-4EDF-D255-94FEAC766B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475" y="2821374"/>
            <a:ext cx="10540490" cy="2429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9888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77C8E42-1068-640A-08C6-FFB94F5A423C}"/>
              </a:ext>
            </a:extLst>
          </p:cNvPr>
          <p:cNvSpPr txBox="1"/>
          <p:nvPr/>
        </p:nvSpPr>
        <p:spPr>
          <a:xfrm>
            <a:off x="4299139" y="1071158"/>
            <a:ext cx="7823193" cy="4555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SG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loan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SG" sz="1200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application_date_year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loan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SG" sz="1200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application_date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SG" sz="1200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dt.year</a:t>
            </a:r>
            <a:endParaRPr lang="en-SG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loan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SG" sz="1200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application_date_month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loan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SG" sz="1200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application_date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SG" sz="1200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dt.month</a:t>
            </a:r>
            <a:endParaRPr lang="en-SG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loan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SG" sz="1200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application_date_week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loan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SG" sz="1200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application_date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SG" sz="1200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dt.week</a:t>
            </a:r>
            <a:endParaRPr lang="en-SG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loan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SG" sz="1200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application_date_day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loan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SG" sz="1200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application_date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SG" sz="1200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dt.day</a:t>
            </a:r>
            <a:endParaRPr lang="en-SG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loan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SG" sz="1200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application_date_dayofweek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loan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SG" sz="1200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application_date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SG" sz="1200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dt.dayofweek</a:t>
            </a:r>
            <a:endParaRPr lang="en-SG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loan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SG" sz="1200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approval_date_year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loan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SG" sz="1200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approval_date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SG" sz="1200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dt.year</a:t>
            </a:r>
            <a:endParaRPr lang="en-SG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loan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SG" sz="1200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approval_date_month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loan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SG" sz="1200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approval_date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SG" sz="1200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dt.month</a:t>
            </a:r>
            <a:endParaRPr lang="en-SG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loan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SG" sz="1200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approval_date_week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loan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SG" sz="1200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approval_date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SG" sz="1200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dt.week</a:t>
            </a:r>
            <a:endParaRPr lang="en-SG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loan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SG" sz="1200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approval_date_day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loan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SG" sz="1200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approval_date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SG" sz="1200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dt.day</a:t>
            </a:r>
            <a:endParaRPr lang="en-SG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loan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SG" sz="1200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approval_date_dayofweek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loan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SG" sz="1200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approval_date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SG" sz="1200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dt.dayofweek</a:t>
            </a:r>
            <a:endParaRPr lang="en-SG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loan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SG" sz="1200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disbursement_date_year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loan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SG" sz="1200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disbursement_date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SG" sz="1200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dt.year</a:t>
            </a:r>
            <a:endParaRPr lang="en-SG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loan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SG" sz="1200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disbursement_date_month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loan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SG" sz="1200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disbursement_date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SG" sz="1200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dt.month</a:t>
            </a:r>
            <a:endParaRPr lang="en-SG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loan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SG" sz="1200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disbursement_date_week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loan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SG" sz="1200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disbursement_date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SG" sz="1200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dt.week</a:t>
            </a:r>
            <a:endParaRPr lang="en-SG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loan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SG" sz="1200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disbursement_date_day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loan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SG" sz="1200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disbursement_date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SG" sz="1200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dt.day</a:t>
            </a:r>
            <a:endParaRPr lang="en-SG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loan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SG" sz="1200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disbursement_date_dayofweek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loan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SG" sz="1200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disbursement_date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SG" sz="1200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dt.dayofweek</a:t>
            </a:r>
            <a:endParaRPr lang="en-SG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loan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SG" sz="1200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due_date_year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loan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SG" sz="1200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due_date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SG" sz="1200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dt.year</a:t>
            </a:r>
            <a:endParaRPr lang="en-SG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loan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SG" sz="1200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due_date_month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loan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SG" sz="1200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due_date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SG" sz="1200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dt.month</a:t>
            </a:r>
            <a:endParaRPr lang="en-SG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loan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SG" sz="1200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due_date_week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loan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SG" sz="1200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due_date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SG" sz="1200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dt.week</a:t>
            </a:r>
            <a:endParaRPr lang="en-SG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loan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SG" sz="1200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due_date_day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loan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SG" sz="1200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due_date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SG" sz="1200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dt.day</a:t>
            </a:r>
            <a:endParaRPr lang="en-SG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loan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SG" sz="1200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due_date_dayofweek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loan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SG" sz="1200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due_date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SG" sz="1200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dt.dayofweek</a:t>
            </a:r>
            <a:endParaRPr lang="en-SG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9" name="Picture 8" descr="A blue and yellow snake symbol&#10;&#10;Description automatically generated">
            <a:extLst>
              <a:ext uri="{FF2B5EF4-FFF2-40B4-BE49-F238E27FC236}">
                <a16:creationId xmlns:a16="http://schemas.microsoft.com/office/drawing/2014/main" id="{91D9883A-3749-85F8-2C53-4CEDB8B05B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" y="20319"/>
            <a:ext cx="1010922" cy="101092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5824794-8980-9295-3BC6-073CB7AB5295}"/>
              </a:ext>
            </a:extLst>
          </p:cNvPr>
          <p:cNvSpPr txBox="1"/>
          <p:nvPr/>
        </p:nvSpPr>
        <p:spPr>
          <a:xfrm>
            <a:off x="2368730" y="96922"/>
            <a:ext cx="947928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#Although all the dates are in datetime64 format for Pandas datatypes from object now, we need to convert it into integers for the ML algorthims to have a predictive accuracy.</a:t>
            </a:r>
            <a:endParaRPr lang="en-US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#Break apart the date and get the year, month, week of year, day of month and day of week.</a:t>
            </a:r>
            <a:endParaRPr lang="en-US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07571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77C8E42-1068-640A-08C6-FFB94F5A423C}"/>
              </a:ext>
            </a:extLst>
          </p:cNvPr>
          <p:cNvSpPr txBox="1"/>
          <p:nvPr/>
        </p:nvSpPr>
        <p:spPr>
          <a:xfrm>
            <a:off x="2075789" y="677170"/>
            <a:ext cx="1000119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#To verify if the conversion dates works: 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loan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'application_date_year'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'application_date_month'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'application_date_week'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'application_date_day'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'application_date_dayofweek'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]].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endParaRPr lang="en-SG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9" name="Picture 8" descr="A blue and yellow snake symbol&#10;&#10;Description automatically generated">
            <a:extLst>
              <a:ext uri="{FF2B5EF4-FFF2-40B4-BE49-F238E27FC236}">
                <a16:creationId xmlns:a16="http://schemas.microsoft.com/office/drawing/2014/main" id="{91D9883A-3749-85F8-2C53-4CEDB8B05B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" y="20319"/>
            <a:ext cx="1010922" cy="1010922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135471D2-D973-343B-0C2D-5557EB08AA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996" y="1992342"/>
            <a:ext cx="7585075" cy="1635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5982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77C8E42-1068-640A-08C6-FFB94F5A423C}"/>
              </a:ext>
            </a:extLst>
          </p:cNvPr>
          <p:cNvSpPr txBox="1"/>
          <p:nvPr/>
        </p:nvSpPr>
        <p:spPr>
          <a:xfrm>
            <a:off x="2075789" y="677170"/>
            <a:ext cx="1000119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#To check if all the breakdown dates is in integer data type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loan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endParaRPr lang="en-SG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9" name="Picture 8" descr="A blue and yellow snake symbol&#10;&#10;Description automatically generated">
            <a:extLst>
              <a:ext uri="{FF2B5EF4-FFF2-40B4-BE49-F238E27FC236}">
                <a16:creationId xmlns:a16="http://schemas.microsoft.com/office/drawing/2014/main" id="{91D9883A-3749-85F8-2C53-4CEDB8B05B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" y="20319"/>
            <a:ext cx="1010922" cy="1010922"/>
          </a:xfrm>
          <a:prstGeom prst="rect">
            <a:avLst/>
          </a:prstGeom>
        </p:spPr>
      </p:pic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A50D9E79-9F7C-3DC2-F5BE-1737682DBB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513" y="1231034"/>
            <a:ext cx="4406900" cy="465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6307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77C8E42-1068-640A-08C6-FFB94F5A423C}"/>
              </a:ext>
            </a:extLst>
          </p:cNvPr>
          <p:cNvSpPr txBox="1"/>
          <p:nvPr/>
        </p:nvSpPr>
        <p:spPr>
          <a:xfrm>
            <a:off x="2075789" y="677170"/>
            <a:ext cx="673293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To analyse the catergorical variables- Default Status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The number of defaulters are much lower (4 times) than the non-defaulters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loan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.default_status.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value_counts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pic>
        <p:nvPicPr>
          <p:cNvPr id="9" name="Picture 8" descr="A blue and yellow snake symbol&#10;&#10;Description automatically generated">
            <a:extLst>
              <a:ext uri="{FF2B5EF4-FFF2-40B4-BE49-F238E27FC236}">
                <a16:creationId xmlns:a16="http://schemas.microsoft.com/office/drawing/2014/main" id="{91D9883A-3749-85F8-2C53-4CEDB8B05B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" y="20319"/>
            <a:ext cx="1010922" cy="1010922"/>
          </a:xfrm>
          <a:prstGeom prst="rect">
            <a:avLst/>
          </a:prstGeom>
        </p:spPr>
      </p:pic>
      <p:pic>
        <p:nvPicPr>
          <p:cNvPr id="4" name="Picture 3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09E0B13B-AB21-E76C-5DD3-F0373B6301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635" y="1599565"/>
            <a:ext cx="2406650" cy="590550"/>
          </a:xfrm>
          <a:prstGeom prst="rect">
            <a:avLst/>
          </a:prstGeom>
        </p:spPr>
      </p:pic>
      <p:pic>
        <p:nvPicPr>
          <p:cNvPr id="7" name="Picture 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432A8CFE-4F22-1956-56B9-C18B4170B9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635" y="1694180"/>
            <a:ext cx="5321300" cy="5054600"/>
          </a:xfrm>
          <a:prstGeom prst="rect">
            <a:avLst/>
          </a:prstGeom>
        </p:spPr>
      </p:pic>
      <p:sp>
        <p:nvSpPr>
          <p:cNvPr id="8" name="Google Shape;817;p42">
            <a:extLst>
              <a:ext uri="{FF2B5EF4-FFF2-40B4-BE49-F238E27FC236}">
                <a16:creationId xmlns:a16="http://schemas.microsoft.com/office/drawing/2014/main" id="{3517814F-D520-F98A-D1F6-1C5AE0728497}"/>
              </a:ext>
            </a:extLst>
          </p:cNvPr>
          <p:cNvSpPr txBox="1">
            <a:spLocks/>
          </p:cNvSpPr>
          <p:nvPr/>
        </p:nvSpPr>
        <p:spPr>
          <a:xfrm>
            <a:off x="3491354" y="174674"/>
            <a:ext cx="8334885" cy="632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Questrial"/>
              <a:buNone/>
              <a:defRPr sz="4200" b="1" i="0" u="none" strike="noStrike" cap="none">
                <a:solidFill>
                  <a:schemeClr val="accent3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 defTabSz="704088">
              <a:spcAft>
                <a:spcPts val="600"/>
              </a:spcAft>
              <a:buClr>
                <a:srgbClr val="3B3252"/>
              </a:buClr>
              <a:defRPr/>
            </a:pPr>
            <a:r>
              <a:rPr lang="en-SG" sz="3234" b="1" i="0" u="none" strike="noStrike" kern="0" cap="none">
                <a:solidFill>
                  <a:schemeClr val="bg1"/>
                </a:solidFill>
                <a:latin typeface="Questrial"/>
                <a:ea typeface="Questrial"/>
                <a:cs typeface="Questrial"/>
                <a:sym typeface="Questrial"/>
              </a:rPr>
              <a:t>Exploratory Data Analysis – default_status</a:t>
            </a:r>
            <a:endParaRPr kumimoji="0" lang="en-SG" sz="4200" b="1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Questrial"/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36424446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77C8E42-1068-640A-08C6-FFB94F5A423C}"/>
              </a:ext>
            </a:extLst>
          </p:cNvPr>
          <p:cNvSpPr txBox="1"/>
          <p:nvPr/>
        </p:nvSpPr>
        <p:spPr>
          <a:xfrm>
            <a:off x="2080870" y="706039"/>
            <a:ext cx="673293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To analyse the catergorical variables- Gender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The Male gender has a higher distribution number than the Female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loan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.gender.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value_counts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</a:t>
            </a:r>
          </a:p>
        </p:txBody>
      </p:sp>
      <p:pic>
        <p:nvPicPr>
          <p:cNvPr id="9" name="Picture 8" descr="A blue and yellow snake symbol&#10;&#10;Description automatically generated">
            <a:extLst>
              <a:ext uri="{FF2B5EF4-FFF2-40B4-BE49-F238E27FC236}">
                <a16:creationId xmlns:a16="http://schemas.microsoft.com/office/drawing/2014/main" id="{91D9883A-3749-85F8-2C53-4CEDB8B05B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" y="20319"/>
            <a:ext cx="1010922" cy="1010922"/>
          </a:xfrm>
          <a:prstGeom prst="rect">
            <a:avLst/>
          </a:prstGeom>
        </p:spPr>
      </p:pic>
      <p:sp>
        <p:nvSpPr>
          <p:cNvPr id="8" name="Google Shape;817;p42">
            <a:extLst>
              <a:ext uri="{FF2B5EF4-FFF2-40B4-BE49-F238E27FC236}">
                <a16:creationId xmlns:a16="http://schemas.microsoft.com/office/drawing/2014/main" id="{3517814F-D520-F98A-D1F6-1C5AE0728497}"/>
              </a:ext>
            </a:extLst>
          </p:cNvPr>
          <p:cNvSpPr txBox="1">
            <a:spLocks/>
          </p:cNvSpPr>
          <p:nvPr/>
        </p:nvSpPr>
        <p:spPr>
          <a:xfrm>
            <a:off x="3206874" y="174674"/>
            <a:ext cx="7603365" cy="632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Questrial"/>
              <a:buNone/>
              <a:defRPr sz="4200" b="1" i="0" u="none" strike="noStrike" cap="none">
                <a:solidFill>
                  <a:schemeClr val="accent3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 defTabSz="704088">
              <a:spcAft>
                <a:spcPts val="600"/>
              </a:spcAft>
              <a:buClr>
                <a:srgbClr val="3B3252"/>
              </a:buClr>
              <a:defRPr/>
            </a:pPr>
            <a:r>
              <a:rPr lang="en-SG" sz="3234" b="1" i="0" u="none" strike="noStrike" kern="0" cap="none">
                <a:solidFill>
                  <a:schemeClr val="bg1"/>
                </a:solidFill>
                <a:latin typeface="Questrial"/>
                <a:ea typeface="Questrial"/>
                <a:cs typeface="Questrial"/>
                <a:sym typeface="Questrial"/>
              </a:rPr>
              <a:t>Exploratory Data Analysis – gender</a:t>
            </a:r>
            <a:endParaRPr kumimoji="0" lang="en-SG" sz="4200" b="1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14" name="Picture 13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FC3F7F32-7EB4-5D94-8393-04A37BD140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684" y="1715770"/>
            <a:ext cx="2063549" cy="610870"/>
          </a:xfrm>
          <a:prstGeom prst="rect">
            <a:avLst/>
          </a:prstGeom>
        </p:spPr>
      </p:pic>
      <p:pic>
        <p:nvPicPr>
          <p:cNvPr id="16" name="Picture 15" descr="A screen shot of a graph&#10;&#10;Description automatically generated">
            <a:extLst>
              <a:ext uri="{FF2B5EF4-FFF2-40B4-BE49-F238E27FC236}">
                <a16:creationId xmlns:a16="http://schemas.microsoft.com/office/drawing/2014/main" id="{C2F68463-E31B-1FEB-63BC-EFBB07E5F7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8230" y="1486236"/>
            <a:ext cx="7271016" cy="4701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1099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77C8E42-1068-640A-08C6-FFB94F5A423C}"/>
              </a:ext>
            </a:extLst>
          </p:cNvPr>
          <p:cNvSpPr txBox="1"/>
          <p:nvPr/>
        </p:nvSpPr>
        <p:spPr>
          <a:xfrm>
            <a:off x="1948790" y="706039"/>
            <a:ext cx="83534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To analyse the catergorical variables- Income Level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Below shows the low income level has a higher distribution number than the other two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9" name="Picture 8" descr="A blue and yellow snake symbol&#10;&#10;Description automatically generated">
            <a:extLst>
              <a:ext uri="{FF2B5EF4-FFF2-40B4-BE49-F238E27FC236}">
                <a16:creationId xmlns:a16="http://schemas.microsoft.com/office/drawing/2014/main" id="{91D9883A-3749-85F8-2C53-4CEDB8B05B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" y="20319"/>
            <a:ext cx="1010922" cy="1010922"/>
          </a:xfrm>
          <a:prstGeom prst="rect">
            <a:avLst/>
          </a:prstGeom>
        </p:spPr>
      </p:pic>
      <p:sp>
        <p:nvSpPr>
          <p:cNvPr id="8" name="Google Shape;817;p42">
            <a:extLst>
              <a:ext uri="{FF2B5EF4-FFF2-40B4-BE49-F238E27FC236}">
                <a16:creationId xmlns:a16="http://schemas.microsoft.com/office/drawing/2014/main" id="{3517814F-D520-F98A-D1F6-1C5AE0728497}"/>
              </a:ext>
            </a:extLst>
          </p:cNvPr>
          <p:cNvSpPr txBox="1">
            <a:spLocks/>
          </p:cNvSpPr>
          <p:nvPr/>
        </p:nvSpPr>
        <p:spPr>
          <a:xfrm>
            <a:off x="3206874" y="174674"/>
            <a:ext cx="7603365" cy="632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Questrial"/>
              <a:buNone/>
              <a:defRPr sz="4200" b="1" i="0" u="none" strike="noStrike" cap="none">
                <a:solidFill>
                  <a:schemeClr val="accent3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 defTabSz="704088">
              <a:spcAft>
                <a:spcPts val="600"/>
              </a:spcAft>
              <a:buClr>
                <a:srgbClr val="3B3252"/>
              </a:buClr>
              <a:defRPr/>
            </a:pPr>
            <a:r>
              <a:rPr lang="en-SG" sz="3234" b="1" i="0" u="none" strike="noStrike" kern="0" cap="none">
                <a:solidFill>
                  <a:schemeClr val="bg1"/>
                </a:solidFill>
                <a:latin typeface="Questrial"/>
                <a:ea typeface="Questrial"/>
                <a:cs typeface="Questrial"/>
                <a:sym typeface="Questrial"/>
              </a:rPr>
              <a:t>Exploratory Data Analysis – </a:t>
            </a:r>
            <a:r>
              <a:rPr lang="en-SG" sz="3234" kern="0">
                <a:solidFill>
                  <a:schemeClr val="bg1"/>
                </a:solidFill>
              </a:rPr>
              <a:t>income_level</a:t>
            </a:r>
            <a:endParaRPr kumimoji="0" lang="en-SG" sz="4200" b="1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3" name="Picture 2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1670288B-7DDD-607B-C409-5A88C36CF7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635" y="1167704"/>
            <a:ext cx="2043634" cy="743796"/>
          </a:xfrm>
          <a:prstGeom prst="rect">
            <a:avLst/>
          </a:prstGeom>
        </p:spPr>
      </p:pic>
      <p:pic>
        <p:nvPicPr>
          <p:cNvPr id="10" name="Picture 9" descr="A screenshot of a graph&#10;&#10;Description automatically generated">
            <a:extLst>
              <a:ext uri="{FF2B5EF4-FFF2-40B4-BE49-F238E27FC236}">
                <a16:creationId xmlns:a16="http://schemas.microsoft.com/office/drawing/2014/main" id="{EB0F8F5A-C435-BC86-A9E8-45D8F32D8F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0550" y="1962300"/>
            <a:ext cx="8978900" cy="484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6919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77C8E42-1068-640A-08C6-FFB94F5A423C}"/>
              </a:ext>
            </a:extLst>
          </p:cNvPr>
          <p:cNvSpPr txBox="1"/>
          <p:nvPr/>
        </p:nvSpPr>
        <p:spPr>
          <a:xfrm>
            <a:off x="1969110" y="645079"/>
            <a:ext cx="835345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To analyse the catergorical variables- Employment Type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The distribution of Employment type is balanced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loan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.employment_type.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value_counts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</a:t>
            </a:r>
          </a:p>
        </p:txBody>
      </p:sp>
      <p:pic>
        <p:nvPicPr>
          <p:cNvPr id="9" name="Picture 8" descr="A blue and yellow snake symbol&#10;&#10;Description automatically generated">
            <a:extLst>
              <a:ext uri="{FF2B5EF4-FFF2-40B4-BE49-F238E27FC236}">
                <a16:creationId xmlns:a16="http://schemas.microsoft.com/office/drawing/2014/main" id="{91D9883A-3749-85F8-2C53-4CEDB8B05B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" y="20319"/>
            <a:ext cx="1010922" cy="1010922"/>
          </a:xfrm>
          <a:prstGeom prst="rect">
            <a:avLst/>
          </a:prstGeom>
        </p:spPr>
      </p:pic>
      <p:sp>
        <p:nvSpPr>
          <p:cNvPr id="8" name="Google Shape;817;p42">
            <a:extLst>
              <a:ext uri="{FF2B5EF4-FFF2-40B4-BE49-F238E27FC236}">
                <a16:creationId xmlns:a16="http://schemas.microsoft.com/office/drawing/2014/main" id="{3517814F-D520-F98A-D1F6-1C5AE0728497}"/>
              </a:ext>
            </a:extLst>
          </p:cNvPr>
          <p:cNvSpPr txBox="1">
            <a:spLocks/>
          </p:cNvSpPr>
          <p:nvPr/>
        </p:nvSpPr>
        <p:spPr>
          <a:xfrm>
            <a:off x="3206874" y="174674"/>
            <a:ext cx="8353450" cy="632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Questrial"/>
              <a:buNone/>
              <a:defRPr sz="4200" b="1" i="0" u="none" strike="noStrike" cap="none">
                <a:solidFill>
                  <a:schemeClr val="accent3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 defTabSz="704088">
              <a:spcAft>
                <a:spcPts val="600"/>
              </a:spcAft>
              <a:buClr>
                <a:srgbClr val="3B3252"/>
              </a:buClr>
              <a:defRPr/>
            </a:pPr>
            <a:r>
              <a:rPr lang="en-SG" sz="3234" b="1" i="0" u="none" strike="noStrike" kern="0" cap="none">
                <a:solidFill>
                  <a:schemeClr val="bg1"/>
                </a:solidFill>
                <a:latin typeface="Questrial"/>
                <a:ea typeface="Questrial"/>
                <a:cs typeface="Questrial"/>
                <a:sym typeface="Questrial"/>
              </a:rPr>
              <a:t>Exploratory Data Analysis – employment_type</a:t>
            </a:r>
            <a:endParaRPr kumimoji="0" lang="en-SG" sz="4200" b="1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4" name="Picture 3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E1B07748-F00D-0100-BEF2-6A1CD09155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590" y="1600406"/>
            <a:ext cx="1968500" cy="692150"/>
          </a:xfrm>
          <a:prstGeom prst="rect">
            <a:avLst/>
          </a:prstGeom>
        </p:spPr>
      </p:pic>
      <p:pic>
        <p:nvPicPr>
          <p:cNvPr id="12" name="Picture 11" descr="A screenshot of a graph&#10;&#10;Description automatically generated">
            <a:extLst>
              <a:ext uri="{FF2B5EF4-FFF2-40B4-BE49-F238E27FC236}">
                <a16:creationId xmlns:a16="http://schemas.microsoft.com/office/drawing/2014/main" id="{7D3AB92E-3081-6058-CAAD-94EBD09E78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700" y="2194560"/>
            <a:ext cx="8559023" cy="464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1677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77C8E42-1068-640A-08C6-FFB94F5A423C}"/>
              </a:ext>
            </a:extLst>
          </p:cNvPr>
          <p:cNvSpPr txBox="1"/>
          <p:nvPr/>
        </p:nvSpPr>
        <p:spPr>
          <a:xfrm>
            <a:off x="1969110" y="645079"/>
            <a:ext cx="883097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To analyse the catergorical variables- Education Level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The PhD has a slightly higher distribution number than the other level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loan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.education_level.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value_counts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</a:t>
            </a:r>
          </a:p>
        </p:txBody>
      </p:sp>
      <p:pic>
        <p:nvPicPr>
          <p:cNvPr id="9" name="Picture 8" descr="A blue and yellow snake symbol&#10;&#10;Description automatically generated">
            <a:extLst>
              <a:ext uri="{FF2B5EF4-FFF2-40B4-BE49-F238E27FC236}">
                <a16:creationId xmlns:a16="http://schemas.microsoft.com/office/drawing/2014/main" id="{91D9883A-3749-85F8-2C53-4CEDB8B05B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" y="20319"/>
            <a:ext cx="1010922" cy="1010922"/>
          </a:xfrm>
          <a:prstGeom prst="rect">
            <a:avLst/>
          </a:prstGeom>
        </p:spPr>
      </p:pic>
      <p:sp>
        <p:nvSpPr>
          <p:cNvPr id="8" name="Google Shape;817;p42">
            <a:extLst>
              <a:ext uri="{FF2B5EF4-FFF2-40B4-BE49-F238E27FC236}">
                <a16:creationId xmlns:a16="http://schemas.microsoft.com/office/drawing/2014/main" id="{3517814F-D520-F98A-D1F6-1C5AE0728497}"/>
              </a:ext>
            </a:extLst>
          </p:cNvPr>
          <p:cNvSpPr txBox="1">
            <a:spLocks/>
          </p:cNvSpPr>
          <p:nvPr/>
        </p:nvSpPr>
        <p:spPr>
          <a:xfrm>
            <a:off x="3206874" y="174674"/>
            <a:ext cx="8353450" cy="632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Questrial"/>
              <a:buNone/>
              <a:defRPr sz="4200" b="1" i="0" u="none" strike="noStrike" cap="none">
                <a:solidFill>
                  <a:schemeClr val="accent3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 defTabSz="704088">
              <a:spcAft>
                <a:spcPts val="600"/>
              </a:spcAft>
              <a:buClr>
                <a:srgbClr val="3B3252"/>
              </a:buClr>
              <a:defRPr/>
            </a:pPr>
            <a:r>
              <a:rPr lang="en-SG" sz="3234" b="1" i="0" u="none" strike="noStrike" kern="0" cap="none">
                <a:solidFill>
                  <a:schemeClr val="bg1"/>
                </a:solidFill>
                <a:latin typeface="Questrial"/>
                <a:ea typeface="Questrial"/>
                <a:cs typeface="Questrial"/>
                <a:sym typeface="Questrial"/>
              </a:rPr>
              <a:t>Exploratory Data Analysis – education_</a:t>
            </a:r>
            <a:r>
              <a:rPr lang="en-SG" sz="3234" kern="0">
                <a:solidFill>
                  <a:schemeClr val="bg1"/>
                </a:solidFill>
              </a:rPr>
              <a:t>level</a:t>
            </a:r>
            <a:endParaRPr kumimoji="0" lang="en-SG" sz="4200" b="1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3" name="Picture 2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791ED21D-3C4C-8721-8F07-A34F2E9119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649" y="1436575"/>
            <a:ext cx="2215991" cy="830997"/>
          </a:xfrm>
          <a:prstGeom prst="rect">
            <a:avLst/>
          </a:prstGeom>
        </p:spPr>
      </p:pic>
      <p:pic>
        <p:nvPicPr>
          <p:cNvPr id="7" name="Picture 6" descr="A screenshot of a graph&#10;&#10;Description automatically generated">
            <a:extLst>
              <a:ext uri="{FF2B5EF4-FFF2-40B4-BE49-F238E27FC236}">
                <a16:creationId xmlns:a16="http://schemas.microsoft.com/office/drawing/2014/main" id="{E08E9284-51AE-0A13-37D0-886BA24477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639" y="2200590"/>
            <a:ext cx="8341359" cy="4604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3369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50;p41">
            <a:extLst>
              <a:ext uri="{FF2B5EF4-FFF2-40B4-BE49-F238E27FC236}">
                <a16:creationId xmlns:a16="http://schemas.microsoft.com/office/drawing/2014/main" id="{08A813ED-DE6D-7A74-DFAA-3DE39E92E357}"/>
              </a:ext>
            </a:extLst>
          </p:cNvPr>
          <p:cNvSpPr txBox="1">
            <a:spLocks noGrp="1"/>
          </p:cNvSpPr>
          <p:nvPr/>
        </p:nvSpPr>
        <p:spPr>
          <a:xfrm>
            <a:off x="1351990" y="2813220"/>
            <a:ext cx="2762100" cy="8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lack Han Sans"/>
              <a:buNone/>
              <a:defRPr sz="3500" b="1" i="0" u="none" strike="noStrike" cap="none">
                <a:solidFill>
                  <a:schemeClr val="accent3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lack Han Sans"/>
              <a:buNone/>
              <a:defRPr sz="2800" b="1" i="0" u="none" strike="noStrike" cap="none">
                <a:solidFill>
                  <a:schemeClr val="accent3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lack Han Sans"/>
              <a:buNone/>
              <a:defRPr sz="2800" b="1" i="0" u="none" strike="noStrike" cap="none">
                <a:solidFill>
                  <a:schemeClr val="accent3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lack Han Sans"/>
              <a:buNone/>
              <a:defRPr sz="2800" b="1" i="0" u="none" strike="noStrike" cap="none">
                <a:solidFill>
                  <a:schemeClr val="accent3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lack Han Sans"/>
              <a:buNone/>
              <a:defRPr sz="2800" b="1" i="0" u="none" strike="noStrike" cap="none">
                <a:solidFill>
                  <a:schemeClr val="accent3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lack Han Sans"/>
              <a:buNone/>
              <a:defRPr sz="2800" b="1" i="0" u="none" strike="noStrike" cap="none">
                <a:solidFill>
                  <a:schemeClr val="accent3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lack Han Sans"/>
              <a:buNone/>
              <a:defRPr sz="2800" b="1" i="0" u="none" strike="noStrike" cap="none">
                <a:solidFill>
                  <a:schemeClr val="accent3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lack Han Sans"/>
              <a:buNone/>
              <a:defRPr sz="2800" b="1" i="0" u="none" strike="noStrike" cap="none">
                <a:solidFill>
                  <a:schemeClr val="accent3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lack Han Sans"/>
              <a:buNone/>
              <a:defRPr sz="2800" b="1" i="0" u="none" strike="noStrike" cap="none">
                <a:solidFill>
                  <a:schemeClr val="accent3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>
                    <a:lumMod val="50000"/>
                  </a:schemeClr>
                </a:solidFill>
              </a:rPr>
              <a:t>TABLE OF </a:t>
            </a:r>
            <a:r>
              <a:rPr lang="en" b="0">
                <a:solidFill>
                  <a:schemeClr val="accent1">
                    <a:lumMod val="50000"/>
                  </a:schemeClr>
                </a:solidFill>
              </a:rPr>
              <a:t>CONTENTS</a:t>
            </a:r>
            <a:endParaRPr b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3" name="Google Shape;779;p41">
            <a:extLst>
              <a:ext uri="{FF2B5EF4-FFF2-40B4-BE49-F238E27FC236}">
                <a16:creationId xmlns:a16="http://schemas.microsoft.com/office/drawing/2014/main" id="{60E4E447-C47E-8772-6942-CC6485ED53D1}"/>
              </a:ext>
            </a:extLst>
          </p:cNvPr>
          <p:cNvGrpSpPr/>
          <p:nvPr/>
        </p:nvGrpSpPr>
        <p:grpSpPr>
          <a:xfrm flipH="1">
            <a:off x="1159431" y="4257717"/>
            <a:ext cx="1745133" cy="1309274"/>
            <a:chOff x="685301" y="3459561"/>
            <a:chExt cx="1800961" cy="1351162"/>
          </a:xfrm>
        </p:grpSpPr>
        <p:sp>
          <p:nvSpPr>
            <p:cNvPr id="4" name="Google Shape;780;p41">
              <a:extLst>
                <a:ext uri="{FF2B5EF4-FFF2-40B4-BE49-F238E27FC236}">
                  <a16:creationId xmlns:a16="http://schemas.microsoft.com/office/drawing/2014/main" id="{50B5082E-CD9D-F375-42F0-3D7BD7B0841F}"/>
                </a:ext>
              </a:extLst>
            </p:cNvPr>
            <p:cNvSpPr/>
            <p:nvPr/>
          </p:nvSpPr>
          <p:spPr>
            <a:xfrm>
              <a:off x="1378618" y="4092122"/>
              <a:ext cx="322236" cy="702449"/>
            </a:xfrm>
            <a:custGeom>
              <a:avLst/>
              <a:gdLst/>
              <a:ahLst/>
              <a:cxnLst/>
              <a:rect l="l" t="t" r="r" b="b"/>
              <a:pathLst>
                <a:path w="3835" h="8360" extrusionOk="0">
                  <a:moveTo>
                    <a:pt x="2339" y="0"/>
                  </a:moveTo>
                  <a:cubicBezTo>
                    <a:pt x="2199" y="0"/>
                    <a:pt x="2058" y="20"/>
                    <a:pt x="1918" y="63"/>
                  </a:cubicBezTo>
                  <a:cubicBezTo>
                    <a:pt x="1370" y="217"/>
                    <a:pt x="1001" y="658"/>
                    <a:pt x="882" y="1170"/>
                  </a:cubicBezTo>
                  <a:lnTo>
                    <a:pt x="882" y="1194"/>
                  </a:lnTo>
                  <a:lnTo>
                    <a:pt x="1" y="8326"/>
                  </a:lnTo>
                  <a:lnTo>
                    <a:pt x="1311" y="8337"/>
                  </a:lnTo>
                  <a:cubicBezTo>
                    <a:pt x="1395" y="8353"/>
                    <a:pt x="1479" y="8360"/>
                    <a:pt x="1562" y="8360"/>
                  </a:cubicBezTo>
                  <a:cubicBezTo>
                    <a:pt x="2193" y="8360"/>
                    <a:pt x="2760" y="7933"/>
                    <a:pt x="2918" y="7302"/>
                  </a:cubicBezTo>
                  <a:lnTo>
                    <a:pt x="3799" y="1837"/>
                  </a:lnTo>
                  <a:lnTo>
                    <a:pt x="3799" y="1801"/>
                  </a:lnTo>
                  <a:lnTo>
                    <a:pt x="3799" y="1789"/>
                  </a:lnTo>
                  <a:cubicBezTo>
                    <a:pt x="3835" y="1551"/>
                    <a:pt x="3835" y="1313"/>
                    <a:pt x="3763" y="1075"/>
                  </a:cubicBezTo>
                  <a:cubicBezTo>
                    <a:pt x="3577" y="429"/>
                    <a:pt x="2981" y="0"/>
                    <a:pt x="2339" y="0"/>
                  </a:cubicBezTo>
                  <a:close/>
                </a:path>
              </a:pathLst>
            </a:custGeom>
            <a:solidFill>
              <a:srgbClr val="8184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" name="Google Shape;781;p41">
              <a:extLst>
                <a:ext uri="{FF2B5EF4-FFF2-40B4-BE49-F238E27FC236}">
                  <a16:creationId xmlns:a16="http://schemas.microsoft.com/office/drawing/2014/main" id="{C90C8898-AACD-092C-6D52-697568A35B30}"/>
                </a:ext>
              </a:extLst>
            </p:cNvPr>
            <p:cNvSpPr/>
            <p:nvPr/>
          </p:nvSpPr>
          <p:spPr>
            <a:xfrm>
              <a:off x="1527684" y="4065318"/>
              <a:ext cx="654387" cy="745386"/>
            </a:xfrm>
            <a:custGeom>
              <a:avLst/>
              <a:gdLst/>
              <a:ahLst/>
              <a:cxnLst/>
              <a:rect l="l" t="t" r="r" b="b"/>
              <a:pathLst>
                <a:path w="7788" h="8871" extrusionOk="0">
                  <a:moveTo>
                    <a:pt x="3894" y="1"/>
                  </a:moveTo>
                  <a:lnTo>
                    <a:pt x="299" y="334"/>
                  </a:lnTo>
                  <a:lnTo>
                    <a:pt x="1" y="8835"/>
                  </a:lnTo>
                  <a:lnTo>
                    <a:pt x="7454" y="8871"/>
                  </a:lnTo>
                  <a:lnTo>
                    <a:pt x="7788" y="394"/>
                  </a:lnTo>
                  <a:lnTo>
                    <a:pt x="3894" y="1"/>
                  </a:lnTo>
                  <a:close/>
                </a:path>
              </a:pathLst>
            </a:custGeom>
            <a:solidFill>
              <a:srgbClr val="8184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" name="Google Shape;782;p41">
              <a:extLst>
                <a:ext uri="{FF2B5EF4-FFF2-40B4-BE49-F238E27FC236}">
                  <a16:creationId xmlns:a16="http://schemas.microsoft.com/office/drawing/2014/main" id="{8EAC0EDD-F5A1-28F2-47D0-AF908A83727E}"/>
                </a:ext>
              </a:extLst>
            </p:cNvPr>
            <p:cNvSpPr/>
            <p:nvPr/>
          </p:nvSpPr>
          <p:spPr>
            <a:xfrm>
              <a:off x="1729857" y="4062293"/>
              <a:ext cx="260141" cy="139145"/>
            </a:xfrm>
            <a:custGeom>
              <a:avLst/>
              <a:gdLst/>
              <a:ahLst/>
              <a:cxnLst/>
              <a:rect l="l" t="t" r="r" b="b"/>
              <a:pathLst>
                <a:path w="3096" h="1656" extrusionOk="0">
                  <a:moveTo>
                    <a:pt x="250" y="1"/>
                  </a:moveTo>
                  <a:cubicBezTo>
                    <a:pt x="119" y="1"/>
                    <a:pt x="0" y="96"/>
                    <a:pt x="0" y="227"/>
                  </a:cubicBezTo>
                  <a:cubicBezTo>
                    <a:pt x="0" y="691"/>
                    <a:pt x="286" y="1561"/>
                    <a:pt x="1429" y="1656"/>
                  </a:cubicBezTo>
                  <a:lnTo>
                    <a:pt x="1524" y="1656"/>
                  </a:lnTo>
                  <a:cubicBezTo>
                    <a:pt x="2060" y="1656"/>
                    <a:pt x="2977" y="1370"/>
                    <a:pt x="3084" y="275"/>
                  </a:cubicBezTo>
                  <a:cubicBezTo>
                    <a:pt x="3096" y="132"/>
                    <a:pt x="2989" y="37"/>
                    <a:pt x="2858" y="13"/>
                  </a:cubicBezTo>
                  <a:cubicBezTo>
                    <a:pt x="2849" y="12"/>
                    <a:pt x="2841" y="12"/>
                    <a:pt x="2834" y="12"/>
                  </a:cubicBezTo>
                  <a:cubicBezTo>
                    <a:pt x="2701" y="12"/>
                    <a:pt x="2594" y="104"/>
                    <a:pt x="2572" y="227"/>
                  </a:cubicBezTo>
                  <a:cubicBezTo>
                    <a:pt x="2483" y="1161"/>
                    <a:pt x="1678" y="1192"/>
                    <a:pt x="1494" y="1192"/>
                  </a:cubicBezTo>
                  <a:cubicBezTo>
                    <a:pt x="1481" y="1192"/>
                    <a:pt x="1471" y="1192"/>
                    <a:pt x="1465" y="1192"/>
                  </a:cubicBezTo>
                  <a:cubicBezTo>
                    <a:pt x="524" y="1132"/>
                    <a:pt x="512" y="334"/>
                    <a:pt x="512" y="239"/>
                  </a:cubicBezTo>
                  <a:cubicBezTo>
                    <a:pt x="512" y="108"/>
                    <a:pt x="393" y="1"/>
                    <a:pt x="250" y="1"/>
                  </a:cubicBezTo>
                  <a:close/>
                </a:path>
              </a:pathLst>
            </a:custGeom>
            <a:solidFill>
              <a:srgbClr val="D59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" name="Google Shape;783;p41">
              <a:extLst>
                <a:ext uri="{FF2B5EF4-FFF2-40B4-BE49-F238E27FC236}">
                  <a16:creationId xmlns:a16="http://schemas.microsoft.com/office/drawing/2014/main" id="{8C32A18D-0406-483F-196C-BBBCB9EE0A1F}"/>
                </a:ext>
              </a:extLst>
            </p:cNvPr>
            <p:cNvSpPr/>
            <p:nvPr/>
          </p:nvSpPr>
          <p:spPr>
            <a:xfrm>
              <a:off x="1768846" y="4678636"/>
              <a:ext cx="390212" cy="132087"/>
            </a:xfrm>
            <a:custGeom>
              <a:avLst/>
              <a:gdLst/>
              <a:ahLst/>
              <a:cxnLst/>
              <a:rect l="l" t="t" r="r" b="b"/>
              <a:pathLst>
                <a:path w="4644" h="1572" extrusionOk="0">
                  <a:moveTo>
                    <a:pt x="4644" y="0"/>
                  </a:moveTo>
                  <a:lnTo>
                    <a:pt x="108" y="464"/>
                  </a:lnTo>
                  <a:lnTo>
                    <a:pt x="0" y="1536"/>
                  </a:lnTo>
                  <a:lnTo>
                    <a:pt x="4584" y="1572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rgbClr val="F264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" name="Google Shape;784;p41">
              <a:extLst>
                <a:ext uri="{FF2B5EF4-FFF2-40B4-BE49-F238E27FC236}">
                  <a16:creationId xmlns:a16="http://schemas.microsoft.com/office/drawing/2014/main" id="{15CA07DF-5752-C8BB-50EC-6B460088D33E}"/>
                </a:ext>
              </a:extLst>
            </p:cNvPr>
            <p:cNvSpPr/>
            <p:nvPr/>
          </p:nvSpPr>
          <p:spPr>
            <a:xfrm>
              <a:off x="2035972" y="4097332"/>
              <a:ext cx="450290" cy="664974"/>
            </a:xfrm>
            <a:custGeom>
              <a:avLst/>
              <a:gdLst/>
              <a:ahLst/>
              <a:cxnLst/>
              <a:rect l="l" t="t" r="r" b="b"/>
              <a:pathLst>
                <a:path w="5359" h="7914" extrusionOk="0">
                  <a:moveTo>
                    <a:pt x="1489" y="1"/>
                  </a:moveTo>
                  <a:cubicBezTo>
                    <a:pt x="679" y="1"/>
                    <a:pt x="0" y="667"/>
                    <a:pt x="0" y="1489"/>
                  </a:cubicBezTo>
                  <a:cubicBezTo>
                    <a:pt x="0" y="1739"/>
                    <a:pt x="60" y="1965"/>
                    <a:pt x="167" y="2179"/>
                  </a:cubicBezTo>
                  <a:lnTo>
                    <a:pt x="167" y="2191"/>
                  </a:lnTo>
                  <a:cubicBezTo>
                    <a:pt x="167" y="2203"/>
                    <a:pt x="179" y="2203"/>
                    <a:pt x="179" y="2215"/>
                  </a:cubicBezTo>
                  <a:lnTo>
                    <a:pt x="2548" y="7216"/>
                  </a:lnTo>
                  <a:cubicBezTo>
                    <a:pt x="2805" y="7662"/>
                    <a:pt x="3274" y="7914"/>
                    <a:pt x="3756" y="7914"/>
                  </a:cubicBezTo>
                  <a:cubicBezTo>
                    <a:pt x="3968" y="7914"/>
                    <a:pt x="4182" y="7865"/>
                    <a:pt x="4382" y="7763"/>
                  </a:cubicBezTo>
                  <a:cubicBezTo>
                    <a:pt x="5096" y="7418"/>
                    <a:pt x="5358" y="6549"/>
                    <a:pt x="5001" y="5870"/>
                  </a:cubicBezTo>
                  <a:lnTo>
                    <a:pt x="2822" y="810"/>
                  </a:lnTo>
                  <a:cubicBezTo>
                    <a:pt x="2822" y="786"/>
                    <a:pt x="2798" y="786"/>
                    <a:pt x="2798" y="775"/>
                  </a:cubicBezTo>
                  <a:cubicBezTo>
                    <a:pt x="2548" y="310"/>
                    <a:pt x="2060" y="1"/>
                    <a:pt x="1489" y="1"/>
                  </a:cubicBezTo>
                  <a:close/>
                </a:path>
              </a:pathLst>
            </a:custGeom>
            <a:solidFill>
              <a:srgbClr val="8184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" name="Google Shape;785;p41">
              <a:extLst>
                <a:ext uri="{FF2B5EF4-FFF2-40B4-BE49-F238E27FC236}">
                  <a16:creationId xmlns:a16="http://schemas.microsoft.com/office/drawing/2014/main" id="{575499C4-3D9D-5467-405A-70D6A8CCC4F9}"/>
                </a:ext>
              </a:extLst>
            </p:cNvPr>
            <p:cNvSpPr/>
            <p:nvPr/>
          </p:nvSpPr>
          <p:spPr>
            <a:xfrm>
              <a:off x="1733806" y="4643597"/>
              <a:ext cx="310220" cy="142170"/>
            </a:xfrm>
            <a:custGeom>
              <a:avLst/>
              <a:gdLst/>
              <a:ahLst/>
              <a:cxnLst/>
              <a:rect l="l" t="t" r="r" b="b"/>
              <a:pathLst>
                <a:path w="3692" h="1692" extrusionOk="0">
                  <a:moveTo>
                    <a:pt x="3692" y="0"/>
                  </a:moveTo>
                  <a:lnTo>
                    <a:pt x="203" y="512"/>
                  </a:lnTo>
                  <a:lnTo>
                    <a:pt x="1" y="1691"/>
                  </a:lnTo>
                  <a:lnTo>
                    <a:pt x="2799" y="1405"/>
                  </a:lnTo>
                  <a:lnTo>
                    <a:pt x="3692" y="0"/>
                  </a:lnTo>
                  <a:close/>
                </a:path>
              </a:pathLst>
            </a:custGeom>
            <a:solidFill>
              <a:srgbClr val="F6A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" name="Google Shape;786;p41">
              <a:extLst>
                <a:ext uri="{FF2B5EF4-FFF2-40B4-BE49-F238E27FC236}">
                  <a16:creationId xmlns:a16="http://schemas.microsoft.com/office/drawing/2014/main" id="{F2C1512C-75C7-3123-CF1C-AD8635E2986F}"/>
                </a:ext>
              </a:extLst>
            </p:cNvPr>
            <p:cNvSpPr/>
            <p:nvPr/>
          </p:nvSpPr>
          <p:spPr>
            <a:xfrm>
              <a:off x="1547767" y="4653008"/>
              <a:ext cx="241152" cy="150993"/>
            </a:xfrm>
            <a:custGeom>
              <a:avLst/>
              <a:gdLst/>
              <a:ahLst/>
              <a:cxnLst/>
              <a:rect l="l" t="t" r="r" b="b"/>
              <a:pathLst>
                <a:path w="2870" h="1797" extrusionOk="0">
                  <a:moveTo>
                    <a:pt x="1425" y="1"/>
                  </a:moveTo>
                  <a:cubicBezTo>
                    <a:pt x="1094" y="1"/>
                    <a:pt x="760" y="116"/>
                    <a:pt x="488" y="341"/>
                  </a:cubicBezTo>
                  <a:cubicBezTo>
                    <a:pt x="0" y="746"/>
                    <a:pt x="12" y="1234"/>
                    <a:pt x="536" y="1579"/>
                  </a:cubicBezTo>
                  <a:cubicBezTo>
                    <a:pt x="761" y="1725"/>
                    <a:pt x="1047" y="1796"/>
                    <a:pt x="1340" y="1796"/>
                  </a:cubicBezTo>
                  <a:cubicBezTo>
                    <a:pt x="1715" y="1796"/>
                    <a:pt x="2101" y="1681"/>
                    <a:pt x="2381" y="1460"/>
                  </a:cubicBezTo>
                  <a:cubicBezTo>
                    <a:pt x="2870" y="1055"/>
                    <a:pt x="2703" y="567"/>
                    <a:pt x="2179" y="222"/>
                  </a:cubicBezTo>
                  <a:cubicBezTo>
                    <a:pt x="1952" y="74"/>
                    <a:pt x="1690" y="1"/>
                    <a:pt x="1425" y="1"/>
                  </a:cubicBezTo>
                  <a:close/>
                </a:path>
              </a:pathLst>
            </a:custGeom>
            <a:solidFill>
              <a:srgbClr val="F6A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" name="Google Shape;787;p41">
              <a:extLst>
                <a:ext uri="{FF2B5EF4-FFF2-40B4-BE49-F238E27FC236}">
                  <a16:creationId xmlns:a16="http://schemas.microsoft.com/office/drawing/2014/main" id="{835BE4F3-D479-FEF3-E303-5CA5BED6C127}"/>
                </a:ext>
              </a:extLst>
            </p:cNvPr>
            <p:cNvSpPr/>
            <p:nvPr/>
          </p:nvSpPr>
          <p:spPr>
            <a:xfrm>
              <a:off x="1803885" y="4531168"/>
              <a:ext cx="677326" cy="267536"/>
            </a:xfrm>
            <a:custGeom>
              <a:avLst/>
              <a:gdLst/>
              <a:ahLst/>
              <a:cxnLst/>
              <a:rect l="l" t="t" r="r" b="b"/>
              <a:pathLst>
                <a:path w="8061" h="3184" extrusionOk="0">
                  <a:moveTo>
                    <a:pt x="6398" y="0"/>
                  </a:moveTo>
                  <a:cubicBezTo>
                    <a:pt x="6332" y="0"/>
                    <a:pt x="6267" y="6"/>
                    <a:pt x="6203" y="17"/>
                  </a:cubicBezTo>
                  <a:lnTo>
                    <a:pt x="0" y="981"/>
                  </a:lnTo>
                  <a:lnTo>
                    <a:pt x="405" y="3184"/>
                  </a:lnTo>
                  <a:lnTo>
                    <a:pt x="6739" y="2767"/>
                  </a:lnTo>
                  <a:cubicBezTo>
                    <a:pt x="7525" y="2684"/>
                    <a:pt x="8061" y="1910"/>
                    <a:pt x="7882" y="1136"/>
                  </a:cubicBezTo>
                  <a:cubicBezTo>
                    <a:pt x="7742" y="509"/>
                    <a:pt x="7042" y="0"/>
                    <a:pt x="6398" y="0"/>
                  </a:cubicBezTo>
                  <a:close/>
                </a:path>
              </a:pathLst>
            </a:custGeom>
            <a:solidFill>
              <a:srgbClr val="8184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" name="Google Shape;788;p41">
              <a:extLst>
                <a:ext uri="{FF2B5EF4-FFF2-40B4-BE49-F238E27FC236}">
                  <a16:creationId xmlns:a16="http://schemas.microsoft.com/office/drawing/2014/main" id="{C6B60C44-6FDD-81E8-D399-93EB7FF06A35}"/>
                </a:ext>
              </a:extLst>
            </p:cNvPr>
            <p:cNvSpPr/>
            <p:nvPr/>
          </p:nvSpPr>
          <p:spPr>
            <a:xfrm>
              <a:off x="1765821" y="3825250"/>
              <a:ext cx="220230" cy="340385"/>
            </a:xfrm>
            <a:custGeom>
              <a:avLst/>
              <a:gdLst/>
              <a:ahLst/>
              <a:cxnLst/>
              <a:rect l="l" t="t" r="r" b="b"/>
              <a:pathLst>
                <a:path w="2621" h="4051" extrusionOk="0">
                  <a:moveTo>
                    <a:pt x="2620" y="0"/>
                  </a:moveTo>
                  <a:lnTo>
                    <a:pt x="346" y="214"/>
                  </a:lnTo>
                  <a:lnTo>
                    <a:pt x="60" y="2870"/>
                  </a:lnTo>
                  <a:cubicBezTo>
                    <a:pt x="1" y="3465"/>
                    <a:pt x="453" y="4001"/>
                    <a:pt x="1048" y="4048"/>
                  </a:cubicBezTo>
                  <a:cubicBezTo>
                    <a:pt x="1072" y="4050"/>
                    <a:pt x="1095" y="4051"/>
                    <a:pt x="1118" y="4051"/>
                  </a:cubicBezTo>
                  <a:cubicBezTo>
                    <a:pt x="1639" y="4051"/>
                    <a:pt x="2111" y="3667"/>
                    <a:pt x="2180" y="3131"/>
                  </a:cubicBezTo>
                  <a:lnTo>
                    <a:pt x="2620" y="0"/>
                  </a:lnTo>
                  <a:close/>
                </a:path>
              </a:pathLst>
            </a:custGeom>
            <a:solidFill>
              <a:srgbClr val="F6A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" name="Google Shape;789;p41">
              <a:extLst>
                <a:ext uri="{FF2B5EF4-FFF2-40B4-BE49-F238E27FC236}">
                  <a16:creationId xmlns:a16="http://schemas.microsoft.com/office/drawing/2014/main" id="{5C4678DE-BCE3-D7B1-E7F6-0B517DD2CA1E}"/>
                </a:ext>
              </a:extLst>
            </p:cNvPr>
            <p:cNvSpPr/>
            <p:nvPr/>
          </p:nvSpPr>
          <p:spPr>
            <a:xfrm>
              <a:off x="1774812" y="3875247"/>
              <a:ext cx="193173" cy="150237"/>
            </a:xfrm>
            <a:custGeom>
              <a:avLst/>
              <a:gdLst/>
              <a:ahLst/>
              <a:cxnLst/>
              <a:rect l="l" t="t" r="r" b="b"/>
              <a:pathLst>
                <a:path w="2299" h="1788" extrusionOk="0">
                  <a:moveTo>
                    <a:pt x="2299" y="0"/>
                  </a:moveTo>
                  <a:lnTo>
                    <a:pt x="108" y="715"/>
                  </a:lnTo>
                  <a:lnTo>
                    <a:pt x="1" y="1667"/>
                  </a:lnTo>
                  <a:cubicBezTo>
                    <a:pt x="234" y="1751"/>
                    <a:pt x="446" y="1787"/>
                    <a:pt x="636" y="1787"/>
                  </a:cubicBezTo>
                  <a:cubicBezTo>
                    <a:pt x="1971" y="1787"/>
                    <a:pt x="2299" y="1"/>
                    <a:pt x="229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" name="Google Shape;790;p41">
              <a:extLst>
                <a:ext uri="{FF2B5EF4-FFF2-40B4-BE49-F238E27FC236}">
                  <a16:creationId xmlns:a16="http://schemas.microsoft.com/office/drawing/2014/main" id="{48D88DE3-6555-05FE-D376-C9AB794550A3}"/>
                </a:ext>
              </a:extLst>
            </p:cNvPr>
            <p:cNvSpPr/>
            <p:nvPr/>
          </p:nvSpPr>
          <p:spPr>
            <a:xfrm>
              <a:off x="1633812" y="3587115"/>
              <a:ext cx="149144" cy="168554"/>
            </a:xfrm>
            <a:custGeom>
              <a:avLst/>
              <a:gdLst/>
              <a:ahLst/>
              <a:cxnLst/>
              <a:rect l="l" t="t" r="r" b="b"/>
              <a:pathLst>
                <a:path w="1775" h="2006" extrusionOk="0">
                  <a:moveTo>
                    <a:pt x="1119" y="0"/>
                  </a:moveTo>
                  <a:cubicBezTo>
                    <a:pt x="1119" y="0"/>
                    <a:pt x="0" y="631"/>
                    <a:pt x="786" y="1739"/>
                  </a:cubicBezTo>
                  <a:cubicBezTo>
                    <a:pt x="918" y="1927"/>
                    <a:pt x="1034" y="2006"/>
                    <a:pt x="1135" y="2006"/>
                  </a:cubicBezTo>
                  <a:cubicBezTo>
                    <a:pt x="1634" y="2006"/>
                    <a:pt x="1774" y="96"/>
                    <a:pt x="1774" y="96"/>
                  </a:cubicBezTo>
                  <a:lnTo>
                    <a:pt x="111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" name="Google Shape;791;p41">
              <a:extLst>
                <a:ext uri="{FF2B5EF4-FFF2-40B4-BE49-F238E27FC236}">
                  <a16:creationId xmlns:a16="http://schemas.microsoft.com/office/drawing/2014/main" id="{1BB5A0AB-5C21-38EF-923B-BB040085B5AD}"/>
                </a:ext>
              </a:extLst>
            </p:cNvPr>
            <p:cNvSpPr/>
            <p:nvPr/>
          </p:nvSpPr>
          <p:spPr>
            <a:xfrm>
              <a:off x="1975891" y="3602156"/>
              <a:ext cx="172167" cy="219137"/>
            </a:xfrm>
            <a:custGeom>
              <a:avLst/>
              <a:gdLst/>
              <a:ahLst/>
              <a:cxnLst/>
              <a:rect l="l" t="t" r="r" b="b"/>
              <a:pathLst>
                <a:path w="2049" h="2608" extrusionOk="0">
                  <a:moveTo>
                    <a:pt x="168" y="0"/>
                  </a:moveTo>
                  <a:lnTo>
                    <a:pt x="1" y="2608"/>
                  </a:lnTo>
                  <a:lnTo>
                    <a:pt x="1" y="2608"/>
                  </a:lnTo>
                  <a:lnTo>
                    <a:pt x="406" y="2548"/>
                  </a:lnTo>
                  <a:cubicBezTo>
                    <a:pt x="406" y="2548"/>
                    <a:pt x="2049" y="726"/>
                    <a:pt x="1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" name="Google Shape;792;p41">
              <a:extLst>
                <a:ext uri="{FF2B5EF4-FFF2-40B4-BE49-F238E27FC236}">
                  <a16:creationId xmlns:a16="http://schemas.microsoft.com/office/drawing/2014/main" id="{B6EEAB25-328F-6984-31B6-6FB41BE66620}"/>
                </a:ext>
              </a:extLst>
            </p:cNvPr>
            <p:cNvSpPr/>
            <p:nvPr/>
          </p:nvSpPr>
          <p:spPr>
            <a:xfrm>
              <a:off x="1679776" y="3620474"/>
              <a:ext cx="329210" cy="360971"/>
            </a:xfrm>
            <a:custGeom>
              <a:avLst/>
              <a:gdLst/>
              <a:ahLst/>
              <a:cxnLst/>
              <a:rect l="l" t="t" r="r" b="b"/>
              <a:pathLst>
                <a:path w="3918" h="4296" extrusionOk="0">
                  <a:moveTo>
                    <a:pt x="1095" y="1"/>
                  </a:moveTo>
                  <a:cubicBezTo>
                    <a:pt x="698" y="1"/>
                    <a:pt x="353" y="296"/>
                    <a:pt x="298" y="711"/>
                  </a:cubicBezTo>
                  <a:lnTo>
                    <a:pt x="96" y="2318"/>
                  </a:lnTo>
                  <a:cubicBezTo>
                    <a:pt x="1" y="3271"/>
                    <a:pt x="667" y="4140"/>
                    <a:pt x="1644" y="4259"/>
                  </a:cubicBezTo>
                  <a:lnTo>
                    <a:pt x="1703" y="4283"/>
                  </a:lnTo>
                  <a:cubicBezTo>
                    <a:pt x="1775" y="4292"/>
                    <a:pt x="1847" y="4296"/>
                    <a:pt x="1917" y="4296"/>
                  </a:cubicBezTo>
                  <a:cubicBezTo>
                    <a:pt x="2783" y="4296"/>
                    <a:pt x="3534" y="3639"/>
                    <a:pt x="3644" y="2759"/>
                  </a:cubicBezTo>
                  <a:lnTo>
                    <a:pt x="3882" y="794"/>
                  </a:lnTo>
                  <a:cubicBezTo>
                    <a:pt x="3918" y="544"/>
                    <a:pt x="3739" y="318"/>
                    <a:pt x="3501" y="294"/>
                  </a:cubicBezTo>
                  <a:lnTo>
                    <a:pt x="1203" y="8"/>
                  </a:lnTo>
                  <a:cubicBezTo>
                    <a:pt x="1167" y="3"/>
                    <a:pt x="1131" y="1"/>
                    <a:pt x="1095" y="1"/>
                  </a:cubicBezTo>
                  <a:close/>
                </a:path>
              </a:pathLst>
            </a:custGeom>
            <a:solidFill>
              <a:srgbClr val="F6A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" name="Google Shape;793;p41">
              <a:extLst>
                <a:ext uri="{FF2B5EF4-FFF2-40B4-BE49-F238E27FC236}">
                  <a16:creationId xmlns:a16="http://schemas.microsoft.com/office/drawing/2014/main" id="{ED59400F-6CB5-6054-CA3C-B47DE9CE21B9}"/>
                </a:ext>
              </a:extLst>
            </p:cNvPr>
            <p:cNvSpPr/>
            <p:nvPr/>
          </p:nvSpPr>
          <p:spPr>
            <a:xfrm>
              <a:off x="1840858" y="3775170"/>
              <a:ext cx="24115" cy="23107"/>
            </a:xfrm>
            <a:custGeom>
              <a:avLst/>
              <a:gdLst/>
              <a:ahLst/>
              <a:cxnLst/>
              <a:rect l="l" t="t" r="r" b="b"/>
              <a:pathLst>
                <a:path w="287" h="275" extrusionOk="0">
                  <a:moveTo>
                    <a:pt x="155" y="1"/>
                  </a:moveTo>
                  <a:cubicBezTo>
                    <a:pt x="84" y="1"/>
                    <a:pt x="1" y="60"/>
                    <a:pt x="1" y="132"/>
                  </a:cubicBezTo>
                  <a:cubicBezTo>
                    <a:pt x="1" y="203"/>
                    <a:pt x="60" y="275"/>
                    <a:pt x="144" y="275"/>
                  </a:cubicBezTo>
                  <a:cubicBezTo>
                    <a:pt x="215" y="275"/>
                    <a:pt x="286" y="215"/>
                    <a:pt x="286" y="144"/>
                  </a:cubicBezTo>
                  <a:cubicBezTo>
                    <a:pt x="286" y="72"/>
                    <a:pt x="227" y="1"/>
                    <a:pt x="15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" name="Google Shape;794;p41">
              <a:extLst>
                <a:ext uri="{FF2B5EF4-FFF2-40B4-BE49-F238E27FC236}">
                  <a16:creationId xmlns:a16="http://schemas.microsoft.com/office/drawing/2014/main" id="{A7251D93-2835-FB2D-6BC0-44DC90E6D759}"/>
                </a:ext>
              </a:extLst>
            </p:cNvPr>
            <p:cNvSpPr/>
            <p:nvPr/>
          </p:nvSpPr>
          <p:spPr>
            <a:xfrm>
              <a:off x="1728848" y="3761053"/>
              <a:ext cx="24031" cy="24199"/>
            </a:xfrm>
            <a:custGeom>
              <a:avLst/>
              <a:gdLst/>
              <a:ahLst/>
              <a:cxnLst/>
              <a:rect l="l" t="t" r="r" b="b"/>
              <a:pathLst>
                <a:path w="286" h="288" extrusionOk="0">
                  <a:moveTo>
                    <a:pt x="127" y="1"/>
                  </a:moveTo>
                  <a:cubicBezTo>
                    <a:pt x="61" y="1"/>
                    <a:pt x="0" y="67"/>
                    <a:pt x="0" y="133"/>
                  </a:cubicBezTo>
                  <a:cubicBezTo>
                    <a:pt x="0" y="205"/>
                    <a:pt x="60" y="288"/>
                    <a:pt x="131" y="288"/>
                  </a:cubicBezTo>
                  <a:cubicBezTo>
                    <a:pt x="203" y="288"/>
                    <a:pt x="286" y="228"/>
                    <a:pt x="286" y="145"/>
                  </a:cubicBezTo>
                  <a:cubicBezTo>
                    <a:pt x="286" y="74"/>
                    <a:pt x="226" y="2"/>
                    <a:pt x="143" y="2"/>
                  </a:cubicBezTo>
                  <a:cubicBezTo>
                    <a:pt x="138" y="1"/>
                    <a:pt x="132" y="1"/>
                    <a:pt x="12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" name="Google Shape;795;p41">
              <a:extLst>
                <a:ext uri="{FF2B5EF4-FFF2-40B4-BE49-F238E27FC236}">
                  <a16:creationId xmlns:a16="http://schemas.microsoft.com/office/drawing/2014/main" id="{25880E81-7638-91C2-870F-23C690F37038}"/>
                </a:ext>
              </a:extLst>
            </p:cNvPr>
            <p:cNvSpPr/>
            <p:nvPr/>
          </p:nvSpPr>
          <p:spPr>
            <a:xfrm>
              <a:off x="1765821" y="3797185"/>
              <a:ext cx="27140" cy="46130"/>
            </a:xfrm>
            <a:custGeom>
              <a:avLst/>
              <a:gdLst/>
              <a:ahLst/>
              <a:cxnLst/>
              <a:rect l="l" t="t" r="r" b="b"/>
              <a:pathLst>
                <a:path w="323" h="549" fill="none" extrusionOk="0">
                  <a:moveTo>
                    <a:pt x="96" y="1"/>
                  </a:moveTo>
                  <a:lnTo>
                    <a:pt x="1" y="334"/>
                  </a:lnTo>
                  <a:cubicBezTo>
                    <a:pt x="1" y="334"/>
                    <a:pt x="1" y="548"/>
                    <a:pt x="322" y="513"/>
                  </a:cubicBez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" name="Google Shape;796;p41">
              <a:extLst>
                <a:ext uri="{FF2B5EF4-FFF2-40B4-BE49-F238E27FC236}">
                  <a16:creationId xmlns:a16="http://schemas.microsoft.com/office/drawing/2014/main" id="{5C0CFC76-C58C-2956-17B3-5D95AF405E97}"/>
                </a:ext>
              </a:extLst>
            </p:cNvPr>
            <p:cNvSpPr/>
            <p:nvPr/>
          </p:nvSpPr>
          <p:spPr>
            <a:xfrm>
              <a:off x="1823884" y="3714670"/>
              <a:ext cx="77051" cy="30585"/>
            </a:xfrm>
            <a:custGeom>
              <a:avLst/>
              <a:gdLst/>
              <a:ahLst/>
              <a:cxnLst/>
              <a:rect l="l" t="t" r="r" b="b"/>
              <a:pathLst>
                <a:path w="917" h="364" extrusionOk="0">
                  <a:moveTo>
                    <a:pt x="125" y="0"/>
                  </a:moveTo>
                  <a:cubicBezTo>
                    <a:pt x="64" y="0"/>
                    <a:pt x="22" y="43"/>
                    <a:pt x="12" y="102"/>
                  </a:cubicBezTo>
                  <a:cubicBezTo>
                    <a:pt x="0" y="185"/>
                    <a:pt x="48" y="245"/>
                    <a:pt x="119" y="256"/>
                  </a:cubicBezTo>
                  <a:lnTo>
                    <a:pt x="762" y="364"/>
                  </a:lnTo>
                  <a:lnTo>
                    <a:pt x="786" y="364"/>
                  </a:lnTo>
                  <a:cubicBezTo>
                    <a:pt x="846" y="364"/>
                    <a:pt x="905" y="316"/>
                    <a:pt x="905" y="256"/>
                  </a:cubicBezTo>
                  <a:cubicBezTo>
                    <a:pt x="917" y="185"/>
                    <a:pt x="881" y="126"/>
                    <a:pt x="798" y="102"/>
                  </a:cubicBezTo>
                  <a:lnTo>
                    <a:pt x="167" y="6"/>
                  </a:lnTo>
                  <a:cubicBezTo>
                    <a:pt x="152" y="2"/>
                    <a:pt x="138" y="0"/>
                    <a:pt x="1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" name="Google Shape;797;p41">
              <a:extLst>
                <a:ext uri="{FF2B5EF4-FFF2-40B4-BE49-F238E27FC236}">
                  <a16:creationId xmlns:a16="http://schemas.microsoft.com/office/drawing/2014/main" id="{50C9705A-4F5E-F11D-F69D-77676A3C3AAA}"/>
                </a:ext>
              </a:extLst>
            </p:cNvPr>
            <p:cNvSpPr/>
            <p:nvPr/>
          </p:nvSpPr>
          <p:spPr>
            <a:xfrm>
              <a:off x="1712799" y="3699629"/>
              <a:ext cx="56129" cy="26636"/>
            </a:xfrm>
            <a:custGeom>
              <a:avLst/>
              <a:gdLst/>
              <a:ahLst/>
              <a:cxnLst/>
              <a:rect l="l" t="t" r="r" b="b"/>
              <a:pathLst>
                <a:path w="668" h="317" extrusionOk="0">
                  <a:moveTo>
                    <a:pt x="119" y="1"/>
                  </a:moveTo>
                  <a:cubicBezTo>
                    <a:pt x="64" y="1"/>
                    <a:pt x="22" y="43"/>
                    <a:pt x="13" y="102"/>
                  </a:cubicBezTo>
                  <a:cubicBezTo>
                    <a:pt x="1" y="185"/>
                    <a:pt x="36" y="245"/>
                    <a:pt x="120" y="257"/>
                  </a:cubicBezTo>
                  <a:lnTo>
                    <a:pt x="501" y="316"/>
                  </a:lnTo>
                  <a:lnTo>
                    <a:pt x="536" y="316"/>
                  </a:lnTo>
                  <a:cubicBezTo>
                    <a:pt x="596" y="316"/>
                    <a:pt x="632" y="269"/>
                    <a:pt x="655" y="209"/>
                  </a:cubicBezTo>
                  <a:cubicBezTo>
                    <a:pt x="667" y="138"/>
                    <a:pt x="620" y="78"/>
                    <a:pt x="548" y="66"/>
                  </a:cubicBezTo>
                  <a:lnTo>
                    <a:pt x="155" y="7"/>
                  </a:lnTo>
                  <a:cubicBezTo>
                    <a:pt x="143" y="3"/>
                    <a:pt x="130" y="1"/>
                    <a:pt x="11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" name="Google Shape;798;p41">
              <a:extLst>
                <a:ext uri="{FF2B5EF4-FFF2-40B4-BE49-F238E27FC236}">
                  <a16:creationId xmlns:a16="http://schemas.microsoft.com/office/drawing/2014/main" id="{687A81A7-7357-18E2-15CD-9ABD3D35ABF6}"/>
                </a:ext>
              </a:extLst>
            </p:cNvPr>
            <p:cNvSpPr/>
            <p:nvPr/>
          </p:nvSpPr>
          <p:spPr>
            <a:xfrm>
              <a:off x="1739856" y="3855248"/>
              <a:ext cx="96125" cy="39996"/>
            </a:xfrm>
            <a:custGeom>
              <a:avLst/>
              <a:gdLst/>
              <a:ahLst/>
              <a:cxnLst/>
              <a:rect l="l" t="t" r="r" b="b"/>
              <a:pathLst>
                <a:path w="1144" h="476" extrusionOk="0">
                  <a:moveTo>
                    <a:pt x="0" y="0"/>
                  </a:moveTo>
                  <a:cubicBezTo>
                    <a:pt x="0" y="0"/>
                    <a:pt x="0" y="358"/>
                    <a:pt x="345" y="441"/>
                  </a:cubicBezTo>
                  <a:cubicBezTo>
                    <a:pt x="442" y="465"/>
                    <a:pt x="529" y="475"/>
                    <a:pt x="605" y="475"/>
                  </a:cubicBezTo>
                  <a:cubicBezTo>
                    <a:pt x="1016" y="475"/>
                    <a:pt x="1143" y="179"/>
                    <a:pt x="1143" y="17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" name="Google Shape;799;p41">
              <a:extLst>
                <a:ext uri="{FF2B5EF4-FFF2-40B4-BE49-F238E27FC236}">
                  <a16:creationId xmlns:a16="http://schemas.microsoft.com/office/drawing/2014/main" id="{9BEE19E1-BBFB-384F-60A4-EE38AB16A6D7}"/>
                </a:ext>
              </a:extLst>
            </p:cNvPr>
            <p:cNvSpPr/>
            <p:nvPr/>
          </p:nvSpPr>
          <p:spPr>
            <a:xfrm>
              <a:off x="1695825" y="3459561"/>
              <a:ext cx="343242" cy="357694"/>
            </a:xfrm>
            <a:custGeom>
              <a:avLst/>
              <a:gdLst/>
              <a:ahLst/>
              <a:cxnLst/>
              <a:rect l="l" t="t" r="r" b="b"/>
              <a:pathLst>
                <a:path w="4085" h="4257" extrusionOk="0">
                  <a:moveTo>
                    <a:pt x="4084" y="2650"/>
                  </a:moveTo>
                  <a:lnTo>
                    <a:pt x="4084" y="2650"/>
                  </a:lnTo>
                  <a:lnTo>
                    <a:pt x="4084" y="2650"/>
                  </a:lnTo>
                  <a:cubicBezTo>
                    <a:pt x="4084" y="2650"/>
                    <a:pt x="4084" y="2650"/>
                    <a:pt x="4084" y="2650"/>
                  </a:cubicBezTo>
                  <a:cubicBezTo>
                    <a:pt x="4084" y="2650"/>
                    <a:pt x="4084" y="2650"/>
                    <a:pt x="4084" y="2650"/>
                  </a:cubicBezTo>
                  <a:close/>
                  <a:moveTo>
                    <a:pt x="1490" y="0"/>
                  </a:moveTo>
                  <a:cubicBezTo>
                    <a:pt x="1149" y="0"/>
                    <a:pt x="819" y="92"/>
                    <a:pt x="596" y="280"/>
                  </a:cubicBezTo>
                  <a:cubicBezTo>
                    <a:pt x="0" y="792"/>
                    <a:pt x="0" y="1673"/>
                    <a:pt x="584" y="2269"/>
                  </a:cubicBezTo>
                  <a:cubicBezTo>
                    <a:pt x="818" y="2515"/>
                    <a:pt x="1180" y="2589"/>
                    <a:pt x="1526" y="2589"/>
                  </a:cubicBezTo>
                  <a:cubicBezTo>
                    <a:pt x="1864" y="2589"/>
                    <a:pt x="2187" y="2518"/>
                    <a:pt x="2358" y="2471"/>
                  </a:cubicBezTo>
                  <a:cubicBezTo>
                    <a:pt x="2399" y="2465"/>
                    <a:pt x="2444" y="2462"/>
                    <a:pt x="2487" y="2462"/>
                  </a:cubicBezTo>
                  <a:cubicBezTo>
                    <a:pt x="2530" y="2462"/>
                    <a:pt x="2572" y="2465"/>
                    <a:pt x="2608" y="2471"/>
                  </a:cubicBezTo>
                  <a:lnTo>
                    <a:pt x="2798" y="2530"/>
                  </a:lnTo>
                  <a:cubicBezTo>
                    <a:pt x="2703" y="3042"/>
                    <a:pt x="3013" y="3435"/>
                    <a:pt x="3013" y="3435"/>
                  </a:cubicBezTo>
                  <a:lnTo>
                    <a:pt x="2917" y="4233"/>
                  </a:lnTo>
                  <a:lnTo>
                    <a:pt x="3120" y="4257"/>
                  </a:lnTo>
                  <a:lnTo>
                    <a:pt x="3560" y="4078"/>
                  </a:lnTo>
                  <a:lnTo>
                    <a:pt x="4084" y="2650"/>
                  </a:lnTo>
                  <a:lnTo>
                    <a:pt x="4084" y="2650"/>
                  </a:lnTo>
                  <a:cubicBezTo>
                    <a:pt x="4081" y="2645"/>
                    <a:pt x="3924" y="1742"/>
                    <a:pt x="3515" y="1742"/>
                  </a:cubicBezTo>
                  <a:cubicBezTo>
                    <a:pt x="3503" y="1742"/>
                    <a:pt x="3490" y="1743"/>
                    <a:pt x="3477" y="1745"/>
                  </a:cubicBezTo>
                  <a:lnTo>
                    <a:pt x="3501" y="1697"/>
                  </a:lnTo>
                  <a:cubicBezTo>
                    <a:pt x="3501" y="1697"/>
                    <a:pt x="3120" y="1578"/>
                    <a:pt x="2965" y="1090"/>
                  </a:cubicBezTo>
                  <a:cubicBezTo>
                    <a:pt x="2953" y="983"/>
                    <a:pt x="2905" y="876"/>
                    <a:pt x="2858" y="745"/>
                  </a:cubicBezTo>
                  <a:cubicBezTo>
                    <a:pt x="2657" y="254"/>
                    <a:pt x="2058" y="0"/>
                    <a:pt x="14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" name="Google Shape;800;p41">
              <a:extLst>
                <a:ext uri="{FF2B5EF4-FFF2-40B4-BE49-F238E27FC236}">
                  <a16:creationId xmlns:a16="http://schemas.microsoft.com/office/drawing/2014/main" id="{41F592AB-223D-6009-120B-D77EC738E231}"/>
                </a:ext>
              </a:extLst>
            </p:cNvPr>
            <p:cNvSpPr/>
            <p:nvPr/>
          </p:nvSpPr>
          <p:spPr>
            <a:xfrm>
              <a:off x="1953960" y="3775674"/>
              <a:ext cx="101082" cy="94948"/>
            </a:xfrm>
            <a:custGeom>
              <a:avLst/>
              <a:gdLst/>
              <a:ahLst/>
              <a:cxnLst/>
              <a:rect l="l" t="t" r="r" b="b"/>
              <a:pathLst>
                <a:path w="1203" h="1130" extrusionOk="0">
                  <a:moveTo>
                    <a:pt x="584" y="0"/>
                  </a:moveTo>
                  <a:cubicBezTo>
                    <a:pt x="308" y="0"/>
                    <a:pt x="69" y="213"/>
                    <a:pt x="48" y="495"/>
                  </a:cubicBezTo>
                  <a:cubicBezTo>
                    <a:pt x="0" y="804"/>
                    <a:pt x="226" y="1090"/>
                    <a:pt x="536" y="1126"/>
                  </a:cubicBezTo>
                  <a:cubicBezTo>
                    <a:pt x="558" y="1129"/>
                    <a:pt x="581" y="1130"/>
                    <a:pt x="603" y="1130"/>
                  </a:cubicBezTo>
                  <a:cubicBezTo>
                    <a:pt x="886" y="1130"/>
                    <a:pt x="1133" y="924"/>
                    <a:pt x="1155" y="626"/>
                  </a:cubicBezTo>
                  <a:cubicBezTo>
                    <a:pt x="1203" y="316"/>
                    <a:pt x="976" y="31"/>
                    <a:pt x="667" y="7"/>
                  </a:cubicBezTo>
                  <a:cubicBezTo>
                    <a:pt x="639" y="2"/>
                    <a:pt x="611" y="0"/>
                    <a:pt x="584" y="0"/>
                  </a:cubicBezTo>
                  <a:close/>
                </a:path>
              </a:pathLst>
            </a:custGeom>
            <a:solidFill>
              <a:srgbClr val="F6A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" name="Google Shape;801;p41">
              <a:extLst>
                <a:ext uri="{FF2B5EF4-FFF2-40B4-BE49-F238E27FC236}">
                  <a16:creationId xmlns:a16="http://schemas.microsoft.com/office/drawing/2014/main" id="{F208F341-27DA-9934-0284-C5E3DB0F33BB}"/>
                </a:ext>
              </a:extLst>
            </p:cNvPr>
            <p:cNvSpPr/>
            <p:nvPr/>
          </p:nvSpPr>
          <p:spPr>
            <a:xfrm>
              <a:off x="1213587" y="4775689"/>
              <a:ext cx="440291" cy="32098"/>
            </a:xfrm>
            <a:custGeom>
              <a:avLst/>
              <a:gdLst/>
              <a:ahLst/>
              <a:cxnLst/>
              <a:rect l="l" t="t" r="r" b="b"/>
              <a:pathLst>
                <a:path w="5240" h="382" extrusionOk="0">
                  <a:moveTo>
                    <a:pt x="191" y="0"/>
                  </a:moveTo>
                  <a:cubicBezTo>
                    <a:pt x="84" y="0"/>
                    <a:pt x="0" y="83"/>
                    <a:pt x="0" y="191"/>
                  </a:cubicBezTo>
                  <a:cubicBezTo>
                    <a:pt x="0" y="298"/>
                    <a:pt x="84" y="381"/>
                    <a:pt x="191" y="381"/>
                  </a:cubicBezTo>
                  <a:lnTo>
                    <a:pt x="5025" y="381"/>
                  </a:lnTo>
                  <a:cubicBezTo>
                    <a:pt x="5132" y="381"/>
                    <a:pt x="5227" y="298"/>
                    <a:pt x="5227" y="191"/>
                  </a:cubicBezTo>
                  <a:cubicBezTo>
                    <a:pt x="5239" y="83"/>
                    <a:pt x="5144" y="0"/>
                    <a:pt x="5025" y="0"/>
                  </a:cubicBezTo>
                  <a:close/>
                </a:path>
              </a:pathLst>
            </a:custGeom>
            <a:solidFill>
              <a:srgbClr val="3B32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" name="Google Shape;802;p41">
              <a:extLst>
                <a:ext uri="{FF2B5EF4-FFF2-40B4-BE49-F238E27FC236}">
                  <a16:creationId xmlns:a16="http://schemas.microsoft.com/office/drawing/2014/main" id="{EC399B7A-DAB6-D8D6-C31D-08F12DC1EC3E}"/>
                </a:ext>
              </a:extLst>
            </p:cNvPr>
            <p:cNvSpPr/>
            <p:nvPr/>
          </p:nvSpPr>
          <p:spPr>
            <a:xfrm>
              <a:off x="1537768" y="4775689"/>
              <a:ext cx="281148" cy="32098"/>
            </a:xfrm>
            <a:custGeom>
              <a:avLst/>
              <a:gdLst/>
              <a:ahLst/>
              <a:cxnLst/>
              <a:rect l="l" t="t" r="r" b="b"/>
              <a:pathLst>
                <a:path w="3346" h="382" extrusionOk="0">
                  <a:moveTo>
                    <a:pt x="191" y="0"/>
                  </a:moveTo>
                  <a:cubicBezTo>
                    <a:pt x="83" y="0"/>
                    <a:pt x="0" y="83"/>
                    <a:pt x="0" y="191"/>
                  </a:cubicBezTo>
                  <a:cubicBezTo>
                    <a:pt x="0" y="298"/>
                    <a:pt x="83" y="381"/>
                    <a:pt x="191" y="381"/>
                  </a:cubicBezTo>
                  <a:lnTo>
                    <a:pt x="3155" y="381"/>
                  </a:lnTo>
                  <a:cubicBezTo>
                    <a:pt x="3250" y="381"/>
                    <a:pt x="3346" y="298"/>
                    <a:pt x="3346" y="191"/>
                  </a:cubicBezTo>
                  <a:cubicBezTo>
                    <a:pt x="3346" y="83"/>
                    <a:pt x="3250" y="0"/>
                    <a:pt x="3155" y="0"/>
                  </a:cubicBezTo>
                  <a:close/>
                </a:path>
              </a:pathLst>
            </a:custGeom>
            <a:solidFill>
              <a:srgbClr val="3B32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" name="Google Shape;803;p41">
              <a:extLst>
                <a:ext uri="{FF2B5EF4-FFF2-40B4-BE49-F238E27FC236}">
                  <a16:creationId xmlns:a16="http://schemas.microsoft.com/office/drawing/2014/main" id="{907C7DA8-58A8-8535-4757-5E281FC047C5}"/>
                </a:ext>
              </a:extLst>
            </p:cNvPr>
            <p:cNvSpPr/>
            <p:nvPr/>
          </p:nvSpPr>
          <p:spPr>
            <a:xfrm>
              <a:off x="685301" y="4041286"/>
              <a:ext cx="935534" cy="611366"/>
            </a:xfrm>
            <a:custGeom>
              <a:avLst/>
              <a:gdLst/>
              <a:ahLst/>
              <a:cxnLst/>
              <a:rect l="l" t="t" r="r" b="b"/>
              <a:pathLst>
                <a:path w="11134" h="7276" extrusionOk="0">
                  <a:moveTo>
                    <a:pt x="465" y="1"/>
                  </a:moveTo>
                  <a:cubicBezTo>
                    <a:pt x="215" y="1"/>
                    <a:pt x="1" y="203"/>
                    <a:pt x="1" y="453"/>
                  </a:cubicBezTo>
                  <a:lnTo>
                    <a:pt x="1" y="6811"/>
                  </a:lnTo>
                  <a:cubicBezTo>
                    <a:pt x="1" y="7073"/>
                    <a:pt x="215" y="7276"/>
                    <a:pt x="465" y="7276"/>
                  </a:cubicBezTo>
                  <a:lnTo>
                    <a:pt x="10681" y="7276"/>
                  </a:lnTo>
                  <a:cubicBezTo>
                    <a:pt x="10931" y="7276"/>
                    <a:pt x="11133" y="7073"/>
                    <a:pt x="11133" y="6811"/>
                  </a:cubicBezTo>
                  <a:lnTo>
                    <a:pt x="11133" y="453"/>
                  </a:lnTo>
                  <a:cubicBezTo>
                    <a:pt x="11133" y="203"/>
                    <a:pt x="10931" y="1"/>
                    <a:pt x="10681" y="1"/>
                  </a:cubicBezTo>
                  <a:close/>
                </a:path>
              </a:pathLst>
            </a:custGeom>
            <a:solidFill>
              <a:srgbClr val="3B32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" name="Google Shape;804;p41">
              <a:extLst>
                <a:ext uri="{FF2B5EF4-FFF2-40B4-BE49-F238E27FC236}">
                  <a16:creationId xmlns:a16="http://schemas.microsoft.com/office/drawing/2014/main" id="{3245A64F-CC7B-3CBC-C9D5-19DD1740F76F}"/>
                </a:ext>
              </a:extLst>
            </p:cNvPr>
            <p:cNvSpPr/>
            <p:nvPr/>
          </p:nvSpPr>
          <p:spPr>
            <a:xfrm>
              <a:off x="910412" y="4310427"/>
              <a:ext cx="289214" cy="498268"/>
            </a:xfrm>
            <a:custGeom>
              <a:avLst/>
              <a:gdLst/>
              <a:ahLst/>
              <a:cxnLst/>
              <a:rect l="l" t="t" r="r" b="b"/>
              <a:pathLst>
                <a:path w="3442" h="5930" extrusionOk="0">
                  <a:moveTo>
                    <a:pt x="1465" y="1"/>
                  </a:moveTo>
                  <a:cubicBezTo>
                    <a:pt x="1346" y="1"/>
                    <a:pt x="1239" y="72"/>
                    <a:pt x="1227" y="191"/>
                  </a:cubicBezTo>
                  <a:lnTo>
                    <a:pt x="37" y="5632"/>
                  </a:lnTo>
                  <a:cubicBezTo>
                    <a:pt x="1" y="5787"/>
                    <a:pt x="120" y="5930"/>
                    <a:pt x="275" y="5930"/>
                  </a:cubicBezTo>
                  <a:lnTo>
                    <a:pt x="2073" y="5930"/>
                  </a:lnTo>
                  <a:cubicBezTo>
                    <a:pt x="2192" y="5930"/>
                    <a:pt x="2287" y="5859"/>
                    <a:pt x="2311" y="5739"/>
                  </a:cubicBezTo>
                  <a:lnTo>
                    <a:pt x="3418" y="298"/>
                  </a:lnTo>
                  <a:cubicBezTo>
                    <a:pt x="3442" y="132"/>
                    <a:pt x="3323" y="1"/>
                    <a:pt x="3180" y="1"/>
                  </a:cubicBezTo>
                  <a:close/>
                </a:path>
              </a:pathLst>
            </a:custGeom>
            <a:solidFill>
              <a:srgbClr val="D59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9" name="Google Shape;805;p41">
              <a:extLst>
                <a:ext uri="{FF2B5EF4-FFF2-40B4-BE49-F238E27FC236}">
                  <a16:creationId xmlns:a16="http://schemas.microsoft.com/office/drawing/2014/main" id="{BEB737F4-8F62-FE10-D165-1D6BAFB9D9BE}"/>
                </a:ext>
              </a:extLst>
            </p:cNvPr>
            <p:cNvSpPr/>
            <p:nvPr/>
          </p:nvSpPr>
          <p:spPr>
            <a:xfrm>
              <a:off x="977467" y="4775689"/>
              <a:ext cx="282240" cy="32098"/>
            </a:xfrm>
            <a:custGeom>
              <a:avLst/>
              <a:gdLst/>
              <a:ahLst/>
              <a:cxnLst/>
              <a:rect l="l" t="t" r="r" b="b"/>
              <a:pathLst>
                <a:path w="3359" h="382" extrusionOk="0">
                  <a:moveTo>
                    <a:pt x="1" y="0"/>
                  </a:moveTo>
                  <a:lnTo>
                    <a:pt x="1" y="381"/>
                  </a:lnTo>
                  <a:lnTo>
                    <a:pt x="3156" y="381"/>
                  </a:lnTo>
                  <a:cubicBezTo>
                    <a:pt x="3251" y="381"/>
                    <a:pt x="3346" y="298"/>
                    <a:pt x="3346" y="191"/>
                  </a:cubicBezTo>
                  <a:cubicBezTo>
                    <a:pt x="3358" y="83"/>
                    <a:pt x="3275" y="0"/>
                    <a:pt x="3168" y="0"/>
                  </a:cubicBezTo>
                  <a:close/>
                </a:path>
              </a:pathLst>
            </a:custGeom>
            <a:solidFill>
              <a:srgbClr val="85AD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749;p41">
            <a:extLst>
              <a:ext uri="{FF2B5EF4-FFF2-40B4-BE49-F238E27FC236}">
                <a16:creationId xmlns:a16="http://schemas.microsoft.com/office/drawing/2014/main" id="{6BD8DDB6-F6BF-5A9E-DFD5-BE4C9ACCA1D0}"/>
              </a:ext>
            </a:extLst>
          </p:cNvPr>
          <p:cNvSpPr/>
          <p:nvPr/>
        </p:nvSpPr>
        <p:spPr>
          <a:xfrm>
            <a:off x="4562020" y="63210"/>
            <a:ext cx="487500" cy="489300"/>
          </a:xfrm>
          <a:prstGeom prst="roundRect">
            <a:avLst>
              <a:gd name="adj" fmla="val 10793"/>
            </a:avLst>
          </a:prstGeom>
          <a:noFill/>
          <a:ln w="9525" cap="flat" cmpd="sng">
            <a:solidFill>
              <a:srgbClr val="D590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400"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0" name="Google Shape;753;p41">
            <a:extLst>
              <a:ext uri="{FF2B5EF4-FFF2-40B4-BE49-F238E27FC236}">
                <a16:creationId xmlns:a16="http://schemas.microsoft.com/office/drawing/2014/main" id="{D4C8E737-BA58-4304-3EAD-909BD47C6BD9}"/>
              </a:ext>
            </a:extLst>
          </p:cNvPr>
          <p:cNvSpPr txBox="1">
            <a:spLocks/>
          </p:cNvSpPr>
          <p:nvPr/>
        </p:nvSpPr>
        <p:spPr>
          <a:xfrm>
            <a:off x="4618270" y="114810"/>
            <a:ext cx="3750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Font typeface="Questrial"/>
              <a:buNone/>
              <a:defRPr sz="2300" b="1" i="0" u="none" strike="noStrike" cap="none">
                <a:solidFill>
                  <a:schemeClr val="accent3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Font typeface="Rajdhani"/>
              <a:buNone/>
              <a:defRPr sz="120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Font typeface="Rajdhani"/>
              <a:buNone/>
              <a:defRPr sz="120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Font typeface="Rajdhani"/>
              <a:buNone/>
              <a:defRPr sz="120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Font typeface="Rajdhani"/>
              <a:buNone/>
              <a:defRPr sz="120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Font typeface="Rajdhani"/>
              <a:buNone/>
              <a:defRPr sz="120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Font typeface="Rajdhani"/>
              <a:buNone/>
              <a:defRPr sz="120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Font typeface="Rajdhani"/>
              <a:buNone/>
              <a:defRPr sz="120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Font typeface="Rajdhani"/>
              <a:buNone/>
              <a:defRPr sz="120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3252"/>
              </a:buClr>
              <a:buSzPts val="12000"/>
              <a:buFont typeface="Questrial"/>
              <a:buNone/>
              <a:tabLst/>
              <a:defRPr/>
            </a:pPr>
            <a:r>
              <a:rPr kumimoji="0" lang="en" sz="2300" b="1" i="0" u="none" strike="noStrike" kern="0" cap="none" spc="0" normalizeH="0" baseline="0" noProof="0">
                <a:ln>
                  <a:noFill/>
                </a:ln>
                <a:solidFill>
                  <a:srgbClr val="3B3252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01</a:t>
            </a:r>
          </a:p>
        </p:txBody>
      </p:sp>
      <p:sp>
        <p:nvSpPr>
          <p:cNvPr id="66" name="Google Shape;748;p41">
            <a:extLst>
              <a:ext uri="{FF2B5EF4-FFF2-40B4-BE49-F238E27FC236}">
                <a16:creationId xmlns:a16="http://schemas.microsoft.com/office/drawing/2014/main" id="{E61202D7-9C9E-6840-C9DD-89050F211112}"/>
              </a:ext>
            </a:extLst>
          </p:cNvPr>
          <p:cNvSpPr/>
          <p:nvPr/>
        </p:nvSpPr>
        <p:spPr>
          <a:xfrm>
            <a:off x="4572180" y="650890"/>
            <a:ext cx="487500" cy="489300"/>
          </a:xfrm>
          <a:prstGeom prst="roundRect">
            <a:avLst>
              <a:gd name="adj" fmla="val 10793"/>
            </a:avLst>
          </a:prstGeom>
          <a:noFill/>
          <a:ln w="9525" cap="flat" cmpd="sng">
            <a:solidFill>
              <a:srgbClr val="D590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400"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8" name="Google Shape;755;p41">
            <a:extLst>
              <a:ext uri="{FF2B5EF4-FFF2-40B4-BE49-F238E27FC236}">
                <a16:creationId xmlns:a16="http://schemas.microsoft.com/office/drawing/2014/main" id="{4F02D945-A265-84CE-307C-7819A96A4002}"/>
              </a:ext>
            </a:extLst>
          </p:cNvPr>
          <p:cNvSpPr txBox="1">
            <a:spLocks/>
          </p:cNvSpPr>
          <p:nvPr/>
        </p:nvSpPr>
        <p:spPr>
          <a:xfrm>
            <a:off x="5204301" y="696250"/>
            <a:ext cx="41634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/>
              <a:buNone/>
              <a:defRPr sz="21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/>
              <a:buNone/>
              <a:defRPr sz="2100" b="1" i="0" u="none" strike="noStrike" cap="none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/>
              <a:buNone/>
              <a:defRPr sz="2100" b="1" i="0" u="none" strike="noStrike" cap="none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/>
              <a:buNone/>
              <a:defRPr sz="2100" b="1" i="0" u="none" strike="noStrike" cap="none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/>
              <a:buNone/>
              <a:defRPr sz="2100" b="1" i="0" u="none" strike="noStrike" cap="none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/>
              <a:buNone/>
              <a:defRPr sz="2100" b="1" i="0" u="none" strike="noStrike" cap="none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/>
              <a:buNone/>
              <a:defRPr sz="2100" b="1" i="0" u="none" strike="noStrike" cap="none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/>
              <a:buNone/>
              <a:defRPr sz="2100" b="1" i="0" u="none" strike="noStrike" cap="none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/>
              <a:buNone/>
              <a:defRPr sz="2100" b="1" i="0" u="none" strike="noStrike" cap="none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SG" sz="2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Historical Dataset Analysis</a:t>
            </a:r>
          </a:p>
        </p:txBody>
      </p:sp>
      <p:sp>
        <p:nvSpPr>
          <p:cNvPr id="69" name="Google Shape;756;p41">
            <a:extLst>
              <a:ext uri="{FF2B5EF4-FFF2-40B4-BE49-F238E27FC236}">
                <a16:creationId xmlns:a16="http://schemas.microsoft.com/office/drawing/2014/main" id="{05BD476C-E36B-5B2D-1DD4-674B0E9C331C}"/>
              </a:ext>
            </a:extLst>
          </p:cNvPr>
          <p:cNvSpPr txBox="1">
            <a:spLocks/>
          </p:cNvSpPr>
          <p:nvPr/>
        </p:nvSpPr>
        <p:spPr>
          <a:xfrm>
            <a:off x="4628430" y="708965"/>
            <a:ext cx="3750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Font typeface="Questrial"/>
              <a:buNone/>
              <a:defRPr sz="2300" b="1" i="0" u="none" strike="noStrike" cap="none">
                <a:solidFill>
                  <a:schemeClr val="accent3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Font typeface="Rajdhani"/>
              <a:buNone/>
              <a:defRPr sz="120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Font typeface="Rajdhani"/>
              <a:buNone/>
              <a:defRPr sz="120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Font typeface="Rajdhani"/>
              <a:buNone/>
              <a:defRPr sz="120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Font typeface="Rajdhani"/>
              <a:buNone/>
              <a:defRPr sz="120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Font typeface="Rajdhani"/>
              <a:buNone/>
              <a:defRPr sz="120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Font typeface="Rajdhani"/>
              <a:buNone/>
              <a:defRPr sz="120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Font typeface="Rajdhani"/>
              <a:buNone/>
              <a:defRPr sz="120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Font typeface="Rajdhani"/>
              <a:buNone/>
              <a:defRPr sz="120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3252"/>
              </a:buClr>
              <a:buSzPts val="12000"/>
              <a:buFont typeface="Questrial"/>
              <a:buNone/>
              <a:tabLst/>
              <a:defRPr/>
            </a:pPr>
            <a:r>
              <a:rPr kumimoji="0" lang="en" sz="2300" b="1" i="0" u="none" strike="noStrike" kern="0" cap="none" spc="0" normalizeH="0" baseline="0" noProof="0">
                <a:ln>
                  <a:noFill/>
                </a:ln>
                <a:solidFill>
                  <a:srgbClr val="3B3252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02</a:t>
            </a:r>
          </a:p>
        </p:txBody>
      </p:sp>
      <p:sp>
        <p:nvSpPr>
          <p:cNvPr id="73" name="Google Shape;752;p41">
            <a:extLst>
              <a:ext uri="{FF2B5EF4-FFF2-40B4-BE49-F238E27FC236}">
                <a16:creationId xmlns:a16="http://schemas.microsoft.com/office/drawing/2014/main" id="{DC239BE4-564B-D090-6FB5-7ED787D09B2F}"/>
              </a:ext>
            </a:extLst>
          </p:cNvPr>
          <p:cNvSpPr txBox="1">
            <a:spLocks/>
          </p:cNvSpPr>
          <p:nvPr/>
        </p:nvSpPr>
        <p:spPr>
          <a:xfrm>
            <a:off x="5171864" y="142350"/>
            <a:ext cx="5333576" cy="41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/>
              <a:buNone/>
              <a:defRPr sz="21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/>
              <a:buNone/>
              <a:defRPr sz="2100" b="1" i="0" u="none" strike="noStrike" cap="none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/>
              <a:buNone/>
              <a:defRPr sz="2100" b="1" i="0" u="none" strike="noStrike" cap="none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/>
              <a:buNone/>
              <a:defRPr sz="2100" b="1" i="0" u="none" strike="noStrike" cap="none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/>
              <a:buNone/>
              <a:defRPr sz="2100" b="1" i="0" u="none" strike="noStrike" cap="none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/>
              <a:buNone/>
              <a:defRPr sz="2100" b="1" i="0" u="none" strike="noStrike" cap="none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/>
              <a:buNone/>
              <a:defRPr sz="2100" b="1" i="0" u="none" strike="noStrike" cap="none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/>
              <a:buNone/>
              <a:defRPr sz="2100" b="1" i="0" u="none" strike="noStrike" cap="none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/>
              <a:buNone/>
              <a:defRPr sz="2100" b="1" i="0" u="none" strike="noStrike" cap="none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SG" sz="2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Current </a:t>
            </a:r>
            <a:r>
              <a:rPr lang="en-SG" kern="0">
                <a:solidFill>
                  <a:srgbClr val="000000"/>
                </a:solidFill>
              </a:rPr>
              <a:t>Lenders Situation/Problem O</a:t>
            </a:r>
            <a:r>
              <a:rPr kumimoji="0" lang="en-SG" sz="2100" b="1" i="0" u="none" strike="noStrike" kern="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verview</a:t>
            </a:r>
            <a:endParaRPr kumimoji="0" lang="en-SG" sz="21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74" name="Google Shape;747;p41">
            <a:extLst>
              <a:ext uri="{FF2B5EF4-FFF2-40B4-BE49-F238E27FC236}">
                <a16:creationId xmlns:a16="http://schemas.microsoft.com/office/drawing/2014/main" id="{CA5CA1BB-3B09-CBA9-7C4C-F14159BCD2E0}"/>
              </a:ext>
            </a:extLst>
          </p:cNvPr>
          <p:cNvSpPr/>
          <p:nvPr/>
        </p:nvSpPr>
        <p:spPr>
          <a:xfrm>
            <a:off x="4559770" y="1202398"/>
            <a:ext cx="487500" cy="489300"/>
          </a:xfrm>
          <a:prstGeom prst="roundRect">
            <a:avLst>
              <a:gd name="adj" fmla="val 10793"/>
            </a:avLst>
          </a:prstGeom>
          <a:noFill/>
          <a:ln w="9525" cap="flat" cmpd="sng">
            <a:solidFill>
              <a:srgbClr val="D590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400"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5" name="Google Shape;757;p41">
            <a:extLst>
              <a:ext uri="{FF2B5EF4-FFF2-40B4-BE49-F238E27FC236}">
                <a16:creationId xmlns:a16="http://schemas.microsoft.com/office/drawing/2014/main" id="{AA96F6EC-F6C0-A59F-9E2C-86EEE6A48E94}"/>
              </a:ext>
            </a:extLst>
          </p:cNvPr>
          <p:cNvSpPr txBox="1">
            <a:spLocks/>
          </p:cNvSpPr>
          <p:nvPr/>
        </p:nvSpPr>
        <p:spPr>
          <a:xfrm>
            <a:off x="5203995" y="1507330"/>
            <a:ext cx="4159500" cy="2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Barlow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rlow"/>
                <a:sym typeface="Barlow"/>
              </a:rPr>
              <a:t>Datatypes of each variable</a:t>
            </a:r>
          </a:p>
        </p:txBody>
      </p:sp>
      <p:sp>
        <p:nvSpPr>
          <p:cNvPr id="76" name="Google Shape;758;p41">
            <a:extLst>
              <a:ext uri="{FF2B5EF4-FFF2-40B4-BE49-F238E27FC236}">
                <a16:creationId xmlns:a16="http://schemas.microsoft.com/office/drawing/2014/main" id="{F2B7956F-9B8C-5BD5-788C-91766FACF5FD}"/>
              </a:ext>
            </a:extLst>
          </p:cNvPr>
          <p:cNvSpPr txBox="1">
            <a:spLocks/>
          </p:cNvSpPr>
          <p:nvPr/>
        </p:nvSpPr>
        <p:spPr>
          <a:xfrm>
            <a:off x="5202051" y="1222460"/>
            <a:ext cx="41634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/>
              <a:buNone/>
              <a:defRPr sz="21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/>
              <a:buNone/>
              <a:defRPr sz="2100" b="1" i="0" u="none" strike="noStrike" cap="none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/>
              <a:buNone/>
              <a:defRPr sz="2100" b="1" i="0" u="none" strike="noStrike" cap="none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/>
              <a:buNone/>
              <a:defRPr sz="2100" b="1" i="0" u="none" strike="noStrike" cap="none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/>
              <a:buNone/>
              <a:defRPr sz="2100" b="1" i="0" u="none" strike="noStrike" cap="none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/>
              <a:buNone/>
              <a:defRPr sz="2100" b="1" i="0" u="none" strike="noStrike" cap="none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/>
              <a:buNone/>
              <a:defRPr sz="2100" b="1" i="0" u="none" strike="noStrike" cap="none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/>
              <a:buNone/>
              <a:defRPr sz="2100" b="1" i="0" u="none" strike="noStrike" cap="none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/>
              <a:buNone/>
              <a:defRPr sz="2100" b="1" i="0" u="none" strike="noStrike" cap="none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SG" kern="0">
                <a:solidFill>
                  <a:srgbClr val="000000"/>
                </a:solidFill>
              </a:rPr>
              <a:t>Data Understanding</a:t>
            </a:r>
            <a:endParaRPr kumimoji="0" lang="en-SG" sz="21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77" name="Google Shape;759;p41">
            <a:extLst>
              <a:ext uri="{FF2B5EF4-FFF2-40B4-BE49-F238E27FC236}">
                <a16:creationId xmlns:a16="http://schemas.microsoft.com/office/drawing/2014/main" id="{8739D55E-C559-19D2-A5DF-47041B06FFD1}"/>
              </a:ext>
            </a:extLst>
          </p:cNvPr>
          <p:cNvSpPr txBox="1">
            <a:spLocks/>
          </p:cNvSpPr>
          <p:nvPr/>
        </p:nvSpPr>
        <p:spPr>
          <a:xfrm>
            <a:off x="4616020" y="1263098"/>
            <a:ext cx="3750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Font typeface="Questrial"/>
              <a:buNone/>
              <a:defRPr sz="2300" b="1" i="0" u="none" strike="noStrike" cap="none">
                <a:solidFill>
                  <a:schemeClr val="accent3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Font typeface="Rajdhani"/>
              <a:buNone/>
              <a:defRPr sz="120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Font typeface="Rajdhani"/>
              <a:buNone/>
              <a:defRPr sz="120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Font typeface="Rajdhani"/>
              <a:buNone/>
              <a:defRPr sz="120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Font typeface="Rajdhani"/>
              <a:buNone/>
              <a:defRPr sz="120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Font typeface="Rajdhani"/>
              <a:buNone/>
              <a:defRPr sz="120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Font typeface="Rajdhani"/>
              <a:buNone/>
              <a:defRPr sz="120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Font typeface="Rajdhani"/>
              <a:buNone/>
              <a:defRPr sz="120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Font typeface="Rajdhani"/>
              <a:buNone/>
              <a:defRPr sz="120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3252"/>
              </a:buClr>
              <a:buSzPts val="12000"/>
              <a:buFont typeface="Questrial"/>
              <a:buNone/>
              <a:tabLst/>
              <a:defRPr/>
            </a:pPr>
            <a:r>
              <a:rPr kumimoji="0" lang="en" sz="2300" b="1" i="0" u="none" strike="noStrike" kern="0" cap="none" spc="0" normalizeH="0" baseline="0" noProof="0">
                <a:ln>
                  <a:noFill/>
                </a:ln>
                <a:solidFill>
                  <a:srgbClr val="3B3252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03</a:t>
            </a:r>
          </a:p>
        </p:txBody>
      </p:sp>
      <p:sp>
        <p:nvSpPr>
          <p:cNvPr id="78" name="Google Shape;744;p41">
            <a:extLst>
              <a:ext uri="{FF2B5EF4-FFF2-40B4-BE49-F238E27FC236}">
                <a16:creationId xmlns:a16="http://schemas.microsoft.com/office/drawing/2014/main" id="{B9F5B7B3-6530-5A18-C028-FC25AFE5CDD3}"/>
              </a:ext>
            </a:extLst>
          </p:cNvPr>
          <p:cNvSpPr/>
          <p:nvPr/>
        </p:nvSpPr>
        <p:spPr>
          <a:xfrm>
            <a:off x="4549610" y="1984513"/>
            <a:ext cx="487500" cy="489300"/>
          </a:xfrm>
          <a:prstGeom prst="roundRect">
            <a:avLst>
              <a:gd name="adj" fmla="val 10793"/>
            </a:avLst>
          </a:prstGeom>
          <a:noFill/>
          <a:ln w="9525" cap="flat" cmpd="sng">
            <a:solidFill>
              <a:srgbClr val="D590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400"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9" name="Google Shape;760;p41">
            <a:extLst>
              <a:ext uri="{FF2B5EF4-FFF2-40B4-BE49-F238E27FC236}">
                <a16:creationId xmlns:a16="http://schemas.microsoft.com/office/drawing/2014/main" id="{CBAAA9C1-CE9D-6E21-1E01-CCDD69407985}"/>
              </a:ext>
            </a:extLst>
          </p:cNvPr>
          <p:cNvSpPr txBox="1">
            <a:spLocks/>
          </p:cNvSpPr>
          <p:nvPr/>
        </p:nvSpPr>
        <p:spPr>
          <a:xfrm>
            <a:off x="5193835" y="2257060"/>
            <a:ext cx="4159500" cy="966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Barlow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rlow"/>
                <a:sym typeface="Barlow"/>
              </a:rPr>
              <a:t>Missing Data Check,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Barlow"/>
              <a:buNone/>
              <a:tabLst/>
              <a:defRPr/>
            </a:pPr>
            <a:r>
              <a:rPr lang="en-US" kern="0">
                <a:solidFill>
                  <a:srgbClr val="000000"/>
                </a:solidFill>
              </a:rPr>
              <a:t>Bool to int64, decimal to percent</a:t>
            </a: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arlow"/>
              <a:sym typeface="Barlow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Barlow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rlow"/>
                <a:sym typeface="Barlow"/>
              </a:rPr>
              <a:t>Conversion of DateTime format,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Barlow"/>
              <a:buNone/>
              <a:tabLst/>
              <a:defRPr/>
            </a:pPr>
            <a:r>
              <a:rPr lang="en-US" kern="0">
                <a:solidFill>
                  <a:srgbClr val="000000"/>
                </a:solidFill>
              </a:rPr>
              <a:t>Splitting of dates and convert to int64</a:t>
            </a: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rlow"/>
                <a:sym typeface="Barlow"/>
              </a:rPr>
              <a:t> </a:t>
            </a:r>
            <a:endParaRPr kumimoji="0" lang="en-US" sz="1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arlow"/>
              <a:sym typeface="Barlow"/>
            </a:endParaRPr>
          </a:p>
        </p:txBody>
      </p:sp>
      <p:sp>
        <p:nvSpPr>
          <p:cNvPr id="80" name="Google Shape;761;p41">
            <a:extLst>
              <a:ext uri="{FF2B5EF4-FFF2-40B4-BE49-F238E27FC236}">
                <a16:creationId xmlns:a16="http://schemas.microsoft.com/office/drawing/2014/main" id="{2E70B666-D55E-4868-40C0-B3ED60638629}"/>
              </a:ext>
            </a:extLst>
          </p:cNvPr>
          <p:cNvSpPr txBox="1">
            <a:spLocks/>
          </p:cNvSpPr>
          <p:nvPr/>
        </p:nvSpPr>
        <p:spPr>
          <a:xfrm>
            <a:off x="5191891" y="1982350"/>
            <a:ext cx="41634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/>
              <a:buNone/>
              <a:defRPr sz="21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/>
              <a:buNone/>
              <a:defRPr sz="2100" b="1" i="0" u="none" strike="noStrike" cap="none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/>
              <a:buNone/>
              <a:defRPr sz="2100" b="1" i="0" u="none" strike="noStrike" cap="none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/>
              <a:buNone/>
              <a:defRPr sz="2100" b="1" i="0" u="none" strike="noStrike" cap="none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/>
              <a:buNone/>
              <a:defRPr sz="2100" b="1" i="0" u="none" strike="noStrike" cap="none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/>
              <a:buNone/>
              <a:defRPr sz="2100" b="1" i="0" u="none" strike="noStrike" cap="none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/>
              <a:buNone/>
              <a:defRPr sz="2100" b="1" i="0" u="none" strike="noStrike" cap="none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/>
              <a:buNone/>
              <a:defRPr sz="2100" b="1" i="0" u="none" strike="noStrike" cap="none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/>
              <a:buNone/>
              <a:defRPr sz="2100" b="1" i="0" u="none" strike="noStrike" cap="none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ADDE"/>
              </a:buClr>
              <a:buSzPts val="2100"/>
              <a:buFont typeface="Barlow"/>
              <a:buNone/>
              <a:tabLst/>
              <a:defRPr/>
            </a:pPr>
            <a:r>
              <a:rPr kumimoji="0" lang="en-SG" sz="2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Data Preparation</a:t>
            </a:r>
          </a:p>
        </p:txBody>
      </p:sp>
      <p:sp>
        <p:nvSpPr>
          <p:cNvPr id="81" name="Google Shape;762;p41">
            <a:extLst>
              <a:ext uri="{FF2B5EF4-FFF2-40B4-BE49-F238E27FC236}">
                <a16:creationId xmlns:a16="http://schemas.microsoft.com/office/drawing/2014/main" id="{FDCC07DC-EB13-22E1-FF67-CEBEE1E82D61}"/>
              </a:ext>
            </a:extLst>
          </p:cNvPr>
          <p:cNvSpPr txBox="1">
            <a:spLocks/>
          </p:cNvSpPr>
          <p:nvPr/>
        </p:nvSpPr>
        <p:spPr>
          <a:xfrm>
            <a:off x="4605860" y="2041675"/>
            <a:ext cx="3750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Font typeface="Questrial"/>
              <a:buNone/>
              <a:defRPr sz="2300" b="1" i="0" u="none" strike="noStrike" cap="none">
                <a:solidFill>
                  <a:schemeClr val="accent3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Font typeface="Rajdhani"/>
              <a:buNone/>
              <a:defRPr sz="120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Font typeface="Rajdhani"/>
              <a:buNone/>
              <a:defRPr sz="120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Font typeface="Rajdhani"/>
              <a:buNone/>
              <a:defRPr sz="120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Font typeface="Rajdhani"/>
              <a:buNone/>
              <a:defRPr sz="120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Font typeface="Rajdhani"/>
              <a:buNone/>
              <a:defRPr sz="120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Font typeface="Rajdhani"/>
              <a:buNone/>
              <a:defRPr sz="120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Font typeface="Rajdhani"/>
              <a:buNone/>
              <a:defRPr sz="120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Font typeface="Rajdhani"/>
              <a:buNone/>
              <a:defRPr sz="120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3252"/>
              </a:buClr>
              <a:buSzPts val="12000"/>
              <a:buFont typeface="Questrial"/>
              <a:buNone/>
              <a:tabLst/>
              <a:defRPr/>
            </a:pPr>
            <a:r>
              <a:rPr kumimoji="0" lang="en" sz="2300" b="1" i="0" u="none" strike="noStrike" kern="0" cap="none" spc="0" normalizeH="0" baseline="0" noProof="0">
                <a:ln>
                  <a:noFill/>
                </a:ln>
                <a:solidFill>
                  <a:srgbClr val="3B3252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04</a:t>
            </a:r>
          </a:p>
        </p:txBody>
      </p:sp>
      <p:sp>
        <p:nvSpPr>
          <p:cNvPr id="82" name="Google Shape;745;p41">
            <a:extLst>
              <a:ext uri="{FF2B5EF4-FFF2-40B4-BE49-F238E27FC236}">
                <a16:creationId xmlns:a16="http://schemas.microsoft.com/office/drawing/2014/main" id="{6B4C99BD-2C5D-01F1-287F-A2EE942B4774}"/>
              </a:ext>
            </a:extLst>
          </p:cNvPr>
          <p:cNvSpPr/>
          <p:nvPr/>
        </p:nvSpPr>
        <p:spPr>
          <a:xfrm>
            <a:off x="4537494" y="3172065"/>
            <a:ext cx="487500" cy="489300"/>
          </a:xfrm>
          <a:prstGeom prst="roundRect">
            <a:avLst>
              <a:gd name="adj" fmla="val 10793"/>
            </a:avLst>
          </a:prstGeom>
          <a:noFill/>
          <a:ln w="9525" cap="flat" cmpd="sng">
            <a:solidFill>
              <a:srgbClr val="D590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400"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83" name="Google Shape;746;p41">
            <a:extLst>
              <a:ext uri="{FF2B5EF4-FFF2-40B4-BE49-F238E27FC236}">
                <a16:creationId xmlns:a16="http://schemas.microsoft.com/office/drawing/2014/main" id="{DA124373-14ED-F112-5012-855253C09C96}"/>
              </a:ext>
            </a:extLst>
          </p:cNvPr>
          <p:cNvSpPr/>
          <p:nvPr/>
        </p:nvSpPr>
        <p:spPr>
          <a:xfrm>
            <a:off x="4537494" y="3966190"/>
            <a:ext cx="487500" cy="489300"/>
          </a:xfrm>
          <a:prstGeom prst="roundRect">
            <a:avLst>
              <a:gd name="adj" fmla="val 10793"/>
            </a:avLst>
          </a:prstGeom>
          <a:noFill/>
          <a:ln w="9525" cap="flat" cmpd="sng">
            <a:solidFill>
              <a:srgbClr val="D590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400"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84" name="Google Shape;763;p41">
            <a:extLst>
              <a:ext uri="{FF2B5EF4-FFF2-40B4-BE49-F238E27FC236}">
                <a16:creationId xmlns:a16="http://schemas.microsoft.com/office/drawing/2014/main" id="{0AD442D2-1F9C-6382-A1DD-9B20FB83D966}"/>
              </a:ext>
            </a:extLst>
          </p:cNvPr>
          <p:cNvSpPr txBox="1">
            <a:spLocks/>
          </p:cNvSpPr>
          <p:nvPr/>
        </p:nvSpPr>
        <p:spPr>
          <a:xfrm>
            <a:off x="5181719" y="3582520"/>
            <a:ext cx="4159500" cy="2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Barlow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rlow"/>
                <a:sym typeface="Barlow"/>
              </a:rPr>
              <a:t>Analyze of Categorical variable vs Default Status </a:t>
            </a:r>
          </a:p>
        </p:txBody>
      </p:sp>
      <p:sp>
        <p:nvSpPr>
          <p:cNvPr id="85" name="Google Shape;764;p41">
            <a:extLst>
              <a:ext uri="{FF2B5EF4-FFF2-40B4-BE49-F238E27FC236}">
                <a16:creationId xmlns:a16="http://schemas.microsoft.com/office/drawing/2014/main" id="{4AE8B564-6A24-5C0C-05F0-C9FD07D6196E}"/>
              </a:ext>
            </a:extLst>
          </p:cNvPr>
          <p:cNvSpPr txBox="1">
            <a:spLocks/>
          </p:cNvSpPr>
          <p:nvPr/>
        </p:nvSpPr>
        <p:spPr>
          <a:xfrm>
            <a:off x="5167964" y="3216728"/>
            <a:ext cx="41634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/>
              <a:buNone/>
              <a:defRPr sz="21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/>
              <a:buNone/>
              <a:defRPr sz="2100" b="1" i="0" u="none" strike="noStrike" cap="none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/>
              <a:buNone/>
              <a:defRPr sz="2100" b="1" i="0" u="none" strike="noStrike" cap="none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/>
              <a:buNone/>
              <a:defRPr sz="2100" b="1" i="0" u="none" strike="noStrike" cap="none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/>
              <a:buNone/>
              <a:defRPr sz="2100" b="1" i="0" u="none" strike="noStrike" cap="none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/>
              <a:buNone/>
              <a:defRPr sz="2100" b="1" i="0" u="none" strike="noStrike" cap="none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/>
              <a:buNone/>
              <a:defRPr sz="2100" b="1" i="0" u="none" strike="noStrike" cap="none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/>
              <a:buNone/>
              <a:defRPr sz="2100" b="1" i="0" u="none" strike="noStrike" cap="none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/>
              <a:buNone/>
              <a:defRPr sz="2100" b="1" i="0" u="none" strike="noStrike" cap="none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SG" sz="2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EDA – Exploratory Data Analysis</a:t>
            </a:r>
          </a:p>
        </p:txBody>
      </p:sp>
      <p:sp>
        <p:nvSpPr>
          <p:cNvPr id="87" name="Google Shape;767;p41">
            <a:extLst>
              <a:ext uri="{FF2B5EF4-FFF2-40B4-BE49-F238E27FC236}">
                <a16:creationId xmlns:a16="http://schemas.microsoft.com/office/drawing/2014/main" id="{5E6546EE-6C28-B4D2-AC3A-9CB3360F331E}"/>
              </a:ext>
            </a:extLst>
          </p:cNvPr>
          <p:cNvSpPr txBox="1">
            <a:spLocks/>
          </p:cNvSpPr>
          <p:nvPr/>
        </p:nvSpPr>
        <p:spPr>
          <a:xfrm>
            <a:off x="5179775" y="4026528"/>
            <a:ext cx="5014194" cy="381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/>
              <a:buNone/>
              <a:defRPr sz="21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/>
              <a:buNone/>
              <a:defRPr sz="2100" b="1" i="0" u="none" strike="noStrike" cap="none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/>
              <a:buNone/>
              <a:defRPr sz="2100" b="1" i="0" u="none" strike="noStrike" cap="none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/>
              <a:buNone/>
              <a:defRPr sz="2100" b="1" i="0" u="none" strike="noStrike" cap="none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/>
              <a:buNone/>
              <a:defRPr sz="2100" b="1" i="0" u="none" strike="noStrike" cap="none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/>
              <a:buNone/>
              <a:defRPr sz="2100" b="1" i="0" u="none" strike="noStrike" cap="none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/>
              <a:buNone/>
              <a:defRPr sz="2100" b="1" i="0" u="none" strike="noStrike" cap="none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/>
              <a:buNone/>
              <a:defRPr sz="2100" b="1" i="0" u="none" strike="noStrike" cap="none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/>
              <a:buNone/>
              <a:defRPr sz="2100" b="1" i="0" u="none" strike="noStrike" cap="none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SG" sz="2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Numerical Variable Skewness Check</a:t>
            </a:r>
          </a:p>
        </p:txBody>
      </p:sp>
      <p:sp>
        <p:nvSpPr>
          <p:cNvPr id="88" name="Google Shape;768;p41">
            <a:extLst>
              <a:ext uri="{FF2B5EF4-FFF2-40B4-BE49-F238E27FC236}">
                <a16:creationId xmlns:a16="http://schemas.microsoft.com/office/drawing/2014/main" id="{2FCB6661-750F-50A8-3C9A-1F16B88A8CC9}"/>
              </a:ext>
            </a:extLst>
          </p:cNvPr>
          <p:cNvSpPr txBox="1">
            <a:spLocks/>
          </p:cNvSpPr>
          <p:nvPr/>
        </p:nvSpPr>
        <p:spPr>
          <a:xfrm>
            <a:off x="4593744" y="4034065"/>
            <a:ext cx="3750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Font typeface="Questrial"/>
              <a:buNone/>
              <a:defRPr sz="2300" b="1" i="0" u="none" strike="noStrike" cap="none">
                <a:solidFill>
                  <a:schemeClr val="accent3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Font typeface="Rajdhani"/>
              <a:buNone/>
              <a:defRPr sz="120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Font typeface="Rajdhani"/>
              <a:buNone/>
              <a:defRPr sz="120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Font typeface="Rajdhani"/>
              <a:buNone/>
              <a:defRPr sz="120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Font typeface="Rajdhani"/>
              <a:buNone/>
              <a:defRPr sz="120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Font typeface="Rajdhani"/>
              <a:buNone/>
              <a:defRPr sz="120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Font typeface="Rajdhani"/>
              <a:buNone/>
              <a:defRPr sz="120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Font typeface="Rajdhani"/>
              <a:buNone/>
              <a:defRPr sz="120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Font typeface="Rajdhani"/>
              <a:buNone/>
              <a:defRPr sz="120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3252"/>
              </a:buClr>
              <a:buSzPts val="12000"/>
              <a:buFont typeface="Questrial"/>
              <a:buNone/>
              <a:tabLst/>
              <a:defRPr/>
            </a:pPr>
            <a:r>
              <a:rPr kumimoji="0" lang="en" sz="2300" b="1" i="0" u="none" strike="noStrike" kern="0" cap="none" spc="0" normalizeH="0" baseline="0" noProof="0">
                <a:ln>
                  <a:noFill/>
                </a:ln>
                <a:solidFill>
                  <a:srgbClr val="3B3252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06</a:t>
            </a:r>
          </a:p>
        </p:txBody>
      </p:sp>
      <p:sp>
        <p:nvSpPr>
          <p:cNvPr id="89" name="Google Shape;765;p41">
            <a:extLst>
              <a:ext uri="{FF2B5EF4-FFF2-40B4-BE49-F238E27FC236}">
                <a16:creationId xmlns:a16="http://schemas.microsoft.com/office/drawing/2014/main" id="{0620D078-FF02-6649-10DF-042AD55D6313}"/>
              </a:ext>
            </a:extLst>
          </p:cNvPr>
          <p:cNvSpPr txBox="1">
            <a:spLocks/>
          </p:cNvSpPr>
          <p:nvPr/>
        </p:nvSpPr>
        <p:spPr>
          <a:xfrm>
            <a:off x="4605860" y="3186802"/>
            <a:ext cx="3750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Font typeface="Questrial"/>
              <a:buNone/>
              <a:defRPr sz="2300" b="1" i="0" u="none" strike="noStrike" cap="none">
                <a:solidFill>
                  <a:schemeClr val="accent3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Font typeface="Rajdhani"/>
              <a:buNone/>
              <a:defRPr sz="120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Font typeface="Rajdhani"/>
              <a:buNone/>
              <a:defRPr sz="120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Font typeface="Rajdhani"/>
              <a:buNone/>
              <a:defRPr sz="120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Font typeface="Rajdhani"/>
              <a:buNone/>
              <a:defRPr sz="120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Font typeface="Rajdhani"/>
              <a:buNone/>
              <a:defRPr sz="120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Font typeface="Rajdhani"/>
              <a:buNone/>
              <a:defRPr sz="120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Font typeface="Rajdhani"/>
              <a:buNone/>
              <a:defRPr sz="120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Font typeface="Rajdhani"/>
              <a:buNone/>
              <a:defRPr sz="120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3252"/>
              </a:buClr>
              <a:buSzPts val="12000"/>
              <a:buFont typeface="Questrial"/>
              <a:buNone/>
              <a:tabLst/>
              <a:defRPr/>
            </a:pPr>
            <a:r>
              <a:rPr kumimoji="0" lang="en" sz="2300" b="1" i="0" u="none" strike="noStrike" kern="0" cap="none" spc="0" normalizeH="0" baseline="0" noProof="0">
                <a:ln>
                  <a:noFill/>
                </a:ln>
                <a:solidFill>
                  <a:srgbClr val="3B3252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05</a:t>
            </a:r>
          </a:p>
        </p:txBody>
      </p:sp>
      <p:sp>
        <p:nvSpPr>
          <p:cNvPr id="90" name="Google Shape;745;p41">
            <a:extLst>
              <a:ext uri="{FF2B5EF4-FFF2-40B4-BE49-F238E27FC236}">
                <a16:creationId xmlns:a16="http://schemas.microsoft.com/office/drawing/2014/main" id="{F5CF5EA0-7FDA-95CF-534F-37F94E607E25}"/>
              </a:ext>
            </a:extLst>
          </p:cNvPr>
          <p:cNvSpPr/>
          <p:nvPr/>
        </p:nvSpPr>
        <p:spPr>
          <a:xfrm>
            <a:off x="4569513" y="4567713"/>
            <a:ext cx="487500" cy="489300"/>
          </a:xfrm>
          <a:prstGeom prst="roundRect">
            <a:avLst>
              <a:gd name="adj" fmla="val 10793"/>
            </a:avLst>
          </a:prstGeom>
          <a:noFill/>
          <a:ln w="9525" cap="flat" cmpd="sng">
            <a:solidFill>
              <a:srgbClr val="D590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400"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91" name="Google Shape;746;p41">
            <a:extLst>
              <a:ext uri="{FF2B5EF4-FFF2-40B4-BE49-F238E27FC236}">
                <a16:creationId xmlns:a16="http://schemas.microsoft.com/office/drawing/2014/main" id="{2AC2AA98-4889-5AB3-ED37-1F5EADA2EEF2}"/>
              </a:ext>
            </a:extLst>
          </p:cNvPr>
          <p:cNvSpPr/>
          <p:nvPr/>
        </p:nvSpPr>
        <p:spPr>
          <a:xfrm>
            <a:off x="4569513" y="5199278"/>
            <a:ext cx="487500" cy="489300"/>
          </a:xfrm>
          <a:prstGeom prst="roundRect">
            <a:avLst>
              <a:gd name="adj" fmla="val 10793"/>
            </a:avLst>
          </a:prstGeom>
          <a:noFill/>
          <a:ln w="9525" cap="flat" cmpd="sng">
            <a:solidFill>
              <a:srgbClr val="D590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400"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93" name="Google Shape;764;p41">
            <a:extLst>
              <a:ext uri="{FF2B5EF4-FFF2-40B4-BE49-F238E27FC236}">
                <a16:creationId xmlns:a16="http://schemas.microsoft.com/office/drawing/2014/main" id="{62995F4D-56F1-54A5-56B7-6D15EB380798}"/>
              </a:ext>
            </a:extLst>
          </p:cNvPr>
          <p:cNvSpPr txBox="1">
            <a:spLocks/>
          </p:cNvSpPr>
          <p:nvPr/>
        </p:nvSpPr>
        <p:spPr>
          <a:xfrm>
            <a:off x="5199983" y="4612376"/>
            <a:ext cx="41634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/>
              <a:buNone/>
              <a:defRPr sz="21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/>
              <a:buNone/>
              <a:defRPr sz="2100" b="1" i="0" u="none" strike="noStrike" cap="none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/>
              <a:buNone/>
              <a:defRPr sz="2100" b="1" i="0" u="none" strike="noStrike" cap="none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/>
              <a:buNone/>
              <a:defRPr sz="2100" b="1" i="0" u="none" strike="noStrike" cap="none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/>
              <a:buNone/>
              <a:defRPr sz="2100" b="1" i="0" u="none" strike="noStrike" cap="none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/>
              <a:buNone/>
              <a:defRPr sz="2100" b="1" i="0" u="none" strike="noStrike" cap="none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/>
              <a:buNone/>
              <a:defRPr sz="2100" b="1" i="0" u="none" strike="noStrike" cap="none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/>
              <a:buNone/>
              <a:defRPr sz="2100" b="1" i="0" u="none" strike="noStrike" cap="none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/>
              <a:buNone/>
              <a:defRPr sz="2100" b="1" i="0" u="none" strike="noStrike" cap="none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SG" sz="2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Data Binning</a:t>
            </a:r>
          </a:p>
        </p:txBody>
      </p:sp>
      <p:sp>
        <p:nvSpPr>
          <p:cNvPr id="95" name="Google Shape;767;p41">
            <a:extLst>
              <a:ext uri="{FF2B5EF4-FFF2-40B4-BE49-F238E27FC236}">
                <a16:creationId xmlns:a16="http://schemas.microsoft.com/office/drawing/2014/main" id="{3649F4C4-C426-E03E-5A5F-C305F9FCAB21}"/>
              </a:ext>
            </a:extLst>
          </p:cNvPr>
          <p:cNvSpPr txBox="1">
            <a:spLocks/>
          </p:cNvSpPr>
          <p:nvPr/>
        </p:nvSpPr>
        <p:spPr>
          <a:xfrm>
            <a:off x="5211794" y="5259616"/>
            <a:ext cx="5014194" cy="381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/>
              <a:buNone/>
              <a:defRPr sz="21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/>
              <a:buNone/>
              <a:defRPr sz="2100" b="1" i="0" u="none" strike="noStrike" cap="none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/>
              <a:buNone/>
              <a:defRPr sz="2100" b="1" i="0" u="none" strike="noStrike" cap="none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/>
              <a:buNone/>
              <a:defRPr sz="2100" b="1" i="0" u="none" strike="noStrike" cap="none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/>
              <a:buNone/>
              <a:defRPr sz="2100" b="1" i="0" u="none" strike="noStrike" cap="none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/>
              <a:buNone/>
              <a:defRPr sz="2100" b="1" i="0" u="none" strike="noStrike" cap="none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/>
              <a:buNone/>
              <a:defRPr sz="2100" b="1" i="0" u="none" strike="noStrike" cap="none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/>
              <a:buNone/>
              <a:defRPr sz="2100" b="1" i="0" u="none" strike="noStrike" cap="none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/>
              <a:buNone/>
              <a:defRPr sz="2100" b="1" i="0" u="none" strike="noStrike" cap="none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SG" sz="2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FE – Label Encoder / OneHot Encoder</a:t>
            </a:r>
          </a:p>
        </p:txBody>
      </p:sp>
      <p:sp>
        <p:nvSpPr>
          <p:cNvPr id="96" name="Google Shape;768;p41">
            <a:extLst>
              <a:ext uri="{FF2B5EF4-FFF2-40B4-BE49-F238E27FC236}">
                <a16:creationId xmlns:a16="http://schemas.microsoft.com/office/drawing/2014/main" id="{34DF925C-B859-D2BA-6B57-F56F607FB32E}"/>
              </a:ext>
            </a:extLst>
          </p:cNvPr>
          <p:cNvSpPr txBox="1">
            <a:spLocks/>
          </p:cNvSpPr>
          <p:nvPr/>
        </p:nvSpPr>
        <p:spPr>
          <a:xfrm>
            <a:off x="4625763" y="5267153"/>
            <a:ext cx="3750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Font typeface="Questrial"/>
              <a:buNone/>
              <a:defRPr sz="2300" b="1" i="0" u="none" strike="noStrike" cap="none">
                <a:solidFill>
                  <a:schemeClr val="accent3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Font typeface="Rajdhani"/>
              <a:buNone/>
              <a:defRPr sz="120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Font typeface="Rajdhani"/>
              <a:buNone/>
              <a:defRPr sz="120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Font typeface="Rajdhani"/>
              <a:buNone/>
              <a:defRPr sz="120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Font typeface="Rajdhani"/>
              <a:buNone/>
              <a:defRPr sz="120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Font typeface="Rajdhani"/>
              <a:buNone/>
              <a:defRPr sz="120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Font typeface="Rajdhani"/>
              <a:buNone/>
              <a:defRPr sz="120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Font typeface="Rajdhani"/>
              <a:buNone/>
              <a:defRPr sz="120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Font typeface="Rajdhani"/>
              <a:buNone/>
              <a:defRPr sz="120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3252"/>
              </a:buClr>
              <a:buSzPts val="12000"/>
              <a:buFont typeface="Questrial"/>
              <a:buNone/>
              <a:tabLst/>
              <a:defRPr/>
            </a:pPr>
            <a:r>
              <a:rPr kumimoji="0" lang="en" sz="2300" b="1" i="0" u="none" strike="noStrike" kern="0" cap="none" spc="0" normalizeH="0" baseline="0" noProof="0">
                <a:ln>
                  <a:noFill/>
                </a:ln>
                <a:solidFill>
                  <a:srgbClr val="3B3252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08</a:t>
            </a:r>
          </a:p>
        </p:txBody>
      </p:sp>
      <p:sp>
        <p:nvSpPr>
          <p:cNvPr id="97" name="Google Shape;765;p41">
            <a:extLst>
              <a:ext uri="{FF2B5EF4-FFF2-40B4-BE49-F238E27FC236}">
                <a16:creationId xmlns:a16="http://schemas.microsoft.com/office/drawing/2014/main" id="{51ABAC92-ACB2-69BA-5D4B-9EE20597349E}"/>
              </a:ext>
            </a:extLst>
          </p:cNvPr>
          <p:cNvSpPr txBox="1">
            <a:spLocks/>
          </p:cNvSpPr>
          <p:nvPr/>
        </p:nvSpPr>
        <p:spPr>
          <a:xfrm>
            <a:off x="4637879" y="4582450"/>
            <a:ext cx="3750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Font typeface="Questrial"/>
              <a:buNone/>
              <a:defRPr sz="2300" b="1" i="0" u="none" strike="noStrike" cap="none">
                <a:solidFill>
                  <a:schemeClr val="accent3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Font typeface="Rajdhani"/>
              <a:buNone/>
              <a:defRPr sz="120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Font typeface="Rajdhani"/>
              <a:buNone/>
              <a:defRPr sz="120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Font typeface="Rajdhani"/>
              <a:buNone/>
              <a:defRPr sz="120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Font typeface="Rajdhani"/>
              <a:buNone/>
              <a:defRPr sz="120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Font typeface="Rajdhani"/>
              <a:buNone/>
              <a:defRPr sz="120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Font typeface="Rajdhani"/>
              <a:buNone/>
              <a:defRPr sz="120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Font typeface="Rajdhani"/>
              <a:buNone/>
              <a:defRPr sz="120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Font typeface="Rajdhani"/>
              <a:buNone/>
              <a:defRPr sz="120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3252"/>
              </a:buClr>
              <a:buSzPts val="12000"/>
              <a:buFont typeface="Questrial"/>
              <a:buNone/>
              <a:tabLst/>
              <a:defRPr/>
            </a:pPr>
            <a:r>
              <a:rPr kumimoji="0" lang="en" sz="2300" b="1" i="0" u="none" strike="noStrike" kern="0" cap="none" spc="0" normalizeH="0" baseline="0" noProof="0">
                <a:ln>
                  <a:noFill/>
                </a:ln>
                <a:solidFill>
                  <a:srgbClr val="3B3252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07</a:t>
            </a:r>
          </a:p>
        </p:txBody>
      </p:sp>
      <p:sp>
        <p:nvSpPr>
          <p:cNvPr id="98" name="Google Shape;746;p41">
            <a:extLst>
              <a:ext uri="{FF2B5EF4-FFF2-40B4-BE49-F238E27FC236}">
                <a16:creationId xmlns:a16="http://schemas.microsoft.com/office/drawing/2014/main" id="{36254EC6-164A-D398-AD9E-9313628CDBBF}"/>
              </a:ext>
            </a:extLst>
          </p:cNvPr>
          <p:cNvSpPr/>
          <p:nvPr/>
        </p:nvSpPr>
        <p:spPr>
          <a:xfrm>
            <a:off x="4591919" y="5819013"/>
            <a:ext cx="487500" cy="489300"/>
          </a:xfrm>
          <a:prstGeom prst="roundRect">
            <a:avLst>
              <a:gd name="adj" fmla="val 10793"/>
            </a:avLst>
          </a:prstGeom>
          <a:noFill/>
          <a:ln w="9525" cap="flat" cmpd="sng">
            <a:solidFill>
              <a:srgbClr val="D590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400"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99" name="Google Shape;767;p41">
            <a:extLst>
              <a:ext uri="{FF2B5EF4-FFF2-40B4-BE49-F238E27FC236}">
                <a16:creationId xmlns:a16="http://schemas.microsoft.com/office/drawing/2014/main" id="{F613BD8B-8CA3-81EF-8B76-4C1798721657}"/>
              </a:ext>
            </a:extLst>
          </p:cNvPr>
          <p:cNvSpPr txBox="1">
            <a:spLocks/>
          </p:cNvSpPr>
          <p:nvPr/>
        </p:nvSpPr>
        <p:spPr>
          <a:xfrm>
            <a:off x="5234200" y="5879351"/>
            <a:ext cx="5014194" cy="381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/>
              <a:buNone/>
              <a:defRPr sz="21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/>
              <a:buNone/>
              <a:defRPr sz="2100" b="1" i="0" u="none" strike="noStrike" cap="none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/>
              <a:buNone/>
              <a:defRPr sz="2100" b="1" i="0" u="none" strike="noStrike" cap="none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/>
              <a:buNone/>
              <a:defRPr sz="2100" b="1" i="0" u="none" strike="noStrike" cap="none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/>
              <a:buNone/>
              <a:defRPr sz="2100" b="1" i="0" u="none" strike="noStrike" cap="none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/>
              <a:buNone/>
              <a:defRPr sz="2100" b="1" i="0" u="none" strike="noStrike" cap="none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/>
              <a:buNone/>
              <a:defRPr sz="2100" b="1" i="0" u="none" strike="noStrike" cap="none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/>
              <a:buNone/>
              <a:defRPr sz="2100" b="1" i="0" u="none" strike="noStrike" cap="none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/>
              <a:buNone/>
              <a:defRPr sz="2100" b="1" i="0" u="none" strike="noStrike" cap="none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SG" sz="2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Splitting of Dataset , Training and Testing</a:t>
            </a:r>
          </a:p>
        </p:txBody>
      </p:sp>
      <p:sp>
        <p:nvSpPr>
          <p:cNvPr id="100" name="Google Shape;768;p41">
            <a:extLst>
              <a:ext uri="{FF2B5EF4-FFF2-40B4-BE49-F238E27FC236}">
                <a16:creationId xmlns:a16="http://schemas.microsoft.com/office/drawing/2014/main" id="{36DAA43B-443A-1218-4DAA-7DD63050B8D1}"/>
              </a:ext>
            </a:extLst>
          </p:cNvPr>
          <p:cNvSpPr txBox="1">
            <a:spLocks/>
          </p:cNvSpPr>
          <p:nvPr/>
        </p:nvSpPr>
        <p:spPr>
          <a:xfrm>
            <a:off x="4648169" y="5886888"/>
            <a:ext cx="3750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Font typeface="Questrial"/>
              <a:buNone/>
              <a:defRPr sz="2300" b="1" i="0" u="none" strike="noStrike" cap="none">
                <a:solidFill>
                  <a:schemeClr val="accent3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Font typeface="Rajdhani"/>
              <a:buNone/>
              <a:defRPr sz="120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Font typeface="Rajdhani"/>
              <a:buNone/>
              <a:defRPr sz="120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Font typeface="Rajdhani"/>
              <a:buNone/>
              <a:defRPr sz="120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Font typeface="Rajdhani"/>
              <a:buNone/>
              <a:defRPr sz="120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Font typeface="Rajdhani"/>
              <a:buNone/>
              <a:defRPr sz="120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Font typeface="Rajdhani"/>
              <a:buNone/>
              <a:defRPr sz="120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Font typeface="Rajdhani"/>
              <a:buNone/>
              <a:defRPr sz="120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Font typeface="Rajdhani"/>
              <a:buNone/>
              <a:defRPr sz="120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3252"/>
              </a:buClr>
              <a:buSzPts val="12000"/>
              <a:buFont typeface="Questrial"/>
              <a:buNone/>
              <a:tabLst/>
              <a:defRPr/>
            </a:pPr>
            <a:r>
              <a:rPr kumimoji="0" lang="en" sz="2300" b="1" i="0" u="none" strike="noStrike" kern="0" cap="none" spc="0" normalizeH="0" baseline="0" noProof="0">
                <a:ln>
                  <a:noFill/>
                </a:ln>
                <a:solidFill>
                  <a:srgbClr val="3B3252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09</a:t>
            </a:r>
          </a:p>
        </p:txBody>
      </p:sp>
      <p:sp>
        <p:nvSpPr>
          <p:cNvPr id="101" name="Google Shape;746;p41">
            <a:extLst>
              <a:ext uri="{FF2B5EF4-FFF2-40B4-BE49-F238E27FC236}">
                <a16:creationId xmlns:a16="http://schemas.microsoft.com/office/drawing/2014/main" id="{A550F594-57FA-7C22-3DE3-E4EBB60F5B75}"/>
              </a:ext>
            </a:extLst>
          </p:cNvPr>
          <p:cNvSpPr/>
          <p:nvPr/>
        </p:nvSpPr>
        <p:spPr>
          <a:xfrm>
            <a:off x="4612239" y="6337173"/>
            <a:ext cx="487500" cy="489300"/>
          </a:xfrm>
          <a:prstGeom prst="roundRect">
            <a:avLst>
              <a:gd name="adj" fmla="val 10793"/>
            </a:avLst>
          </a:prstGeom>
          <a:noFill/>
          <a:ln w="9525" cap="flat" cmpd="sng">
            <a:solidFill>
              <a:srgbClr val="D590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400"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02" name="Google Shape;767;p41">
            <a:extLst>
              <a:ext uri="{FF2B5EF4-FFF2-40B4-BE49-F238E27FC236}">
                <a16:creationId xmlns:a16="http://schemas.microsoft.com/office/drawing/2014/main" id="{6CB25625-7AEA-FD09-C18A-232BB4A4B143}"/>
              </a:ext>
            </a:extLst>
          </p:cNvPr>
          <p:cNvSpPr txBox="1">
            <a:spLocks/>
          </p:cNvSpPr>
          <p:nvPr/>
        </p:nvSpPr>
        <p:spPr>
          <a:xfrm>
            <a:off x="5254520" y="6397511"/>
            <a:ext cx="5014194" cy="381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/>
              <a:buNone/>
              <a:defRPr sz="21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/>
              <a:buNone/>
              <a:defRPr sz="2100" b="1" i="0" u="none" strike="noStrike" cap="none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/>
              <a:buNone/>
              <a:defRPr sz="2100" b="1" i="0" u="none" strike="noStrike" cap="none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/>
              <a:buNone/>
              <a:defRPr sz="2100" b="1" i="0" u="none" strike="noStrike" cap="none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/>
              <a:buNone/>
              <a:defRPr sz="2100" b="1" i="0" u="none" strike="noStrike" cap="none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/>
              <a:buNone/>
              <a:defRPr sz="2100" b="1" i="0" u="none" strike="noStrike" cap="none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/>
              <a:buNone/>
              <a:defRPr sz="2100" b="1" i="0" u="none" strike="noStrike" cap="none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/>
              <a:buNone/>
              <a:defRPr sz="2100" b="1" i="0" u="none" strike="noStrike" cap="none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/>
              <a:buNone/>
              <a:defRPr sz="2100" b="1" i="0" u="none" strike="noStrike" cap="none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SG" sz="2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Machine Learning Models Comparison</a:t>
            </a:r>
          </a:p>
        </p:txBody>
      </p:sp>
      <p:sp>
        <p:nvSpPr>
          <p:cNvPr id="103" name="Google Shape;768;p41">
            <a:extLst>
              <a:ext uri="{FF2B5EF4-FFF2-40B4-BE49-F238E27FC236}">
                <a16:creationId xmlns:a16="http://schemas.microsoft.com/office/drawing/2014/main" id="{4BB311A9-DFF4-C00D-E712-C44270265300}"/>
              </a:ext>
            </a:extLst>
          </p:cNvPr>
          <p:cNvSpPr txBox="1">
            <a:spLocks/>
          </p:cNvSpPr>
          <p:nvPr/>
        </p:nvSpPr>
        <p:spPr>
          <a:xfrm>
            <a:off x="4668489" y="6405048"/>
            <a:ext cx="3750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Font typeface="Questrial"/>
              <a:buNone/>
              <a:defRPr sz="2300" b="1" i="0" u="none" strike="noStrike" cap="none">
                <a:solidFill>
                  <a:schemeClr val="accent3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Font typeface="Rajdhani"/>
              <a:buNone/>
              <a:defRPr sz="120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Font typeface="Rajdhani"/>
              <a:buNone/>
              <a:defRPr sz="120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Font typeface="Rajdhani"/>
              <a:buNone/>
              <a:defRPr sz="120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Font typeface="Rajdhani"/>
              <a:buNone/>
              <a:defRPr sz="120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Font typeface="Rajdhani"/>
              <a:buNone/>
              <a:defRPr sz="120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Font typeface="Rajdhani"/>
              <a:buNone/>
              <a:defRPr sz="120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Font typeface="Rajdhani"/>
              <a:buNone/>
              <a:defRPr sz="120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Font typeface="Rajdhani"/>
              <a:buNone/>
              <a:defRPr sz="120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3252"/>
              </a:buClr>
              <a:buSzPts val="12000"/>
              <a:buFont typeface="Questrial"/>
              <a:buNone/>
              <a:tabLst/>
              <a:defRPr/>
            </a:pPr>
            <a:r>
              <a:rPr kumimoji="0" lang="en" sz="2300" b="1" i="0" u="none" strike="noStrike" kern="0" cap="none" spc="0" normalizeH="0" baseline="0" noProof="0">
                <a:ln>
                  <a:noFill/>
                </a:ln>
                <a:solidFill>
                  <a:srgbClr val="3B3252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8860790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77C8E42-1068-640A-08C6-FFB94F5A423C}"/>
              </a:ext>
            </a:extLst>
          </p:cNvPr>
          <p:cNvSpPr txBox="1"/>
          <p:nvPr/>
        </p:nvSpPr>
        <p:spPr>
          <a:xfrm>
            <a:off x="1969109" y="695879"/>
            <a:ext cx="1017717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#Loan Term vs Default Status vs Loan Type</a:t>
            </a:r>
            <a:endParaRPr lang="en-SG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fig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SG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subplots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figsize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SG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SG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)</a:t>
            </a:r>
          </a:p>
          <a:p>
            <a:r>
              <a:rPr lang="en-SG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sns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.boxplot(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"default_status"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"loan_term"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hue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'loan_type'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loan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9" name="Picture 8" descr="A blue and yellow snake symbol&#10;&#10;Description automatically generated">
            <a:extLst>
              <a:ext uri="{FF2B5EF4-FFF2-40B4-BE49-F238E27FC236}">
                <a16:creationId xmlns:a16="http://schemas.microsoft.com/office/drawing/2014/main" id="{91D9883A-3749-85F8-2C53-4CEDB8B05B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" y="20319"/>
            <a:ext cx="1010922" cy="1010922"/>
          </a:xfrm>
          <a:prstGeom prst="rect">
            <a:avLst/>
          </a:prstGeom>
        </p:spPr>
      </p:pic>
      <p:sp>
        <p:nvSpPr>
          <p:cNvPr id="8" name="Google Shape;817;p42">
            <a:extLst>
              <a:ext uri="{FF2B5EF4-FFF2-40B4-BE49-F238E27FC236}">
                <a16:creationId xmlns:a16="http://schemas.microsoft.com/office/drawing/2014/main" id="{3517814F-D520-F98A-D1F6-1C5AE0728497}"/>
              </a:ext>
            </a:extLst>
          </p:cNvPr>
          <p:cNvSpPr txBox="1">
            <a:spLocks/>
          </p:cNvSpPr>
          <p:nvPr/>
        </p:nvSpPr>
        <p:spPr>
          <a:xfrm>
            <a:off x="2316480" y="174674"/>
            <a:ext cx="9875520" cy="632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Questrial"/>
              <a:buNone/>
              <a:defRPr sz="4200" b="1" i="0" u="none" strike="noStrike" cap="none">
                <a:solidFill>
                  <a:schemeClr val="accent3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 defTabSz="704088">
              <a:spcAft>
                <a:spcPts val="600"/>
              </a:spcAft>
              <a:buClr>
                <a:srgbClr val="3B3252"/>
              </a:buClr>
              <a:defRPr/>
            </a:pPr>
            <a:r>
              <a:rPr lang="en-SG" sz="3234" b="1" i="0" u="none" strike="noStrike" kern="0" cap="none">
                <a:solidFill>
                  <a:schemeClr val="bg1"/>
                </a:solidFill>
                <a:latin typeface="Questrial"/>
                <a:ea typeface="Questrial"/>
                <a:cs typeface="Questrial"/>
                <a:sym typeface="Questrial"/>
              </a:rPr>
              <a:t>Exploratory Data Analysis – loan_type vs loan_term</a:t>
            </a:r>
            <a:endParaRPr kumimoji="0" lang="en-SG" sz="4200" b="1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F9884586-B560-9298-00C4-240C926196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0" y="1504592"/>
            <a:ext cx="6581140" cy="5353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2100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77C8E42-1068-640A-08C6-FFB94F5A423C}"/>
              </a:ext>
            </a:extLst>
          </p:cNvPr>
          <p:cNvSpPr txBox="1"/>
          <p:nvPr/>
        </p:nvSpPr>
        <p:spPr>
          <a:xfrm>
            <a:off x="1969109" y="695879"/>
            <a:ext cx="1017717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#To check the skewness of each Numerical variable :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Loan Amount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skewLoanAmount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loan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.loan_amount.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skew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axis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skipna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'Loan Amount skewness: '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skewLoanAmount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9" name="Picture 8" descr="A blue and yellow snake symbol&#10;&#10;Description automatically generated">
            <a:extLst>
              <a:ext uri="{FF2B5EF4-FFF2-40B4-BE49-F238E27FC236}">
                <a16:creationId xmlns:a16="http://schemas.microsoft.com/office/drawing/2014/main" id="{91D9883A-3749-85F8-2C53-4CEDB8B05B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" y="20319"/>
            <a:ext cx="1010922" cy="1010922"/>
          </a:xfrm>
          <a:prstGeom prst="rect">
            <a:avLst/>
          </a:prstGeom>
        </p:spPr>
      </p:pic>
      <p:sp>
        <p:nvSpPr>
          <p:cNvPr id="8" name="Google Shape;817;p42">
            <a:extLst>
              <a:ext uri="{FF2B5EF4-FFF2-40B4-BE49-F238E27FC236}">
                <a16:creationId xmlns:a16="http://schemas.microsoft.com/office/drawing/2014/main" id="{3517814F-D520-F98A-D1F6-1C5AE0728497}"/>
              </a:ext>
            </a:extLst>
          </p:cNvPr>
          <p:cNvSpPr txBox="1">
            <a:spLocks/>
          </p:cNvSpPr>
          <p:nvPr/>
        </p:nvSpPr>
        <p:spPr>
          <a:xfrm>
            <a:off x="2316480" y="174674"/>
            <a:ext cx="9875520" cy="632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Questrial"/>
              <a:buNone/>
              <a:defRPr sz="4200" b="1" i="0" u="none" strike="noStrike" cap="none">
                <a:solidFill>
                  <a:schemeClr val="accent3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 defTabSz="704088">
              <a:spcAft>
                <a:spcPts val="600"/>
              </a:spcAft>
              <a:buClr>
                <a:srgbClr val="3B3252"/>
              </a:buClr>
              <a:defRPr/>
            </a:pPr>
            <a:r>
              <a:rPr lang="en-SG" sz="3234" b="1" i="0" u="none" strike="noStrike" kern="0" cap="none">
                <a:solidFill>
                  <a:schemeClr val="bg1"/>
                </a:solidFill>
                <a:latin typeface="Questrial"/>
                <a:ea typeface="Questrial"/>
                <a:cs typeface="Questrial"/>
                <a:sym typeface="Questrial"/>
              </a:rPr>
              <a:t>Numerical Variable Skewness – loan_</a:t>
            </a:r>
            <a:r>
              <a:rPr lang="en-SG" sz="3234" kern="0">
                <a:solidFill>
                  <a:schemeClr val="bg1"/>
                </a:solidFill>
              </a:rPr>
              <a:t>amount</a:t>
            </a:r>
            <a:endParaRPr kumimoji="0" lang="en-SG" sz="4200" b="1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7EAF3F-8955-24CD-91D1-DC3D965421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109" y="1789430"/>
            <a:ext cx="3121052" cy="384902"/>
          </a:xfrm>
          <a:prstGeom prst="rect">
            <a:avLst/>
          </a:prstGeom>
        </p:spPr>
      </p:pic>
      <p:pic>
        <p:nvPicPr>
          <p:cNvPr id="7" name="Picture 6" descr="A screen shot of a graph&#10;&#10;Description automatically generated">
            <a:extLst>
              <a:ext uri="{FF2B5EF4-FFF2-40B4-BE49-F238E27FC236}">
                <a16:creationId xmlns:a16="http://schemas.microsoft.com/office/drawing/2014/main" id="{555FC937-2CE5-40FC-B4CB-AD1A08F303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560" y="2252220"/>
            <a:ext cx="7919720" cy="367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1045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77C8E42-1068-640A-08C6-FFB94F5A423C}"/>
              </a:ext>
            </a:extLst>
          </p:cNvPr>
          <p:cNvSpPr txBox="1"/>
          <p:nvPr/>
        </p:nvSpPr>
        <p:spPr>
          <a:xfrm>
            <a:off x="1969109" y="695879"/>
            <a:ext cx="1017717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#Interest Rate</a:t>
            </a:r>
            <a:endParaRPr lang="en-SG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skewInterestRate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loan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.interest_rate.</a:t>
            </a:r>
            <a:r>
              <a:rPr lang="en-SG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skew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axis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skipna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SG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'Interest Rate skewness: '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skewInterestRate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9" name="Picture 8" descr="A blue and yellow snake symbol&#10;&#10;Description automatically generated">
            <a:extLst>
              <a:ext uri="{FF2B5EF4-FFF2-40B4-BE49-F238E27FC236}">
                <a16:creationId xmlns:a16="http://schemas.microsoft.com/office/drawing/2014/main" id="{91D9883A-3749-85F8-2C53-4CEDB8B05B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" y="20319"/>
            <a:ext cx="1010922" cy="1010922"/>
          </a:xfrm>
          <a:prstGeom prst="rect">
            <a:avLst/>
          </a:prstGeom>
        </p:spPr>
      </p:pic>
      <p:sp>
        <p:nvSpPr>
          <p:cNvPr id="8" name="Google Shape;817;p42">
            <a:extLst>
              <a:ext uri="{FF2B5EF4-FFF2-40B4-BE49-F238E27FC236}">
                <a16:creationId xmlns:a16="http://schemas.microsoft.com/office/drawing/2014/main" id="{3517814F-D520-F98A-D1F6-1C5AE0728497}"/>
              </a:ext>
            </a:extLst>
          </p:cNvPr>
          <p:cNvSpPr txBox="1">
            <a:spLocks/>
          </p:cNvSpPr>
          <p:nvPr/>
        </p:nvSpPr>
        <p:spPr>
          <a:xfrm>
            <a:off x="2316480" y="174674"/>
            <a:ext cx="9875520" cy="632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Questrial"/>
              <a:buNone/>
              <a:defRPr sz="4200" b="1" i="0" u="none" strike="noStrike" cap="none">
                <a:solidFill>
                  <a:schemeClr val="accent3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 defTabSz="704088">
              <a:spcAft>
                <a:spcPts val="600"/>
              </a:spcAft>
              <a:buClr>
                <a:srgbClr val="3B3252"/>
              </a:buClr>
              <a:defRPr/>
            </a:pPr>
            <a:r>
              <a:rPr lang="en-SG" sz="3234" b="1" i="0" u="none" strike="noStrike" kern="0" cap="none">
                <a:solidFill>
                  <a:schemeClr val="bg1"/>
                </a:solidFill>
                <a:latin typeface="Questrial"/>
                <a:ea typeface="Questrial"/>
                <a:cs typeface="Questrial"/>
                <a:sym typeface="Questrial"/>
              </a:rPr>
              <a:t>Numerical Variable Skewness – interest_rate</a:t>
            </a:r>
            <a:endParaRPr kumimoji="0" lang="en-SG" sz="4200" b="1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304F16-1015-5F96-90F6-5409DC5070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429" y="1584324"/>
            <a:ext cx="2905606" cy="274955"/>
          </a:xfrm>
          <a:prstGeom prst="rect">
            <a:avLst/>
          </a:prstGeom>
        </p:spPr>
      </p:pic>
      <p:pic>
        <p:nvPicPr>
          <p:cNvPr id="10" name="Picture 9" descr="A screen shot of a graph&#10;&#10;Description automatically generated">
            <a:extLst>
              <a:ext uri="{FF2B5EF4-FFF2-40B4-BE49-F238E27FC236}">
                <a16:creationId xmlns:a16="http://schemas.microsoft.com/office/drawing/2014/main" id="{E9DE4572-32D6-18EA-BBBB-89A0C7B5A2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3869" y="1990726"/>
            <a:ext cx="8215106" cy="3658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4195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77C8E42-1068-640A-08C6-FFB94F5A423C}"/>
              </a:ext>
            </a:extLst>
          </p:cNvPr>
          <p:cNvSpPr txBox="1"/>
          <p:nvPr/>
        </p:nvSpPr>
        <p:spPr>
          <a:xfrm>
            <a:off x="1969109" y="695879"/>
            <a:ext cx="1017717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#Loan Term</a:t>
            </a:r>
            <a:endParaRPr lang="en-SG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skewLoanTerm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loan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.loan_term.</a:t>
            </a:r>
            <a:r>
              <a:rPr lang="en-SG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skew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axis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skipna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SG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'Loan Term skewness: '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skewLoanTerm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9" name="Picture 8" descr="A blue and yellow snake symbol&#10;&#10;Description automatically generated">
            <a:extLst>
              <a:ext uri="{FF2B5EF4-FFF2-40B4-BE49-F238E27FC236}">
                <a16:creationId xmlns:a16="http://schemas.microsoft.com/office/drawing/2014/main" id="{91D9883A-3749-85F8-2C53-4CEDB8B05B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" y="20319"/>
            <a:ext cx="1010922" cy="1010922"/>
          </a:xfrm>
          <a:prstGeom prst="rect">
            <a:avLst/>
          </a:prstGeom>
        </p:spPr>
      </p:pic>
      <p:sp>
        <p:nvSpPr>
          <p:cNvPr id="8" name="Google Shape;817;p42">
            <a:extLst>
              <a:ext uri="{FF2B5EF4-FFF2-40B4-BE49-F238E27FC236}">
                <a16:creationId xmlns:a16="http://schemas.microsoft.com/office/drawing/2014/main" id="{3517814F-D520-F98A-D1F6-1C5AE0728497}"/>
              </a:ext>
            </a:extLst>
          </p:cNvPr>
          <p:cNvSpPr txBox="1">
            <a:spLocks/>
          </p:cNvSpPr>
          <p:nvPr/>
        </p:nvSpPr>
        <p:spPr>
          <a:xfrm>
            <a:off x="2316480" y="174674"/>
            <a:ext cx="9875520" cy="632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Questrial"/>
              <a:buNone/>
              <a:defRPr sz="4200" b="1" i="0" u="none" strike="noStrike" cap="none">
                <a:solidFill>
                  <a:schemeClr val="accent3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 defTabSz="704088">
              <a:spcAft>
                <a:spcPts val="600"/>
              </a:spcAft>
              <a:buClr>
                <a:srgbClr val="3B3252"/>
              </a:buClr>
              <a:defRPr/>
            </a:pPr>
            <a:r>
              <a:rPr lang="en-SG" sz="3234" b="1" i="0" u="none" strike="noStrike" kern="0" cap="none">
                <a:solidFill>
                  <a:schemeClr val="bg1"/>
                </a:solidFill>
                <a:latin typeface="Questrial"/>
                <a:ea typeface="Questrial"/>
                <a:cs typeface="Questrial"/>
                <a:sym typeface="Questrial"/>
              </a:rPr>
              <a:t>Numerical Variable Skewness – loan_term</a:t>
            </a:r>
            <a:endParaRPr kumimoji="0" lang="en-SG" sz="4200" b="1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369C64-8F70-F9B0-D301-1ED81EFE2C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549" y="1526876"/>
            <a:ext cx="3105155" cy="327324"/>
          </a:xfrm>
          <a:prstGeom prst="rect">
            <a:avLst/>
          </a:prstGeom>
        </p:spPr>
      </p:pic>
      <p:pic>
        <p:nvPicPr>
          <p:cNvPr id="7" name="Picture 6" descr="A graph showing a line going up&#10;&#10;Description automatically generated with medium confidence">
            <a:extLst>
              <a:ext uri="{FF2B5EF4-FFF2-40B4-BE49-F238E27FC236}">
                <a16:creationId xmlns:a16="http://schemas.microsoft.com/office/drawing/2014/main" id="{6849738B-DD67-F6D0-D6DA-AE344E7EC0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097" y="1854200"/>
            <a:ext cx="8056567" cy="3794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9125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77C8E42-1068-640A-08C6-FFB94F5A423C}"/>
              </a:ext>
            </a:extLst>
          </p:cNvPr>
          <p:cNvSpPr txBox="1"/>
          <p:nvPr/>
        </p:nvSpPr>
        <p:spPr>
          <a:xfrm>
            <a:off x="1969109" y="695879"/>
            <a:ext cx="1017717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#Credit Score</a:t>
            </a:r>
            <a:endParaRPr lang="en-SG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skewCreditScore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loan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.credit_score.</a:t>
            </a:r>
            <a:r>
              <a:rPr lang="en-SG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skew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axis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skipna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SG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'Credit Score skewness: '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skewCreditScore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9" name="Picture 8" descr="A blue and yellow snake symbol&#10;&#10;Description automatically generated">
            <a:extLst>
              <a:ext uri="{FF2B5EF4-FFF2-40B4-BE49-F238E27FC236}">
                <a16:creationId xmlns:a16="http://schemas.microsoft.com/office/drawing/2014/main" id="{91D9883A-3749-85F8-2C53-4CEDB8B05B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" y="20319"/>
            <a:ext cx="1010922" cy="1010922"/>
          </a:xfrm>
          <a:prstGeom prst="rect">
            <a:avLst/>
          </a:prstGeom>
        </p:spPr>
      </p:pic>
      <p:sp>
        <p:nvSpPr>
          <p:cNvPr id="8" name="Google Shape;817;p42">
            <a:extLst>
              <a:ext uri="{FF2B5EF4-FFF2-40B4-BE49-F238E27FC236}">
                <a16:creationId xmlns:a16="http://schemas.microsoft.com/office/drawing/2014/main" id="{3517814F-D520-F98A-D1F6-1C5AE0728497}"/>
              </a:ext>
            </a:extLst>
          </p:cNvPr>
          <p:cNvSpPr txBox="1">
            <a:spLocks/>
          </p:cNvSpPr>
          <p:nvPr/>
        </p:nvSpPr>
        <p:spPr>
          <a:xfrm>
            <a:off x="2316480" y="174674"/>
            <a:ext cx="9875520" cy="632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Questrial"/>
              <a:buNone/>
              <a:defRPr sz="4200" b="1" i="0" u="none" strike="noStrike" cap="none">
                <a:solidFill>
                  <a:schemeClr val="accent3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 defTabSz="704088">
              <a:spcAft>
                <a:spcPts val="600"/>
              </a:spcAft>
              <a:buClr>
                <a:srgbClr val="3B3252"/>
              </a:buClr>
              <a:defRPr/>
            </a:pPr>
            <a:r>
              <a:rPr lang="en-SG" sz="3234" b="1" i="0" u="none" strike="noStrike" kern="0" cap="none">
                <a:solidFill>
                  <a:schemeClr val="bg1"/>
                </a:solidFill>
                <a:latin typeface="Questrial"/>
                <a:ea typeface="Questrial"/>
                <a:cs typeface="Questrial"/>
                <a:sym typeface="Questrial"/>
              </a:rPr>
              <a:t>Numerical Variable Skewness – credit_score</a:t>
            </a:r>
            <a:endParaRPr kumimoji="0" lang="en-SG" sz="4200" b="1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71DF5D-6CBF-D51E-3359-D6186EC5DF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560" y="1531956"/>
            <a:ext cx="3076846" cy="327324"/>
          </a:xfrm>
          <a:prstGeom prst="rect">
            <a:avLst/>
          </a:prstGeom>
        </p:spPr>
      </p:pic>
      <p:pic>
        <p:nvPicPr>
          <p:cNvPr id="10" name="Picture 9" descr="A screenshot of a graph&#10;&#10;Description automatically generated">
            <a:extLst>
              <a:ext uri="{FF2B5EF4-FFF2-40B4-BE49-F238E27FC236}">
                <a16:creationId xmlns:a16="http://schemas.microsoft.com/office/drawing/2014/main" id="{4AB9A832-3EB9-5340-F2CC-C9C5C97F03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976" y="1859280"/>
            <a:ext cx="8320304" cy="367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6436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77C8E42-1068-640A-08C6-FFB94F5A423C}"/>
              </a:ext>
            </a:extLst>
          </p:cNvPr>
          <p:cNvSpPr txBox="1"/>
          <p:nvPr/>
        </p:nvSpPr>
        <p:spPr>
          <a:xfrm>
            <a:off x="1879601" y="553638"/>
            <a:ext cx="1022604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Data Binning: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Loan Amount will be divided into 18 categories each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bin_LoanAmount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1055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1999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2999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3999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4999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5999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6999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7999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8999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9999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19999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29999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39999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49999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59999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69999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79999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89999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99989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category_LoanAmount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'1000-2000'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'2000-3000'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'3000-4000'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'4000-5000'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'5000-6000'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'6000-7000'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'7000-8000'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'8000-9000'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'9000-10000'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'10000-20000'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'20000-30000'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'30000-40000'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'40000-50000'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'50000-60000'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'60000-70000'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'70000-80000'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'80000-90000'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'&gt;90000'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loan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'loan_amount_binned'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pd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cut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loan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'loan_amount'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bins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bin_LoanAmount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category_LoanAmount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loan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loan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drop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'loan_amount'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axis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9" name="Picture 8" descr="A blue and yellow snake symbol&#10;&#10;Description automatically generated">
            <a:extLst>
              <a:ext uri="{FF2B5EF4-FFF2-40B4-BE49-F238E27FC236}">
                <a16:creationId xmlns:a16="http://schemas.microsoft.com/office/drawing/2014/main" id="{91D9883A-3749-85F8-2C53-4CEDB8B05B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" y="20319"/>
            <a:ext cx="1010922" cy="1010922"/>
          </a:xfrm>
          <a:prstGeom prst="rect">
            <a:avLst/>
          </a:prstGeom>
        </p:spPr>
      </p:pic>
      <p:sp>
        <p:nvSpPr>
          <p:cNvPr id="8" name="Google Shape;817;p42">
            <a:extLst>
              <a:ext uri="{FF2B5EF4-FFF2-40B4-BE49-F238E27FC236}">
                <a16:creationId xmlns:a16="http://schemas.microsoft.com/office/drawing/2014/main" id="{3517814F-D520-F98A-D1F6-1C5AE0728497}"/>
              </a:ext>
            </a:extLst>
          </p:cNvPr>
          <p:cNvSpPr txBox="1">
            <a:spLocks/>
          </p:cNvSpPr>
          <p:nvPr/>
        </p:nvSpPr>
        <p:spPr>
          <a:xfrm>
            <a:off x="1280159" y="62914"/>
            <a:ext cx="11714481" cy="632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Questrial"/>
              <a:buNone/>
              <a:defRPr sz="4200" b="1" i="0" u="none" strike="noStrike" cap="none">
                <a:solidFill>
                  <a:schemeClr val="accent3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 defTabSz="704088">
              <a:spcAft>
                <a:spcPts val="600"/>
              </a:spcAft>
              <a:buClr>
                <a:srgbClr val="3B3252"/>
              </a:buClr>
              <a:defRPr/>
            </a:pPr>
            <a:r>
              <a:rPr lang="en-SG" sz="2600" b="1" i="0" u="none" strike="noStrike" kern="0" cap="none">
                <a:solidFill>
                  <a:schemeClr val="bg1"/>
                </a:solidFill>
                <a:latin typeface="Questrial"/>
                <a:ea typeface="Questrial"/>
                <a:cs typeface="Questrial"/>
                <a:sym typeface="Questrial"/>
              </a:rPr>
              <a:t>Data Binning - loan_amount, interest_rate, loan_term, credit_score</a:t>
            </a:r>
            <a:endParaRPr kumimoji="0" lang="en-SG" sz="2600" b="1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E3C672-6EAC-B55B-3FC4-749D8B4613B2}"/>
              </a:ext>
            </a:extLst>
          </p:cNvPr>
          <p:cNvSpPr txBox="1"/>
          <p:nvPr/>
        </p:nvSpPr>
        <p:spPr>
          <a:xfrm>
            <a:off x="2235201" y="2506220"/>
            <a:ext cx="1022604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#Interest Rate will be catergorised into 11 catergory</a:t>
            </a:r>
            <a:endParaRPr lang="en-SG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</a:p>
          <a:p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bin_InterestRate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SG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3.9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4.9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5.9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6.9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7.9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8.9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9.9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10.9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11.9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12.9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13.8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category_InterestRate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'3-4'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'4-5'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'5-6'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'6-7'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'7-8'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'8-9'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'9-10'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'10-11'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'11-12'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'12-13'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'&gt;13'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loan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'interest_rate_binned'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pd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SG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cut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loan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'interest_rate'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bins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bin_InterestRate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category_InterestRate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loan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loan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SG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drop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'interest_rate'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axis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646B66-AB0E-6E74-AFE4-940637BE4B37}"/>
              </a:ext>
            </a:extLst>
          </p:cNvPr>
          <p:cNvSpPr txBox="1"/>
          <p:nvPr/>
        </p:nvSpPr>
        <p:spPr>
          <a:xfrm>
            <a:off x="3708401" y="3777799"/>
            <a:ext cx="851407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Loan Term  will be divided into 5 categories each</a:t>
            </a:r>
            <a:endParaRPr lang="en-SG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bin_LoanTerm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SG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19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29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39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49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59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category_LoanTerm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'10-20'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'20-30'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'30-40'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'40-50'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'&gt;50'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loan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'loan_term_binned'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pd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SG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cut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loan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'loan_term'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bins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bin_LoanTerm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category_LoanTerm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loan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loan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SG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drop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'loan_term'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axis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93E3FF-D4FF-7044-5E54-96BC0FA75061}"/>
              </a:ext>
            </a:extLst>
          </p:cNvPr>
          <p:cNvSpPr txBox="1"/>
          <p:nvPr/>
        </p:nvSpPr>
        <p:spPr>
          <a:xfrm>
            <a:off x="4856481" y="5008738"/>
            <a:ext cx="851407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Credit Score will be divided into 6 categories each</a:t>
            </a:r>
            <a:endParaRPr lang="en-SG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bin_CreditScore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SG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399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499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599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699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799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849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category_CreditScore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'300-400'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'400-500'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'500-600'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'600-700'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'700-800'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'&gt;800'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loan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'credit_score_binned'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pd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SG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cut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loan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'credit_score'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bins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bin_CreditScore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category_CreditScore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loan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loan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SG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drop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'credit_score'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axis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80752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77C8E42-1068-640A-08C6-FFB94F5A423C}"/>
              </a:ext>
            </a:extLst>
          </p:cNvPr>
          <p:cNvSpPr txBox="1"/>
          <p:nvPr/>
        </p:nvSpPr>
        <p:spPr>
          <a:xfrm>
            <a:off x="1859280" y="584118"/>
            <a:ext cx="10500361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Data Binning on Dates: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The four dates: Application/Approval/Disbursement/Due will not be using years as it is not predicting the future years,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will be using Weeks(1-53), Days(1-31), Months (1-12) and DayOfWeek (0-6) instead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loan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drop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'application_date'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'application_date_year'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axis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'columns'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inplace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</a:p>
          <a:p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bin_ApplicationWeek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19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29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39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49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53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category_ApplicationWeek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'&lt;10'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'10-20'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'20-30'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'30-40'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'40-50'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'&gt;50'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loan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'application_date_week_binned'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pd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cut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loan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'application_date_week'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bins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bin_ApplicationWeek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category_ApplicationWeek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loan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loan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drop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'application_date_week'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axis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bin_ApplicationDay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19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29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31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category_ApplicationDay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'&lt;10'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'10-20'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'20-30'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'&gt;30'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loan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'application_date_day_binned'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pd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cut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loan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'application_date_day'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bins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bin_ApplicationDay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category_ApplicationDay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loan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loan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drop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'application_date_day'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axis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bin_ApplicationMonth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1.9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2.9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3.9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4.9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5.9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6.9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7.9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8.9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9.9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10.9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11.9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category_ApplicationMonth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'&lt;2'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'2-3'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'3-4'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'4-5'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'5-6'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'6-7'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'7-8'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'8-9'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'9-10'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'10-11'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'11-12'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loan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'application_date_month_binned'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pd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cut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loan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'application_date_month'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bins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bin_ApplicationMonth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category_ApplicationMonth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loan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loan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drop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'application_date_month'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axis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bin_ApplicationDayOfWeek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1.9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2.9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3.9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4.9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5.9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category_ApplicationDayOfWeek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'&lt;1'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'1-2'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'2-3'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'3-4'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'4-5'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'5-6'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loan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'application_date_dayofweek_binned'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pd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cut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loan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'application_date_dayofweek'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bins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bin_ApplicationDayOfWeek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category_ApplicationDayOfWeek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loan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loan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drop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'application_date_dayofweek'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axis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9" name="Picture 8" descr="A blue and yellow snake symbol&#10;&#10;Description automatically generated">
            <a:extLst>
              <a:ext uri="{FF2B5EF4-FFF2-40B4-BE49-F238E27FC236}">
                <a16:creationId xmlns:a16="http://schemas.microsoft.com/office/drawing/2014/main" id="{91D9883A-3749-85F8-2C53-4CEDB8B05B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" y="20319"/>
            <a:ext cx="1010922" cy="1010922"/>
          </a:xfrm>
          <a:prstGeom prst="rect">
            <a:avLst/>
          </a:prstGeom>
        </p:spPr>
      </p:pic>
      <p:sp>
        <p:nvSpPr>
          <p:cNvPr id="8" name="Google Shape;817;p42">
            <a:extLst>
              <a:ext uri="{FF2B5EF4-FFF2-40B4-BE49-F238E27FC236}">
                <a16:creationId xmlns:a16="http://schemas.microsoft.com/office/drawing/2014/main" id="{3517814F-D520-F98A-D1F6-1C5AE0728497}"/>
              </a:ext>
            </a:extLst>
          </p:cNvPr>
          <p:cNvSpPr txBox="1">
            <a:spLocks/>
          </p:cNvSpPr>
          <p:nvPr/>
        </p:nvSpPr>
        <p:spPr>
          <a:xfrm>
            <a:off x="1605280" y="62914"/>
            <a:ext cx="10922000" cy="632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Questrial"/>
              <a:buNone/>
              <a:defRPr sz="4200" b="1" i="0" u="none" strike="noStrike" cap="none">
                <a:solidFill>
                  <a:schemeClr val="accent3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 defTabSz="704088">
              <a:spcAft>
                <a:spcPts val="600"/>
              </a:spcAft>
              <a:buClr>
                <a:srgbClr val="3B3252"/>
              </a:buClr>
              <a:defRPr/>
            </a:pPr>
            <a:r>
              <a:rPr lang="en-SG" sz="2800" b="1" i="0" u="none" strike="noStrike" kern="0" cap="none">
                <a:solidFill>
                  <a:schemeClr val="bg1"/>
                </a:solidFill>
                <a:latin typeface="Questrial"/>
                <a:ea typeface="Questrial"/>
                <a:cs typeface="Questrial"/>
                <a:sym typeface="Questrial"/>
              </a:rPr>
              <a:t>Data Binning – Application (Weeks, Days, Months, DayOfWeek)</a:t>
            </a:r>
            <a:endParaRPr kumimoji="0" lang="en-SG" sz="2800" b="1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Questrial"/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16304000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77C8E42-1068-640A-08C6-FFB94F5A423C}"/>
              </a:ext>
            </a:extLst>
          </p:cNvPr>
          <p:cNvSpPr txBox="1"/>
          <p:nvPr/>
        </p:nvSpPr>
        <p:spPr>
          <a:xfrm>
            <a:off x="2032000" y="614598"/>
            <a:ext cx="1050036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loan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SG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drop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'approval_date'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'approval_date_year'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axis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'columns'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inplace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</a:p>
          <a:p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bin_ApprovalWeek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SG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19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29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39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49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53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category_ApprovalWeek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'&lt;10'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'10-20'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'20-30'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'30-40'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'40-50'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'&gt;50'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loan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'approval_date_week_binned'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pd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SG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cut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loan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'approval_date_week'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bins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bin_ApprovalWeek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category_ApprovalWeek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loan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loan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SG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drop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'approval_date_week'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axis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bin_ApprovalDay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SG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19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29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31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category_ApprovalDay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'&lt;10'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'10-20'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'20-30'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'&gt;30'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loan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'approval_date_day_binned'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pd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SG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cut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loan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'approval_date_day'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bins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bin_ApprovalDay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category_ApprovalDay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loan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loan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SG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drop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'approval_date_day'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axis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bin_ApprovalMonth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SG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1.9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2.9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3.9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4.9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5.9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6.9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7.9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8.9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9.9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10.9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11.9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category_ApprovalMonth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'&lt;2'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'2-3'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'3-4'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'4-5'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'5-6'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'6-7'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'7-8'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'8-9'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'9-10'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'10-11'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'11-12'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loan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'approval_date_month_binned'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pd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SG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cut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loan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'approval_date_month'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bins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bin_ApprovalMonth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category_ApprovalMonth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loan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loan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SG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drop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'approval_date_month'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axis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bin_ApprovalDayOfWeek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SG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1.9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2.9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3.9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4.9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5.9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category_ApprovalDayOfWeek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'&lt;1'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'1-2'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'2-3'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'3-4'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'4-5'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'5-6'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loan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'approval_date_dayofweek_binned'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pd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SG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cut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loan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'approval_date_dayofweek'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bins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bin_ApprovalDayOfWeek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category_ApprovalDayOfWeek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loan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loan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SG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drop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'approval_date_dayofweek'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axis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9" name="Picture 8" descr="A blue and yellow snake symbol&#10;&#10;Description automatically generated">
            <a:extLst>
              <a:ext uri="{FF2B5EF4-FFF2-40B4-BE49-F238E27FC236}">
                <a16:creationId xmlns:a16="http://schemas.microsoft.com/office/drawing/2014/main" id="{91D9883A-3749-85F8-2C53-4CEDB8B05B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" y="20319"/>
            <a:ext cx="1010922" cy="1010922"/>
          </a:xfrm>
          <a:prstGeom prst="rect">
            <a:avLst/>
          </a:prstGeom>
        </p:spPr>
      </p:pic>
      <p:sp>
        <p:nvSpPr>
          <p:cNvPr id="8" name="Google Shape;817;p42">
            <a:extLst>
              <a:ext uri="{FF2B5EF4-FFF2-40B4-BE49-F238E27FC236}">
                <a16:creationId xmlns:a16="http://schemas.microsoft.com/office/drawing/2014/main" id="{3517814F-D520-F98A-D1F6-1C5AE0728497}"/>
              </a:ext>
            </a:extLst>
          </p:cNvPr>
          <p:cNvSpPr txBox="1">
            <a:spLocks/>
          </p:cNvSpPr>
          <p:nvPr/>
        </p:nvSpPr>
        <p:spPr>
          <a:xfrm>
            <a:off x="1605280" y="62914"/>
            <a:ext cx="10922000" cy="632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Questrial"/>
              <a:buNone/>
              <a:defRPr sz="4200" b="1" i="0" u="none" strike="noStrike" cap="none">
                <a:solidFill>
                  <a:schemeClr val="accent3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 defTabSz="704088">
              <a:spcAft>
                <a:spcPts val="600"/>
              </a:spcAft>
              <a:buClr>
                <a:srgbClr val="3B3252"/>
              </a:buClr>
              <a:defRPr/>
            </a:pPr>
            <a:r>
              <a:rPr lang="en-SG" sz="2800" b="1" i="0" u="none" strike="noStrike" kern="0" cap="none">
                <a:solidFill>
                  <a:schemeClr val="bg1"/>
                </a:solidFill>
                <a:latin typeface="Questrial"/>
                <a:ea typeface="Questrial"/>
                <a:cs typeface="Questrial"/>
                <a:sym typeface="Questrial"/>
              </a:rPr>
              <a:t>Data Binning – </a:t>
            </a:r>
            <a:r>
              <a:rPr lang="en-SG" sz="2800" kern="0">
                <a:solidFill>
                  <a:schemeClr val="bg1"/>
                </a:solidFill>
              </a:rPr>
              <a:t>Approval</a:t>
            </a:r>
            <a:r>
              <a:rPr lang="en-SG" sz="2800" b="1" i="0" u="none" strike="noStrike" kern="0" cap="none">
                <a:solidFill>
                  <a:schemeClr val="bg1"/>
                </a:solidFill>
                <a:latin typeface="Questrial"/>
                <a:ea typeface="Questrial"/>
                <a:cs typeface="Questrial"/>
                <a:sym typeface="Questrial"/>
              </a:rPr>
              <a:t> (Weeks, Days, Months, DayOfWeek)</a:t>
            </a:r>
            <a:endParaRPr kumimoji="0" lang="en-SG" sz="2800" b="1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Questrial"/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23704567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77C8E42-1068-640A-08C6-FFB94F5A423C}"/>
              </a:ext>
            </a:extLst>
          </p:cNvPr>
          <p:cNvSpPr txBox="1"/>
          <p:nvPr/>
        </p:nvSpPr>
        <p:spPr>
          <a:xfrm>
            <a:off x="1950720" y="655238"/>
            <a:ext cx="10500361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loan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SG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drop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'disbursement_date'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'disbursement_date_year'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axis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'columns'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inplace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</a:p>
          <a:p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bin_DisbursementWeek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SG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19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29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39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49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53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category_DisbursementWeek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'&lt;10'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'10-20'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'20-30'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'30-40'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'40-50'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'&gt;50'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loan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'disbursement_date_week_binned'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pd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SG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cut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loan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'disbursement_date_week'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bins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bin_DisbursementWeek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category_DisbursementWeek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loan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loan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SG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drop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'disbursement_date_week'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axis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bin_DisbursementDay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SG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19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29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31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category_DisbursementDay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'&lt;10'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'10-20'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'20-30'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'&gt;30'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loan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'disbursement_date_day_binned'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pd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SG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cut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loan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'disbursement_date_day'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bins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bin_DisbursementDay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category_DisbursementDay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loan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loan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SG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drop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'disbursement_date_day'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axis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bin_DisbursementMonth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SG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1.9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2.9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3.9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4.9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5.9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6.9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7.9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8.9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9.9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10.9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11.9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category_DisbursementMonth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'&lt;2'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'2-3'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'3-4'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'4-5'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'5-6'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'6-7'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'7-8'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'8-9'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'9-10'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'10-11'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'11-12'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loan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'disbursement_date_month_binned'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pd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SG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cut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loan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'disbursement_date_month'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bins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bin_DisbursementMonth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category_DisbursementMonth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loan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loan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SG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drop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'disbursement_date_month'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axis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bin_DisbursementDayOfWeek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SG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1.9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2.9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3.9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4.9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5.9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category_DisbursementDayOfWeek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'&lt;1'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'1-2'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'2-3'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'3-4'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'4-5'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'5-6'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loan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'disbursement_date_dayofweek_binned'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pd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SG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cut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loan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'disbursement_date_dayofweek'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bins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bin_DisbursementDayOfWeek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category_DisbursementDayOfWeek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loan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loan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SG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drop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'disbursement_date_dayofweek'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axis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9" name="Picture 8" descr="A blue and yellow snake symbol&#10;&#10;Description automatically generated">
            <a:extLst>
              <a:ext uri="{FF2B5EF4-FFF2-40B4-BE49-F238E27FC236}">
                <a16:creationId xmlns:a16="http://schemas.microsoft.com/office/drawing/2014/main" id="{91D9883A-3749-85F8-2C53-4CEDB8B05B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" y="20319"/>
            <a:ext cx="1010922" cy="1010922"/>
          </a:xfrm>
          <a:prstGeom prst="rect">
            <a:avLst/>
          </a:prstGeom>
        </p:spPr>
      </p:pic>
      <p:sp>
        <p:nvSpPr>
          <p:cNvPr id="8" name="Google Shape;817;p42">
            <a:extLst>
              <a:ext uri="{FF2B5EF4-FFF2-40B4-BE49-F238E27FC236}">
                <a16:creationId xmlns:a16="http://schemas.microsoft.com/office/drawing/2014/main" id="{3517814F-D520-F98A-D1F6-1C5AE0728497}"/>
              </a:ext>
            </a:extLst>
          </p:cNvPr>
          <p:cNvSpPr txBox="1">
            <a:spLocks/>
          </p:cNvSpPr>
          <p:nvPr/>
        </p:nvSpPr>
        <p:spPr>
          <a:xfrm>
            <a:off x="1605280" y="62914"/>
            <a:ext cx="10922000" cy="632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Questrial"/>
              <a:buNone/>
              <a:defRPr sz="4200" b="1" i="0" u="none" strike="noStrike" cap="none">
                <a:solidFill>
                  <a:schemeClr val="accent3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 defTabSz="704088">
              <a:spcAft>
                <a:spcPts val="600"/>
              </a:spcAft>
              <a:buClr>
                <a:srgbClr val="3B3252"/>
              </a:buClr>
              <a:defRPr/>
            </a:pPr>
            <a:r>
              <a:rPr lang="en-SG" sz="2800" b="1" i="0" u="none" strike="noStrike" kern="0" cap="none">
                <a:solidFill>
                  <a:schemeClr val="bg1"/>
                </a:solidFill>
                <a:latin typeface="Questrial"/>
                <a:ea typeface="Questrial"/>
                <a:cs typeface="Questrial"/>
                <a:sym typeface="Questrial"/>
              </a:rPr>
              <a:t>Data Binning – Disbursement (Weeks, Days, Months, DayOfWeek)</a:t>
            </a:r>
            <a:endParaRPr kumimoji="0" lang="en-SG" sz="2800" b="1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Questrial"/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41765211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77C8E42-1068-640A-08C6-FFB94F5A423C}"/>
              </a:ext>
            </a:extLst>
          </p:cNvPr>
          <p:cNvSpPr txBox="1"/>
          <p:nvPr/>
        </p:nvSpPr>
        <p:spPr>
          <a:xfrm>
            <a:off x="2915920" y="919398"/>
            <a:ext cx="927608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loan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SG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drop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'due_date'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'due_date_year'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axis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'columns'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inplace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</a:p>
          <a:p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bin_DueWeek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SG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19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29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39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49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53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category_DueWeek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'&lt;10'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'10-20'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'20-30'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'30-40'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'40-50'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'&gt;50'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loan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'due_date_week_binned'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pd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SG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cut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loan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'due_date_week'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bins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bin_DueWeek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category_DueWeek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loan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loan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SG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drop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'due_date_week'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axis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bin_DueDay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SG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19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29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31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category_DueDay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'&lt;10'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'10-20'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'20-30'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'&gt;30'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loan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'due_date_day_binned'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pd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SG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cut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loan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'due_date_day'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bins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bin_DueDay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category_DueDay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loan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loan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SG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drop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'due_date_day'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axis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bin_DueMonth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SG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1.9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2.9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3.9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4.9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5.9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6.9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7.9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8.9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9.9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10.9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11.9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category_DueMonth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'&lt;2'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'2-3'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'3-4'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'4-5'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'5-6'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'6-7'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'7-8'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'8-9'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'9-10'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'10-11'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'11-12'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loan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'due_date_month_binned'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pd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SG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cut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loan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'due_date_month'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bins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bin_DueMonth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category_DueMonth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loan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loan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SG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drop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'due_date_month'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axis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bin_DueDayOfWeek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SG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1.9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2.9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3.9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4.9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5.9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category_DueDayOfWeek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'&lt;1'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'1-2'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'2-3'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'3-4'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'4-5'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'5-6'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loan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'due_date_dayofweek_binned'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pd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SG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cut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loan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'due_date_dayofweek'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bins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bin_DueDayOfWeek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category_DueDayOfWeek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loan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loan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SG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drop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'due_date_dayofweek'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axis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9" name="Picture 8" descr="A blue and yellow snake symbol&#10;&#10;Description automatically generated">
            <a:extLst>
              <a:ext uri="{FF2B5EF4-FFF2-40B4-BE49-F238E27FC236}">
                <a16:creationId xmlns:a16="http://schemas.microsoft.com/office/drawing/2014/main" id="{91D9883A-3749-85F8-2C53-4CEDB8B05B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" y="20319"/>
            <a:ext cx="1010922" cy="1010922"/>
          </a:xfrm>
          <a:prstGeom prst="rect">
            <a:avLst/>
          </a:prstGeom>
        </p:spPr>
      </p:pic>
      <p:sp>
        <p:nvSpPr>
          <p:cNvPr id="8" name="Google Shape;817;p42">
            <a:extLst>
              <a:ext uri="{FF2B5EF4-FFF2-40B4-BE49-F238E27FC236}">
                <a16:creationId xmlns:a16="http://schemas.microsoft.com/office/drawing/2014/main" id="{3517814F-D520-F98A-D1F6-1C5AE0728497}"/>
              </a:ext>
            </a:extLst>
          </p:cNvPr>
          <p:cNvSpPr txBox="1">
            <a:spLocks/>
          </p:cNvSpPr>
          <p:nvPr/>
        </p:nvSpPr>
        <p:spPr>
          <a:xfrm>
            <a:off x="1605280" y="62914"/>
            <a:ext cx="10922000" cy="632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Questrial"/>
              <a:buNone/>
              <a:defRPr sz="4200" b="1" i="0" u="none" strike="noStrike" cap="none">
                <a:solidFill>
                  <a:schemeClr val="accent3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 defTabSz="704088">
              <a:spcAft>
                <a:spcPts val="600"/>
              </a:spcAft>
              <a:buClr>
                <a:srgbClr val="3B3252"/>
              </a:buClr>
              <a:defRPr/>
            </a:pPr>
            <a:r>
              <a:rPr lang="en-SG" sz="2800" b="1" i="0" u="none" strike="noStrike" kern="0" cap="none">
                <a:solidFill>
                  <a:schemeClr val="bg1"/>
                </a:solidFill>
                <a:latin typeface="Questrial"/>
                <a:ea typeface="Questrial"/>
                <a:cs typeface="Questrial"/>
                <a:sym typeface="Questrial"/>
              </a:rPr>
              <a:t>Data Binning – Due (Weeks, Days, Months, DayOfWeek)</a:t>
            </a:r>
            <a:endParaRPr kumimoji="0" lang="en-SG" sz="2800" b="1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Questrial"/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18606517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817;p42">
            <a:extLst>
              <a:ext uri="{FF2B5EF4-FFF2-40B4-BE49-F238E27FC236}">
                <a16:creationId xmlns:a16="http://schemas.microsoft.com/office/drawing/2014/main" id="{A96BD9B5-B2FA-7EA2-BF22-76A1F65CC8D4}"/>
              </a:ext>
            </a:extLst>
          </p:cNvPr>
          <p:cNvSpPr txBox="1">
            <a:spLocks/>
          </p:cNvSpPr>
          <p:nvPr/>
        </p:nvSpPr>
        <p:spPr>
          <a:xfrm>
            <a:off x="2052320" y="1217312"/>
            <a:ext cx="9133840" cy="5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Questrial"/>
              <a:buNone/>
              <a:defRPr sz="4200" b="1" i="0" u="none" strike="noStrike" cap="none">
                <a:solidFill>
                  <a:schemeClr val="accent3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SG" sz="3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Current </a:t>
            </a:r>
            <a:r>
              <a:rPr lang="en-SG" sz="3600" kern="0">
                <a:solidFill>
                  <a:srgbClr val="000000"/>
                </a:solidFill>
              </a:rPr>
              <a:t>Lenders Situation/Problem O</a:t>
            </a:r>
            <a:r>
              <a:rPr kumimoji="0" lang="en-SG" sz="3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verview</a:t>
            </a:r>
          </a:p>
        </p:txBody>
      </p:sp>
      <p:sp>
        <p:nvSpPr>
          <p:cNvPr id="35" name="Google Shape;818;p42">
            <a:extLst>
              <a:ext uri="{FF2B5EF4-FFF2-40B4-BE49-F238E27FC236}">
                <a16:creationId xmlns:a16="http://schemas.microsoft.com/office/drawing/2014/main" id="{1032C9F2-74DB-F180-E10A-5940369B6A4F}"/>
              </a:ext>
            </a:extLst>
          </p:cNvPr>
          <p:cNvSpPr txBox="1">
            <a:spLocks/>
          </p:cNvSpPr>
          <p:nvPr/>
        </p:nvSpPr>
        <p:spPr>
          <a:xfrm>
            <a:off x="2136350" y="2242031"/>
            <a:ext cx="8965780" cy="2005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rlow"/>
              <a:buNone/>
              <a:defRPr sz="1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rlow"/>
              <a:buNone/>
              <a:defRPr sz="21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rlow"/>
              <a:buNone/>
              <a:defRPr sz="21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rlow"/>
              <a:buNone/>
              <a:defRPr sz="21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rlow"/>
              <a:buNone/>
              <a:defRPr sz="21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rlow"/>
              <a:buNone/>
              <a:defRPr sz="21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rlow"/>
              <a:buNone/>
              <a:defRPr sz="21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rlow"/>
              <a:buNone/>
              <a:defRPr sz="21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rlow"/>
              <a:buNone/>
              <a:defRPr sz="21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Barlow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rlow"/>
                <a:sym typeface="Barlow"/>
              </a:rPr>
              <a:t>Case Study: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Barlow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rlow"/>
                <a:sym typeface="Barlow"/>
              </a:rPr>
              <a:t>In order for the financial industry to maintain a healthy lending portfolio,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Barlow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rlow"/>
                <a:sym typeface="Barlow"/>
              </a:rPr>
              <a:t>it is crucial for lenders to assess the creditworthiness of borrowers before granting loans or credit,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Barlow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rlow"/>
                <a:sym typeface="Barlow"/>
              </a:rPr>
              <a:t>and this can help mitigate financial losses by identifying potential defaulters, who are at higher risk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Barlow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rlow"/>
                <a:sym typeface="Barlow"/>
              </a:rPr>
              <a:t>of failing to repay their debts.</a:t>
            </a:r>
          </a:p>
        </p:txBody>
      </p:sp>
    </p:spTree>
    <p:extLst>
      <p:ext uri="{BB962C8B-B14F-4D97-AF65-F5344CB8AC3E}">
        <p14:creationId xmlns:p14="http://schemas.microsoft.com/office/powerpoint/2010/main" val="38920885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77C8E42-1068-640A-08C6-FFB94F5A423C}"/>
              </a:ext>
            </a:extLst>
          </p:cNvPr>
          <p:cNvSpPr txBox="1"/>
          <p:nvPr/>
        </p:nvSpPr>
        <p:spPr>
          <a:xfrm>
            <a:off x="2824480" y="960038"/>
            <a:ext cx="927608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#Since there is no sign of major skewness seen in all numericle variables, 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#while there are categorical variables difference seen in the distribution,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#need to encode the categorical variables into integer format so that machine learning model can read it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sklearn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preprocessing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LabelEncoder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sklearn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preprocessing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OneHotEncoder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9" name="Picture 8" descr="A blue and yellow snake symbol&#10;&#10;Description automatically generated">
            <a:extLst>
              <a:ext uri="{FF2B5EF4-FFF2-40B4-BE49-F238E27FC236}">
                <a16:creationId xmlns:a16="http://schemas.microsoft.com/office/drawing/2014/main" id="{91D9883A-3749-85F8-2C53-4CEDB8B05B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" y="20319"/>
            <a:ext cx="1010922" cy="1010922"/>
          </a:xfrm>
          <a:prstGeom prst="rect">
            <a:avLst/>
          </a:prstGeom>
        </p:spPr>
      </p:pic>
      <p:sp>
        <p:nvSpPr>
          <p:cNvPr id="8" name="Google Shape;817;p42">
            <a:extLst>
              <a:ext uri="{FF2B5EF4-FFF2-40B4-BE49-F238E27FC236}">
                <a16:creationId xmlns:a16="http://schemas.microsoft.com/office/drawing/2014/main" id="{3517814F-D520-F98A-D1F6-1C5AE0728497}"/>
              </a:ext>
            </a:extLst>
          </p:cNvPr>
          <p:cNvSpPr txBox="1">
            <a:spLocks/>
          </p:cNvSpPr>
          <p:nvPr/>
        </p:nvSpPr>
        <p:spPr>
          <a:xfrm>
            <a:off x="1544320" y="123874"/>
            <a:ext cx="10922000" cy="632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Questrial"/>
              <a:buNone/>
              <a:defRPr sz="4200" b="1" i="0" u="none" strike="noStrike" cap="none">
                <a:solidFill>
                  <a:schemeClr val="accent3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 defTabSz="704088">
              <a:spcAft>
                <a:spcPts val="600"/>
              </a:spcAft>
              <a:buClr>
                <a:srgbClr val="3B3252"/>
              </a:buClr>
              <a:defRPr/>
            </a:pPr>
            <a:r>
              <a:rPr lang="en-SG" sz="2800" b="1" i="0" u="none" strike="noStrike" kern="0" cap="none">
                <a:solidFill>
                  <a:schemeClr val="bg1"/>
                </a:solidFill>
                <a:latin typeface="Questrial"/>
                <a:ea typeface="Questrial"/>
                <a:cs typeface="Questrial"/>
                <a:sym typeface="Questrial"/>
              </a:rPr>
              <a:t>Feature Engineering (FE) – Label Encoder</a:t>
            </a:r>
            <a:endParaRPr kumimoji="0" lang="en-SG" sz="2800" b="1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160F8D-1299-B9B4-6557-44E33878876A}"/>
              </a:ext>
            </a:extLst>
          </p:cNvPr>
          <p:cNvSpPr txBox="1"/>
          <p:nvPr/>
        </p:nvSpPr>
        <p:spPr>
          <a:xfrm>
            <a:off x="2824480" y="2565318"/>
            <a:ext cx="927608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#Feature Engineering (FE)</a:t>
            </a:r>
            <a:endParaRPr lang="en-SG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SG" sz="12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#The customer_id and loan_id will apply on label encoder before applying it on onehot encoder as it takes only numerical categorical values.</a:t>
            </a:r>
            <a:endParaRPr lang="en-SG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label_encoder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LabelEncoder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</a:t>
            </a:r>
          </a:p>
          <a:p>
            <a:b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SG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'customer_id'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'loan_id'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'gender'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]: 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loan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label_encoder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SG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fit_transform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loan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)</a:t>
            </a:r>
          </a:p>
        </p:txBody>
      </p:sp>
    </p:spTree>
    <p:extLst>
      <p:ext uri="{BB962C8B-B14F-4D97-AF65-F5344CB8AC3E}">
        <p14:creationId xmlns:p14="http://schemas.microsoft.com/office/powerpoint/2010/main" val="19114949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77C8E42-1068-640A-08C6-FFB94F5A423C}"/>
              </a:ext>
            </a:extLst>
          </p:cNvPr>
          <p:cNvSpPr txBox="1"/>
          <p:nvPr/>
        </p:nvSpPr>
        <p:spPr>
          <a:xfrm>
            <a:off x="2519680" y="960038"/>
            <a:ext cx="977392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#Feature Engineering (FE) </a:t>
            </a:r>
            <a:endParaRPr lang="en-SG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SG" sz="12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#The FE method that used is one-hot encoding, which is transforming categorical variables into a form that could be provided to ML algorithms to do a better prediction.</a:t>
            </a:r>
            <a:endParaRPr lang="en-SG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onehot_encoder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OneHotEncoder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sparse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SG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'customer_id'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'loan_id'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'loan_amount_binned'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'interest_rate_binned'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'loan_type'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'employment_type'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'income_level'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'marital_status'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'education_level'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'loan_term_binned'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'credit_score_binned'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'application_date_month_binned'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'application_date_week_binned'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'application_date_day_binned'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'application_date_dayofweek_binned'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'approval_date_month_binned'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'approval_date_week_binned'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'approval_date_day_binned'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'approval_date_dayofweek_binned'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'disbursement_date_month_binned'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'disbursement_date_week_binned'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'disbursement_date_day_binned'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'disbursement_date_dayofweek_binned'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'due_date_month_binned'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'due_date_week_binned'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'due_date_day_binned'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'due_date_dayofweek_binned'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]: 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loan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onehot_encoder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SG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fit_transform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loan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.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.reshape(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SG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  <p:pic>
        <p:nvPicPr>
          <p:cNvPr id="9" name="Picture 8" descr="A blue and yellow snake symbol&#10;&#10;Description automatically generated">
            <a:extLst>
              <a:ext uri="{FF2B5EF4-FFF2-40B4-BE49-F238E27FC236}">
                <a16:creationId xmlns:a16="http://schemas.microsoft.com/office/drawing/2014/main" id="{91D9883A-3749-85F8-2C53-4CEDB8B05B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" y="20319"/>
            <a:ext cx="1010922" cy="1010922"/>
          </a:xfrm>
          <a:prstGeom prst="rect">
            <a:avLst/>
          </a:prstGeom>
        </p:spPr>
      </p:pic>
      <p:sp>
        <p:nvSpPr>
          <p:cNvPr id="8" name="Google Shape;817;p42">
            <a:extLst>
              <a:ext uri="{FF2B5EF4-FFF2-40B4-BE49-F238E27FC236}">
                <a16:creationId xmlns:a16="http://schemas.microsoft.com/office/drawing/2014/main" id="{3517814F-D520-F98A-D1F6-1C5AE0728497}"/>
              </a:ext>
            </a:extLst>
          </p:cNvPr>
          <p:cNvSpPr txBox="1">
            <a:spLocks/>
          </p:cNvSpPr>
          <p:nvPr/>
        </p:nvSpPr>
        <p:spPr>
          <a:xfrm>
            <a:off x="1544320" y="123874"/>
            <a:ext cx="10922000" cy="632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Questrial"/>
              <a:buNone/>
              <a:defRPr sz="4200" b="1" i="0" u="none" strike="noStrike" cap="none">
                <a:solidFill>
                  <a:schemeClr val="accent3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 defTabSz="704088">
              <a:spcAft>
                <a:spcPts val="600"/>
              </a:spcAft>
              <a:buClr>
                <a:srgbClr val="3B3252"/>
              </a:buClr>
              <a:defRPr/>
            </a:pPr>
            <a:r>
              <a:rPr lang="en-SG" sz="2800" b="1" i="0" u="none" strike="noStrike" kern="0" cap="none">
                <a:solidFill>
                  <a:schemeClr val="bg1"/>
                </a:solidFill>
                <a:latin typeface="Questrial"/>
                <a:ea typeface="Questrial"/>
                <a:cs typeface="Questrial"/>
                <a:sym typeface="Questrial"/>
              </a:rPr>
              <a:t>Feature Engineering (FE) – </a:t>
            </a:r>
            <a:r>
              <a:rPr lang="en-SG" sz="2800" kern="0">
                <a:solidFill>
                  <a:schemeClr val="bg1"/>
                </a:solidFill>
              </a:rPr>
              <a:t>OneHot</a:t>
            </a:r>
            <a:r>
              <a:rPr lang="en-SG" sz="2800" b="1" i="0" u="none" strike="noStrike" kern="0" cap="none">
                <a:solidFill>
                  <a:schemeClr val="bg1"/>
                </a:solidFill>
                <a:latin typeface="Questrial"/>
                <a:ea typeface="Questrial"/>
                <a:cs typeface="Questrial"/>
                <a:sym typeface="Questrial"/>
              </a:rPr>
              <a:t> Encoder</a:t>
            </a:r>
            <a:endParaRPr kumimoji="0" lang="en-SG" sz="2800" b="1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Questrial"/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7319303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77C8E42-1068-640A-08C6-FFB94F5A423C}"/>
              </a:ext>
            </a:extLst>
          </p:cNvPr>
          <p:cNvSpPr txBox="1"/>
          <p:nvPr/>
        </p:nvSpPr>
        <p:spPr>
          <a:xfrm>
            <a:off x="2519680" y="960038"/>
            <a:ext cx="977392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After the Feature engineering part is complete, train and test-run trial on the dummies for all the variables  </a:t>
            </a:r>
            <a:endParaRPr lang="en-SG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SG" sz="12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Splitting the data into train and test splits</a:t>
            </a:r>
            <a:endParaRPr lang="en-SG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SG" sz="12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The dataset will be split into 80% training and 20% testing</a:t>
            </a:r>
            <a:endParaRPr lang="en-SG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SG" sz="12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loan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SG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drop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'default_status'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axis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loan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'default_status'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SG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sklearn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SG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model_selection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train_test_split</a:t>
            </a:r>
            <a:endParaRPr lang="en-SG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X_train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X_test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y_train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y_test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train_test_split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SG" sz="12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test_size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0.2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random_state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X_train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pd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SG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get_dummies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X_train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X_test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pd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SG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get_dummies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X_test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9" name="Picture 8" descr="A blue and yellow snake symbol&#10;&#10;Description automatically generated">
            <a:extLst>
              <a:ext uri="{FF2B5EF4-FFF2-40B4-BE49-F238E27FC236}">
                <a16:creationId xmlns:a16="http://schemas.microsoft.com/office/drawing/2014/main" id="{91D9883A-3749-85F8-2C53-4CEDB8B05B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" y="20319"/>
            <a:ext cx="1010922" cy="1010922"/>
          </a:xfrm>
          <a:prstGeom prst="rect">
            <a:avLst/>
          </a:prstGeom>
        </p:spPr>
      </p:pic>
      <p:sp>
        <p:nvSpPr>
          <p:cNvPr id="8" name="Google Shape;817;p42">
            <a:extLst>
              <a:ext uri="{FF2B5EF4-FFF2-40B4-BE49-F238E27FC236}">
                <a16:creationId xmlns:a16="http://schemas.microsoft.com/office/drawing/2014/main" id="{3517814F-D520-F98A-D1F6-1C5AE0728497}"/>
              </a:ext>
            </a:extLst>
          </p:cNvPr>
          <p:cNvSpPr txBox="1">
            <a:spLocks/>
          </p:cNvSpPr>
          <p:nvPr/>
        </p:nvSpPr>
        <p:spPr>
          <a:xfrm>
            <a:off x="1544320" y="123874"/>
            <a:ext cx="10922000" cy="632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Questrial"/>
              <a:buNone/>
              <a:defRPr sz="4200" b="1" i="0" u="none" strike="noStrike" cap="none">
                <a:solidFill>
                  <a:schemeClr val="accent3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 defTabSz="704088">
              <a:spcAft>
                <a:spcPts val="600"/>
              </a:spcAft>
              <a:buClr>
                <a:srgbClr val="3B3252"/>
              </a:buClr>
              <a:defRPr/>
            </a:pPr>
            <a:r>
              <a:rPr lang="en-SG" sz="2800" b="1" i="0" u="none" strike="noStrike" kern="0" cap="none">
                <a:solidFill>
                  <a:schemeClr val="bg1"/>
                </a:solidFill>
                <a:latin typeface="Questrial"/>
                <a:ea typeface="Questrial"/>
                <a:cs typeface="Questrial"/>
                <a:sym typeface="Questrial"/>
              </a:rPr>
              <a:t>Splitting the Dataset – Training and Testing</a:t>
            </a:r>
            <a:endParaRPr kumimoji="0" lang="en-SG" sz="2800" b="1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Questrial"/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30785253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77C8E42-1068-640A-08C6-FFB94F5A423C}"/>
              </a:ext>
            </a:extLst>
          </p:cNvPr>
          <p:cNvSpPr txBox="1"/>
          <p:nvPr/>
        </p:nvSpPr>
        <p:spPr>
          <a:xfrm>
            <a:off x="2519680" y="960038"/>
            <a:ext cx="97739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X_train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SG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SG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9" name="Picture 8" descr="A blue and yellow snake symbol&#10;&#10;Description automatically generated">
            <a:extLst>
              <a:ext uri="{FF2B5EF4-FFF2-40B4-BE49-F238E27FC236}">
                <a16:creationId xmlns:a16="http://schemas.microsoft.com/office/drawing/2014/main" id="{91D9883A-3749-85F8-2C53-4CEDB8B05B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" y="20319"/>
            <a:ext cx="1010922" cy="1010922"/>
          </a:xfrm>
          <a:prstGeom prst="rect">
            <a:avLst/>
          </a:prstGeom>
        </p:spPr>
      </p:pic>
      <p:sp>
        <p:nvSpPr>
          <p:cNvPr id="8" name="Google Shape;817;p42">
            <a:extLst>
              <a:ext uri="{FF2B5EF4-FFF2-40B4-BE49-F238E27FC236}">
                <a16:creationId xmlns:a16="http://schemas.microsoft.com/office/drawing/2014/main" id="{3517814F-D520-F98A-D1F6-1C5AE0728497}"/>
              </a:ext>
            </a:extLst>
          </p:cNvPr>
          <p:cNvSpPr txBox="1">
            <a:spLocks/>
          </p:cNvSpPr>
          <p:nvPr/>
        </p:nvSpPr>
        <p:spPr>
          <a:xfrm>
            <a:off x="1544320" y="123874"/>
            <a:ext cx="10922000" cy="632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Questrial"/>
              <a:buNone/>
              <a:defRPr sz="4200" b="1" i="0" u="none" strike="noStrike" cap="none">
                <a:solidFill>
                  <a:schemeClr val="accent3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 defTabSz="704088">
              <a:spcAft>
                <a:spcPts val="600"/>
              </a:spcAft>
              <a:buClr>
                <a:srgbClr val="3B3252"/>
              </a:buClr>
              <a:defRPr/>
            </a:pPr>
            <a:r>
              <a:rPr lang="en-SG" sz="2800" b="1" i="0" u="none" strike="noStrike" kern="0" cap="none">
                <a:solidFill>
                  <a:schemeClr val="bg1"/>
                </a:solidFill>
                <a:latin typeface="Questrial"/>
                <a:ea typeface="Questrial"/>
                <a:cs typeface="Questrial"/>
                <a:sym typeface="Questrial"/>
              </a:rPr>
              <a:t>Splitting the Dataset – Training</a:t>
            </a:r>
            <a:endParaRPr kumimoji="0" lang="en-SG" sz="2800" b="1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6" name="Picture 5" descr="A black and white screen with numbers&#10;&#10;Description automatically generated">
            <a:extLst>
              <a:ext uri="{FF2B5EF4-FFF2-40B4-BE49-F238E27FC236}">
                <a16:creationId xmlns:a16="http://schemas.microsoft.com/office/drawing/2014/main" id="{7EFA3A0E-5D27-ACD6-ACF7-422780C2D6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00" y="1440236"/>
            <a:ext cx="11645900" cy="480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9385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77C8E42-1068-640A-08C6-FFB94F5A423C}"/>
              </a:ext>
            </a:extLst>
          </p:cNvPr>
          <p:cNvSpPr txBox="1"/>
          <p:nvPr/>
        </p:nvSpPr>
        <p:spPr>
          <a:xfrm>
            <a:off x="2519680" y="960038"/>
            <a:ext cx="97739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X_test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SG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SG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9" name="Picture 8" descr="A blue and yellow snake symbol&#10;&#10;Description automatically generated">
            <a:extLst>
              <a:ext uri="{FF2B5EF4-FFF2-40B4-BE49-F238E27FC236}">
                <a16:creationId xmlns:a16="http://schemas.microsoft.com/office/drawing/2014/main" id="{91D9883A-3749-85F8-2C53-4CEDB8B05B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" y="20319"/>
            <a:ext cx="1010922" cy="1010922"/>
          </a:xfrm>
          <a:prstGeom prst="rect">
            <a:avLst/>
          </a:prstGeom>
        </p:spPr>
      </p:pic>
      <p:sp>
        <p:nvSpPr>
          <p:cNvPr id="8" name="Google Shape;817;p42">
            <a:extLst>
              <a:ext uri="{FF2B5EF4-FFF2-40B4-BE49-F238E27FC236}">
                <a16:creationId xmlns:a16="http://schemas.microsoft.com/office/drawing/2014/main" id="{3517814F-D520-F98A-D1F6-1C5AE0728497}"/>
              </a:ext>
            </a:extLst>
          </p:cNvPr>
          <p:cNvSpPr txBox="1">
            <a:spLocks/>
          </p:cNvSpPr>
          <p:nvPr/>
        </p:nvSpPr>
        <p:spPr>
          <a:xfrm>
            <a:off x="1544320" y="123874"/>
            <a:ext cx="10922000" cy="632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Questrial"/>
              <a:buNone/>
              <a:defRPr sz="4200" b="1" i="0" u="none" strike="noStrike" cap="none">
                <a:solidFill>
                  <a:schemeClr val="accent3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 defTabSz="704088">
              <a:spcAft>
                <a:spcPts val="600"/>
              </a:spcAft>
              <a:buClr>
                <a:srgbClr val="3B3252"/>
              </a:buClr>
              <a:defRPr/>
            </a:pPr>
            <a:r>
              <a:rPr lang="en-SG" sz="2800" b="1" i="0" u="none" strike="noStrike" kern="0" cap="none">
                <a:solidFill>
                  <a:schemeClr val="bg1"/>
                </a:solidFill>
                <a:latin typeface="Questrial"/>
                <a:ea typeface="Questrial"/>
                <a:cs typeface="Questrial"/>
                <a:sym typeface="Questrial"/>
              </a:rPr>
              <a:t>Splitting the Dataset – Testing</a:t>
            </a:r>
            <a:endParaRPr kumimoji="0" lang="en-SG" sz="2800" b="1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7" name="Picture 6" descr="A black and white screen&#10;&#10;Description automatically generated">
            <a:extLst>
              <a:ext uri="{FF2B5EF4-FFF2-40B4-BE49-F238E27FC236}">
                <a16:creationId xmlns:a16="http://schemas.microsoft.com/office/drawing/2014/main" id="{76C9EDCA-63C2-9A3F-DCB5-188C1487A3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70" y="1327785"/>
            <a:ext cx="11620500" cy="473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4084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77C8E42-1068-640A-08C6-FFB94F5A423C}"/>
              </a:ext>
            </a:extLst>
          </p:cNvPr>
          <p:cNvSpPr txBox="1"/>
          <p:nvPr/>
        </p:nvSpPr>
        <p:spPr>
          <a:xfrm>
            <a:off x="2143760" y="1031158"/>
            <a:ext cx="1014984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#SMOTE Techniques</a:t>
            </a:r>
            <a:endParaRPr lang="en-SG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SG" sz="12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#Since the number of 'Non-Defaulters' is more than 'Defaulters', oversampling is carried out to avoid overfitting.</a:t>
            </a:r>
            <a:endParaRPr lang="en-SG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SG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imblearn.over_sampling </a:t>
            </a:r>
            <a:r>
              <a:rPr lang="en-SG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SMOTE</a:t>
            </a:r>
          </a:p>
          <a:p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X_train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y_train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SMOTE().fit_resample(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X_train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y_train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SG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sklearn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SG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metrics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confusion_matrix</a:t>
            </a:r>
            <a:endParaRPr lang="en-SG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SG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sklearn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SG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metrics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classification_report</a:t>
            </a:r>
            <a:endParaRPr lang="en-SG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9" name="Picture 8" descr="A blue and yellow snake symbol&#10;&#10;Description automatically generated">
            <a:extLst>
              <a:ext uri="{FF2B5EF4-FFF2-40B4-BE49-F238E27FC236}">
                <a16:creationId xmlns:a16="http://schemas.microsoft.com/office/drawing/2014/main" id="{91D9883A-3749-85F8-2C53-4CEDB8B05B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" y="20319"/>
            <a:ext cx="1010922" cy="1010922"/>
          </a:xfrm>
          <a:prstGeom prst="rect">
            <a:avLst/>
          </a:prstGeom>
        </p:spPr>
      </p:pic>
      <p:sp>
        <p:nvSpPr>
          <p:cNvPr id="8" name="Google Shape;817;p42">
            <a:extLst>
              <a:ext uri="{FF2B5EF4-FFF2-40B4-BE49-F238E27FC236}">
                <a16:creationId xmlns:a16="http://schemas.microsoft.com/office/drawing/2014/main" id="{3517814F-D520-F98A-D1F6-1C5AE0728497}"/>
              </a:ext>
            </a:extLst>
          </p:cNvPr>
          <p:cNvSpPr txBox="1">
            <a:spLocks/>
          </p:cNvSpPr>
          <p:nvPr/>
        </p:nvSpPr>
        <p:spPr>
          <a:xfrm>
            <a:off x="1544320" y="123874"/>
            <a:ext cx="10922000" cy="632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Questrial"/>
              <a:buNone/>
              <a:defRPr sz="4200" b="1" i="0" u="none" strike="noStrike" cap="none">
                <a:solidFill>
                  <a:schemeClr val="accent3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 defTabSz="704088">
              <a:spcAft>
                <a:spcPts val="600"/>
              </a:spcAft>
              <a:buClr>
                <a:srgbClr val="3B3252"/>
              </a:buClr>
              <a:defRPr/>
            </a:pPr>
            <a:r>
              <a:rPr lang="en-SG" sz="2800" b="1" i="0" u="none" strike="noStrike" kern="0" cap="none">
                <a:solidFill>
                  <a:schemeClr val="bg1"/>
                </a:solidFill>
                <a:latin typeface="Questrial"/>
                <a:ea typeface="Questrial"/>
                <a:cs typeface="Questrial"/>
                <a:sym typeface="Questrial"/>
              </a:rPr>
              <a:t>SMOTE Techniques</a:t>
            </a:r>
            <a:endParaRPr kumimoji="0" lang="en-SG" sz="2800" b="1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Questrial"/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22837955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77C8E42-1068-640A-08C6-FFB94F5A423C}"/>
              </a:ext>
            </a:extLst>
          </p:cNvPr>
          <p:cNvSpPr txBox="1"/>
          <p:nvPr/>
        </p:nvSpPr>
        <p:spPr>
          <a:xfrm>
            <a:off x="2204720" y="802560"/>
            <a:ext cx="732536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#Using differents methods of Machine Learning Models and predictions :</a:t>
            </a:r>
            <a:endParaRPr lang="en-SG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SG" sz="12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#Logistic Regression</a:t>
            </a:r>
            <a:endParaRPr lang="en-SG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SG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sklearn.linear_model </a:t>
            </a:r>
            <a:r>
              <a:rPr lang="en-SG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LogisticRegression</a:t>
            </a:r>
          </a:p>
          <a:p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LRclassifier 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LogisticRegression(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solver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'liblinear'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max_iter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5000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LRclassifier.fit(X_train, y_train)</a:t>
            </a:r>
          </a:p>
          <a:p>
            <a:b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y_pred 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LRclassifier.predict(X_test)</a:t>
            </a:r>
          </a:p>
          <a:p>
            <a:b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SG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(classification_report(y_test, y_pred))</a:t>
            </a:r>
          </a:p>
          <a:p>
            <a:r>
              <a:rPr lang="en-SG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(confusion_matrix(y_test, y_pred))</a:t>
            </a:r>
          </a:p>
          <a:p>
            <a:b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SG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sklearn.metrics </a:t>
            </a:r>
            <a:r>
              <a:rPr lang="en-SG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accuracy_score</a:t>
            </a:r>
          </a:p>
          <a:p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LRAcc 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accuracy_score(y_pred,y_test)</a:t>
            </a:r>
          </a:p>
          <a:p>
            <a:r>
              <a:rPr lang="en-SG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'Logistic Regression accuracy is: </a:t>
            </a:r>
            <a:r>
              <a:rPr lang="en-SG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{:.2f}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%'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.format(LRAcc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SG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  <p:pic>
        <p:nvPicPr>
          <p:cNvPr id="9" name="Picture 8" descr="A blue and yellow snake symbol&#10;&#10;Description automatically generated">
            <a:extLst>
              <a:ext uri="{FF2B5EF4-FFF2-40B4-BE49-F238E27FC236}">
                <a16:creationId xmlns:a16="http://schemas.microsoft.com/office/drawing/2014/main" id="{91D9883A-3749-85F8-2C53-4CEDB8B05B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" y="20319"/>
            <a:ext cx="1010922" cy="1010922"/>
          </a:xfrm>
          <a:prstGeom prst="rect">
            <a:avLst/>
          </a:prstGeom>
        </p:spPr>
      </p:pic>
      <p:sp>
        <p:nvSpPr>
          <p:cNvPr id="8" name="Google Shape;817;p42">
            <a:extLst>
              <a:ext uri="{FF2B5EF4-FFF2-40B4-BE49-F238E27FC236}">
                <a16:creationId xmlns:a16="http://schemas.microsoft.com/office/drawing/2014/main" id="{3517814F-D520-F98A-D1F6-1C5AE0728497}"/>
              </a:ext>
            </a:extLst>
          </p:cNvPr>
          <p:cNvSpPr txBox="1">
            <a:spLocks/>
          </p:cNvSpPr>
          <p:nvPr/>
        </p:nvSpPr>
        <p:spPr>
          <a:xfrm>
            <a:off x="1544320" y="123874"/>
            <a:ext cx="10922000" cy="632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Questrial"/>
              <a:buNone/>
              <a:defRPr sz="4200" b="1" i="0" u="none" strike="noStrike" cap="none">
                <a:solidFill>
                  <a:schemeClr val="accent3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 defTabSz="704088">
              <a:spcAft>
                <a:spcPts val="600"/>
              </a:spcAft>
              <a:buClr>
                <a:srgbClr val="3B3252"/>
              </a:buClr>
              <a:defRPr/>
            </a:pPr>
            <a:r>
              <a:rPr lang="en-SG" sz="2800" b="1" i="0" u="none" strike="noStrike" kern="0" cap="none">
                <a:solidFill>
                  <a:schemeClr val="bg1"/>
                </a:solidFill>
                <a:latin typeface="Questrial"/>
                <a:ea typeface="Questrial"/>
                <a:cs typeface="Questrial"/>
                <a:sym typeface="Questrial"/>
              </a:rPr>
              <a:t>Maching Learning Models – Logistic Regression</a:t>
            </a:r>
            <a:endParaRPr kumimoji="0" lang="en-SG" sz="2800" b="1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3" name="Picture 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3ED01667-B482-A55F-5513-A64D4968D5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220" y="3845728"/>
            <a:ext cx="3782618" cy="2006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7506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77C8E42-1068-640A-08C6-FFB94F5A423C}"/>
              </a:ext>
            </a:extLst>
          </p:cNvPr>
          <p:cNvSpPr txBox="1"/>
          <p:nvPr/>
        </p:nvSpPr>
        <p:spPr>
          <a:xfrm>
            <a:off x="2204720" y="802560"/>
            <a:ext cx="732536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#K-Neigbors</a:t>
            </a:r>
            <a:endParaRPr lang="en-SG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SG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sklearn.neighbors </a:t>
            </a:r>
            <a:r>
              <a:rPr lang="en-SG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KNeighborsClassifier</a:t>
            </a:r>
          </a:p>
          <a:p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KNclassifier 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KNeighborsClassifier(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n_neighbors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KNclassifier.fit(X_train, y_train)</a:t>
            </a:r>
          </a:p>
          <a:p>
            <a:b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y_pred 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KNclassifier.predict(X_test)</a:t>
            </a:r>
          </a:p>
          <a:p>
            <a:b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SG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(classification_report(y_test, y_pred))</a:t>
            </a:r>
          </a:p>
          <a:p>
            <a:r>
              <a:rPr lang="en-SG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(confusion_matrix(y_test, y_pred))</a:t>
            </a:r>
          </a:p>
          <a:p>
            <a:b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SG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sklearn.metrics </a:t>
            </a:r>
            <a:r>
              <a:rPr lang="en-SG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accuracy_score</a:t>
            </a:r>
          </a:p>
          <a:p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KNAcc 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accuracy_score(y_pred,y_test)</a:t>
            </a:r>
          </a:p>
          <a:p>
            <a:r>
              <a:rPr lang="en-SG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 Neighbours accuracy is: </a:t>
            </a:r>
            <a:r>
              <a:rPr lang="en-SG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{:.2f}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%'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.format(KNAcc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SG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  <p:pic>
        <p:nvPicPr>
          <p:cNvPr id="9" name="Picture 8" descr="A blue and yellow snake symbol&#10;&#10;Description automatically generated">
            <a:extLst>
              <a:ext uri="{FF2B5EF4-FFF2-40B4-BE49-F238E27FC236}">
                <a16:creationId xmlns:a16="http://schemas.microsoft.com/office/drawing/2014/main" id="{91D9883A-3749-85F8-2C53-4CEDB8B05B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" y="20319"/>
            <a:ext cx="1010922" cy="1010922"/>
          </a:xfrm>
          <a:prstGeom prst="rect">
            <a:avLst/>
          </a:prstGeom>
        </p:spPr>
      </p:pic>
      <p:sp>
        <p:nvSpPr>
          <p:cNvPr id="8" name="Google Shape;817;p42">
            <a:extLst>
              <a:ext uri="{FF2B5EF4-FFF2-40B4-BE49-F238E27FC236}">
                <a16:creationId xmlns:a16="http://schemas.microsoft.com/office/drawing/2014/main" id="{3517814F-D520-F98A-D1F6-1C5AE0728497}"/>
              </a:ext>
            </a:extLst>
          </p:cNvPr>
          <p:cNvSpPr txBox="1">
            <a:spLocks/>
          </p:cNvSpPr>
          <p:nvPr/>
        </p:nvSpPr>
        <p:spPr>
          <a:xfrm>
            <a:off x="1544320" y="123874"/>
            <a:ext cx="10922000" cy="632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Questrial"/>
              <a:buNone/>
              <a:defRPr sz="4200" b="1" i="0" u="none" strike="noStrike" cap="none">
                <a:solidFill>
                  <a:schemeClr val="accent3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 defTabSz="704088">
              <a:spcAft>
                <a:spcPts val="600"/>
              </a:spcAft>
              <a:buClr>
                <a:srgbClr val="3B3252"/>
              </a:buClr>
              <a:defRPr/>
            </a:pPr>
            <a:r>
              <a:rPr lang="en-SG" sz="2800" b="1" i="0" u="none" strike="noStrike" kern="0" cap="none">
                <a:solidFill>
                  <a:schemeClr val="bg1"/>
                </a:solidFill>
                <a:latin typeface="Questrial"/>
                <a:ea typeface="Questrial"/>
                <a:cs typeface="Questrial"/>
                <a:sym typeface="Questrial"/>
              </a:rPr>
              <a:t>Maching Learning Models – K-Neighbours</a:t>
            </a:r>
            <a:endParaRPr kumimoji="0" lang="en-SG" sz="2800" b="1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4" name="Picture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91C4B680-680B-956D-5FC5-AB8ABDB963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410" y="3879850"/>
            <a:ext cx="3977414" cy="2094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9613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77C8E42-1068-640A-08C6-FFB94F5A423C}"/>
              </a:ext>
            </a:extLst>
          </p:cNvPr>
          <p:cNvSpPr txBox="1"/>
          <p:nvPr/>
        </p:nvSpPr>
        <p:spPr>
          <a:xfrm>
            <a:off x="2204720" y="802560"/>
            <a:ext cx="732536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#KNN Max</a:t>
            </a:r>
            <a:endParaRPr lang="en-SG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scoreListknn 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[]</a:t>
            </a:r>
          </a:p>
          <a:p>
            <a:r>
              <a:rPr lang="en-SG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i </a:t>
            </a:r>
            <a:r>
              <a:rPr lang="en-SG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SG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SG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KNclassifier 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KNeighborsClassifier(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n_neighbors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i)</a:t>
            </a:r>
          </a:p>
          <a:p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KNclassifier.fit(X_train, y_train)</a:t>
            </a:r>
          </a:p>
          <a:p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scoreListknn.append(KNclassifier.score(X_test, y_test))</a:t>
            </a:r>
          </a:p>
          <a:p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plt.plot(</a:t>
            </a:r>
            <a:r>
              <a:rPr lang="en-SG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SG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SG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 scoreListknn)</a:t>
            </a:r>
          </a:p>
          <a:p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plt.xticks(np.arange(</a:t>
            </a:r>
            <a:r>
              <a:rPr lang="en-SG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SG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SG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plt.xlabel(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"K value"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plt.ylabel(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"Score"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plt.show()</a:t>
            </a:r>
          </a:p>
          <a:p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KNAccMax 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(scoreListknn)</a:t>
            </a:r>
          </a:p>
          <a:p>
            <a:r>
              <a:rPr lang="en-SG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"KNN Acc Max </a:t>
            </a:r>
            <a:r>
              <a:rPr lang="en-SG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{:.2f}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%"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.format(KNAccMax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SG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  <p:pic>
        <p:nvPicPr>
          <p:cNvPr id="9" name="Picture 8" descr="A blue and yellow snake symbol&#10;&#10;Description automatically generated">
            <a:extLst>
              <a:ext uri="{FF2B5EF4-FFF2-40B4-BE49-F238E27FC236}">
                <a16:creationId xmlns:a16="http://schemas.microsoft.com/office/drawing/2014/main" id="{91D9883A-3749-85F8-2C53-4CEDB8B05B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" y="20319"/>
            <a:ext cx="1010922" cy="1010922"/>
          </a:xfrm>
          <a:prstGeom prst="rect">
            <a:avLst/>
          </a:prstGeom>
        </p:spPr>
      </p:pic>
      <p:sp>
        <p:nvSpPr>
          <p:cNvPr id="8" name="Google Shape;817;p42">
            <a:extLst>
              <a:ext uri="{FF2B5EF4-FFF2-40B4-BE49-F238E27FC236}">
                <a16:creationId xmlns:a16="http://schemas.microsoft.com/office/drawing/2014/main" id="{3517814F-D520-F98A-D1F6-1C5AE0728497}"/>
              </a:ext>
            </a:extLst>
          </p:cNvPr>
          <p:cNvSpPr txBox="1">
            <a:spLocks/>
          </p:cNvSpPr>
          <p:nvPr/>
        </p:nvSpPr>
        <p:spPr>
          <a:xfrm>
            <a:off x="1544320" y="123874"/>
            <a:ext cx="10922000" cy="632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Questrial"/>
              <a:buNone/>
              <a:defRPr sz="4200" b="1" i="0" u="none" strike="noStrike" cap="none">
                <a:solidFill>
                  <a:schemeClr val="accent3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 defTabSz="704088">
              <a:spcAft>
                <a:spcPts val="600"/>
              </a:spcAft>
              <a:buClr>
                <a:srgbClr val="3B3252"/>
              </a:buClr>
              <a:defRPr/>
            </a:pPr>
            <a:r>
              <a:rPr lang="en-SG" sz="2800" b="1" i="0" u="none" strike="noStrike" kern="0" cap="none">
                <a:solidFill>
                  <a:schemeClr val="bg1"/>
                </a:solidFill>
                <a:latin typeface="Questrial"/>
                <a:ea typeface="Questrial"/>
                <a:cs typeface="Questrial"/>
                <a:sym typeface="Questrial"/>
              </a:rPr>
              <a:t>Maching Learning Models – KNN Max</a:t>
            </a:r>
            <a:endParaRPr kumimoji="0" lang="en-SG" sz="2800" b="1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3" name="Picture 2" descr="A graph showing a line&#10;&#10;Description automatically generated with medium confidence">
            <a:extLst>
              <a:ext uri="{FF2B5EF4-FFF2-40B4-BE49-F238E27FC236}">
                <a16:creationId xmlns:a16="http://schemas.microsoft.com/office/drawing/2014/main" id="{81336828-E429-8461-F96C-EBE51F47B3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924" y="3004331"/>
            <a:ext cx="4404995" cy="3650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6691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77C8E42-1068-640A-08C6-FFB94F5A423C}"/>
              </a:ext>
            </a:extLst>
          </p:cNvPr>
          <p:cNvSpPr txBox="1"/>
          <p:nvPr/>
        </p:nvSpPr>
        <p:spPr>
          <a:xfrm>
            <a:off x="2204720" y="802560"/>
            <a:ext cx="732536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#Support Vector Machine (SVM)</a:t>
            </a:r>
            <a:endParaRPr lang="en-SG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SG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sklearn.svm </a:t>
            </a:r>
            <a:r>
              <a:rPr lang="en-SG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SVC</a:t>
            </a:r>
          </a:p>
          <a:p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SVCclassifier 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SVC(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kernel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'linear'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max_iter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251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SVCclassifier.fit(X_train, y_train)</a:t>
            </a:r>
          </a:p>
          <a:p>
            <a:b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y_pred 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SVCclassifier.predict(X_test)</a:t>
            </a:r>
          </a:p>
          <a:p>
            <a:b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SG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(classification_report(y_test, y_pred))</a:t>
            </a:r>
          </a:p>
          <a:p>
            <a:r>
              <a:rPr lang="en-SG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(confusion_matrix(y_test, y_pred))</a:t>
            </a:r>
          </a:p>
          <a:p>
            <a:b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SG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sklearn.metrics </a:t>
            </a:r>
            <a:r>
              <a:rPr lang="en-SG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accuracy_score</a:t>
            </a:r>
          </a:p>
          <a:p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SVCAcc 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accuracy_score(y_pred,y_test)</a:t>
            </a:r>
          </a:p>
          <a:p>
            <a:r>
              <a:rPr lang="en-SG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'SVC accuracy is: </a:t>
            </a:r>
            <a:r>
              <a:rPr lang="en-SG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{:.2f}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%'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.format(SVCAcc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SG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  <p:pic>
        <p:nvPicPr>
          <p:cNvPr id="9" name="Picture 8" descr="A blue and yellow snake symbol&#10;&#10;Description automatically generated">
            <a:extLst>
              <a:ext uri="{FF2B5EF4-FFF2-40B4-BE49-F238E27FC236}">
                <a16:creationId xmlns:a16="http://schemas.microsoft.com/office/drawing/2014/main" id="{91D9883A-3749-85F8-2C53-4CEDB8B05B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" y="20319"/>
            <a:ext cx="1010922" cy="1010922"/>
          </a:xfrm>
          <a:prstGeom prst="rect">
            <a:avLst/>
          </a:prstGeom>
        </p:spPr>
      </p:pic>
      <p:sp>
        <p:nvSpPr>
          <p:cNvPr id="8" name="Google Shape;817;p42">
            <a:extLst>
              <a:ext uri="{FF2B5EF4-FFF2-40B4-BE49-F238E27FC236}">
                <a16:creationId xmlns:a16="http://schemas.microsoft.com/office/drawing/2014/main" id="{3517814F-D520-F98A-D1F6-1C5AE0728497}"/>
              </a:ext>
            </a:extLst>
          </p:cNvPr>
          <p:cNvSpPr txBox="1">
            <a:spLocks/>
          </p:cNvSpPr>
          <p:nvPr/>
        </p:nvSpPr>
        <p:spPr>
          <a:xfrm>
            <a:off x="1544320" y="123874"/>
            <a:ext cx="10922000" cy="632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Questrial"/>
              <a:buNone/>
              <a:defRPr sz="4200" b="1" i="0" u="none" strike="noStrike" cap="none">
                <a:solidFill>
                  <a:schemeClr val="accent3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 defTabSz="704088">
              <a:spcAft>
                <a:spcPts val="600"/>
              </a:spcAft>
              <a:buClr>
                <a:srgbClr val="3B3252"/>
              </a:buClr>
              <a:defRPr/>
            </a:pPr>
            <a:r>
              <a:rPr lang="en-SG" sz="2800" b="1" i="0" u="none" strike="noStrike" kern="0" cap="none">
                <a:solidFill>
                  <a:schemeClr val="bg1"/>
                </a:solidFill>
                <a:latin typeface="Questrial"/>
                <a:ea typeface="Questrial"/>
                <a:cs typeface="Questrial"/>
                <a:sym typeface="Questrial"/>
              </a:rPr>
              <a:t>Maching Learning Models – SVM</a:t>
            </a:r>
            <a:endParaRPr kumimoji="0" lang="en-SG" sz="2800" b="1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4" name="Picture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10F42FB8-AA06-6B4C-FA36-380E9C8F8A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820" y="3764280"/>
            <a:ext cx="4116928" cy="229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1994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17;p42">
            <a:extLst>
              <a:ext uri="{FF2B5EF4-FFF2-40B4-BE49-F238E27FC236}">
                <a16:creationId xmlns:a16="http://schemas.microsoft.com/office/drawing/2014/main" id="{F15831EE-F4A4-195B-0D7C-2A945053C674}"/>
              </a:ext>
            </a:extLst>
          </p:cNvPr>
          <p:cNvSpPr txBox="1">
            <a:spLocks/>
          </p:cNvSpPr>
          <p:nvPr/>
        </p:nvSpPr>
        <p:spPr>
          <a:xfrm>
            <a:off x="2858926" y="1217312"/>
            <a:ext cx="7535904" cy="818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Questrial"/>
              <a:buNone/>
              <a:defRPr sz="4200" b="1" i="0" u="none" strike="noStrike" cap="none">
                <a:solidFill>
                  <a:schemeClr val="accent3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3252"/>
              </a:buClr>
              <a:buSzPts val="4200"/>
              <a:buFont typeface="Questrial"/>
              <a:buNone/>
              <a:tabLst/>
              <a:defRPr/>
            </a:pPr>
            <a:r>
              <a:rPr lang="en-SG" kern="0">
                <a:solidFill>
                  <a:srgbClr val="3B3252"/>
                </a:solidFill>
              </a:rPr>
              <a:t>Historical Datasets Analysis</a:t>
            </a:r>
            <a:endParaRPr kumimoji="0" lang="en-SG" sz="4200" b="1" i="0" u="none" strike="noStrike" kern="0" cap="none" spc="0" normalizeH="0" baseline="0" noProof="0">
              <a:ln>
                <a:noFill/>
              </a:ln>
              <a:solidFill>
                <a:srgbClr val="3B3252"/>
              </a:solidFill>
              <a:effectLst/>
              <a:uLnTx/>
              <a:uFillTx/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" name="Google Shape;818;p42">
            <a:extLst>
              <a:ext uri="{FF2B5EF4-FFF2-40B4-BE49-F238E27FC236}">
                <a16:creationId xmlns:a16="http://schemas.microsoft.com/office/drawing/2014/main" id="{48CDF74A-37D5-A7BE-6267-82E56D85A332}"/>
              </a:ext>
            </a:extLst>
          </p:cNvPr>
          <p:cNvSpPr txBox="1">
            <a:spLocks/>
          </p:cNvSpPr>
          <p:nvPr/>
        </p:nvSpPr>
        <p:spPr>
          <a:xfrm>
            <a:off x="2640386" y="2343631"/>
            <a:ext cx="6348334" cy="2478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rlow"/>
              <a:buNone/>
              <a:defRPr sz="1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rlow"/>
              <a:buNone/>
              <a:defRPr sz="21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rlow"/>
              <a:buNone/>
              <a:defRPr sz="21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rlow"/>
              <a:buNone/>
              <a:defRPr sz="21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rlow"/>
              <a:buNone/>
              <a:defRPr sz="21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rlow"/>
              <a:buNone/>
              <a:defRPr sz="21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rlow"/>
              <a:buNone/>
              <a:defRPr sz="21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rlow"/>
              <a:buNone/>
              <a:defRPr sz="21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rlow"/>
              <a:buNone/>
              <a:defRPr sz="21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Barlow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rlow"/>
                <a:sym typeface="Barlow"/>
              </a:rPr>
              <a:t>Research Objective: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Barlow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rlow"/>
                <a:sym typeface="Barlow"/>
              </a:rPr>
              <a:t>From the company, </a:t>
            </a:r>
            <a:r>
              <a:rPr kumimoji="0" lang="en-US" sz="1600" b="0" i="0" u="none" strike="noStrike" kern="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rlow"/>
                <a:sym typeface="Barlow"/>
              </a:rPr>
              <a:t>Banjaj</a:t>
            </a: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rlow"/>
                <a:sym typeface="Barlow"/>
              </a:rPr>
              <a:t> </a:t>
            </a:r>
            <a:r>
              <a:rPr kumimoji="0" lang="en-US" sz="1600" b="0" i="0" u="none" strike="noStrike" kern="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rlow"/>
                <a:sym typeface="Barlow"/>
              </a:rPr>
              <a:t>Finserv</a:t>
            </a: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rlow"/>
                <a:sym typeface="Barlow"/>
              </a:rPr>
              <a:t>, that provided the historical datasets that contains different feature details like Loan Type, Loan Amount, Interest Rate, Loan Term, Credit Score, etc. , the goal of this project is to develop a predictive model that can accurately classify borrowers as defaulters or non-defaulters based on various financial and demographics factors .</a:t>
            </a:r>
          </a:p>
        </p:txBody>
      </p:sp>
    </p:spTree>
    <p:extLst>
      <p:ext uri="{BB962C8B-B14F-4D97-AF65-F5344CB8AC3E}">
        <p14:creationId xmlns:p14="http://schemas.microsoft.com/office/powerpoint/2010/main" val="18394082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77C8E42-1068-640A-08C6-FFB94F5A423C}"/>
              </a:ext>
            </a:extLst>
          </p:cNvPr>
          <p:cNvSpPr txBox="1"/>
          <p:nvPr/>
        </p:nvSpPr>
        <p:spPr>
          <a:xfrm>
            <a:off x="2204720" y="802560"/>
            <a:ext cx="732536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#Naive Bayes Method :</a:t>
            </a:r>
            <a:endParaRPr lang="en-SG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SG" sz="12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#Categorical NB</a:t>
            </a:r>
            <a:endParaRPr lang="en-SG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SG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sklearn.naive_bayes </a:t>
            </a:r>
            <a:r>
              <a:rPr lang="en-SG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CategoricalNB</a:t>
            </a:r>
          </a:p>
          <a:p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NBclassifier1 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CategoricalNB()</a:t>
            </a:r>
          </a:p>
          <a:p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NBclassifier1.fit(X_train, y_train)</a:t>
            </a:r>
          </a:p>
          <a:p>
            <a:b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y_pred 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NBclassifier1.predict(X_test)</a:t>
            </a:r>
          </a:p>
          <a:p>
            <a:b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SG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(classification_report(y_test, y_pred))</a:t>
            </a:r>
          </a:p>
          <a:p>
            <a:r>
              <a:rPr lang="en-SG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(confusion_matrix(y_test, y_pred))</a:t>
            </a:r>
          </a:p>
          <a:p>
            <a:b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SG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sklearn.metrics </a:t>
            </a:r>
            <a:r>
              <a:rPr lang="en-SG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accuracy_score</a:t>
            </a:r>
          </a:p>
          <a:p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NBAcc1 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accuracy_score(y_pred,y_test)</a:t>
            </a:r>
          </a:p>
          <a:p>
            <a:r>
              <a:rPr lang="en-SG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'Naive Bayes accuracy is: </a:t>
            </a:r>
            <a:r>
              <a:rPr lang="en-SG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{:.2f}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%'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.format(NBAcc1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SG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  <p:pic>
        <p:nvPicPr>
          <p:cNvPr id="9" name="Picture 8" descr="A blue and yellow snake symbol&#10;&#10;Description automatically generated">
            <a:extLst>
              <a:ext uri="{FF2B5EF4-FFF2-40B4-BE49-F238E27FC236}">
                <a16:creationId xmlns:a16="http://schemas.microsoft.com/office/drawing/2014/main" id="{91D9883A-3749-85F8-2C53-4CEDB8B05B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" y="20319"/>
            <a:ext cx="1010922" cy="1010922"/>
          </a:xfrm>
          <a:prstGeom prst="rect">
            <a:avLst/>
          </a:prstGeom>
        </p:spPr>
      </p:pic>
      <p:sp>
        <p:nvSpPr>
          <p:cNvPr id="8" name="Google Shape;817;p42">
            <a:extLst>
              <a:ext uri="{FF2B5EF4-FFF2-40B4-BE49-F238E27FC236}">
                <a16:creationId xmlns:a16="http://schemas.microsoft.com/office/drawing/2014/main" id="{3517814F-D520-F98A-D1F6-1C5AE0728497}"/>
              </a:ext>
            </a:extLst>
          </p:cNvPr>
          <p:cNvSpPr txBox="1">
            <a:spLocks/>
          </p:cNvSpPr>
          <p:nvPr/>
        </p:nvSpPr>
        <p:spPr>
          <a:xfrm>
            <a:off x="1544320" y="123874"/>
            <a:ext cx="10922000" cy="632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Questrial"/>
              <a:buNone/>
              <a:defRPr sz="4200" b="1" i="0" u="none" strike="noStrike" cap="none">
                <a:solidFill>
                  <a:schemeClr val="accent3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 defTabSz="704088">
              <a:spcAft>
                <a:spcPts val="600"/>
              </a:spcAft>
              <a:buClr>
                <a:srgbClr val="3B3252"/>
              </a:buClr>
              <a:defRPr/>
            </a:pPr>
            <a:r>
              <a:rPr lang="en-SG" sz="2800" b="1" i="0" u="none" strike="noStrike" kern="0" cap="none">
                <a:solidFill>
                  <a:schemeClr val="bg1"/>
                </a:solidFill>
                <a:latin typeface="Questrial"/>
                <a:ea typeface="Questrial"/>
                <a:cs typeface="Questrial"/>
                <a:sym typeface="Questrial"/>
              </a:rPr>
              <a:t>Maching Learning Models – </a:t>
            </a:r>
            <a:r>
              <a:rPr lang="en-SG" sz="2800" kern="0">
                <a:solidFill>
                  <a:schemeClr val="bg1"/>
                </a:solidFill>
              </a:rPr>
              <a:t>Naïve Bayes</a:t>
            </a:r>
            <a:endParaRPr kumimoji="0" lang="en-SG" sz="2800" b="1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3" name="Picture 2" descr="A screen shot of a computer&#10;&#10;Description automatically generated">
            <a:extLst>
              <a:ext uri="{FF2B5EF4-FFF2-40B4-BE49-F238E27FC236}">
                <a16:creationId xmlns:a16="http://schemas.microsoft.com/office/drawing/2014/main" id="{9C628275-E1E9-3589-A38F-86B643CB3D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9184" y="3914774"/>
            <a:ext cx="3879216" cy="1959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3582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77C8E42-1068-640A-08C6-FFB94F5A423C}"/>
              </a:ext>
            </a:extLst>
          </p:cNvPr>
          <p:cNvSpPr txBox="1"/>
          <p:nvPr/>
        </p:nvSpPr>
        <p:spPr>
          <a:xfrm>
            <a:off x="2204720" y="802560"/>
            <a:ext cx="732536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#Gaussian NB</a:t>
            </a:r>
            <a:endParaRPr lang="en-SG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SG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sklearn.naive_bayes </a:t>
            </a:r>
            <a:r>
              <a:rPr lang="en-SG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GaussianNB</a:t>
            </a:r>
          </a:p>
          <a:p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NBclassifier2 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GaussianNB()</a:t>
            </a:r>
          </a:p>
          <a:p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NBclassifier2.fit(X_train, y_train)</a:t>
            </a:r>
          </a:p>
          <a:p>
            <a:b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y_pred 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NBclassifier2.predict(X_test)</a:t>
            </a:r>
          </a:p>
          <a:p>
            <a:b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SG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(classification_report(y_test, y_pred))</a:t>
            </a:r>
          </a:p>
          <a:p>
            <a:r>
              <a:rPr lang="en-SG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(confusion_matrix(y_test, y_pred))</a:t>
            </a:r>
          </a:p>
          <a:p>
            <a:b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SG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sklearn.metrics </a:t>
            </a:r>
            <a:r>
              <a:rPr lang="en-SG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accuracy_score</a:t>
            </a:r>
          </a:p>
          <a:p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NBAcc2 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accuracy_score(y_pred,y_test)</a:t>
            </a:r>
          </a:p>
          <a:p>
            <a:r>
              <a:rPr lang="en-SG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'Gaussian Naive Bayes accuracy is: </a:t>
            </a:r>
            <a:r>
              <a:rPr lang="en-SG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{:.2f}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%'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.format(NBAcc2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SG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  <p:pic>
        <p:nvPicPr>
          <p:cNvPr id="9" name="Picture 8" descr="A blue and yellow snake symbol&#10;&#10;Description automatically generated">
            <a:extLst>
              <a:ext uri="{FF2B5EF4-FFF2-40B4-BE49-F238E27FC236}">
                <a16:creationId xmlns:a16="http://schemas.microsoft.com/office/drawing/2014/main" id="{91D9883A-3749-85F8-2C53-4CEDB8B05B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" y="20319"/>
            <a:ext cx="1010922" cy="1010922"/>
          </a:xfrm>
          <a:prstGeom prst="rect">
            <a:avLst/>
          </a:prstGeom>
        </p:spPr>
      </p:pic>
      <p:sp>
        <p:nvSpPr>
          <p:cNvPr id="8" name="Google Shape;817;p42">
            <a:extLst>
              <a:ext uri="{FF2B5EF4-FFF2-40B4-BE49-F238E27FC236}">
                <a16:creationId xmlns:a16="http://schemas.microsoft.com/office/drawing/2014/main" id="{3517814F-D520-F98A-D1F6-1C5AE0728497}"/>
              </a:ext>
            </a:extLst>
          </p:cNvPr>
          <p:cNvSpPr txBox="1">
            <a:spLocks/>
          </p:cNvSpPr>
          <p:nvPr/>
        </p:nvSpPr>
        <p:spPr>
          <a:xfrm>
            <a:off x="1544320" y="123874"/>
            <a:ext cx="10922000" cy="632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Questrial"/>
              <a:buNone/>
              <a:defRPr sz="4200" b="1" i="0" u="none" strike="noStrike" cap="none">
                <a:solidFill>
                  <a:schemeClr val="accent3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 defTabSz="704088">
              <a:spcAft>
                <a:spcPts val="600"/>
              </a:spcAft>
              <a:buClr>
                <a:srgbClr val="3B3252"/>
              </a:buClr>
              <a:defRPr/>
            </a:pPr>
            <a:r>
              <a:rPr lang="en-SG" sz="2800" b="1" i="0" u="none" strike="noStrike" kern="0" cap="none">
                <a:solidFill>
                  <a:schemeClr val="bg1"/>
                </a:solidFill>
                <a:latin typeface="Questrial"/>
                <a:ea typeface="Questrial"/>
                <a:cs typeface="Questrial"/>
                <a:sym typeface="Questrial"/>
              </a:rPr>
              <a:t>Maching Learning Models – Gaussian </a:t>
            </a:r>
            <a:r>
              <a:rPr lang="en-SG" sz="2800" kern="0">
                <a:solidFill>
                  <a:schemeClr val="bg1"/>
                </a:solidFill>
              </a:rPr>
              <a:t>Naïve Bayes</a:t>
            </a:r>
            <a:endParaRPr kumimoji="0" lang="en-SG" sz="2800" b="1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4" name="Picture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CF833986-5C29-5504-41CD-8D95C55B42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9650" y="3723639"/>
            <a:ext cx="3836670" cy="2107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1029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77C8E42-1068-640A-08C6-FFB94F5A423C}"/>
              </a:ext>
            </a:extLst>
          </p:cNvPr>
          <p:cNvSpPr txBox="1"/>
          <p:nvPr/>
        </p:nvSpPr>
        <p:spPr>
          <a:xfrm>
            <a:off x="2204720" y="802560"/>
            <a:ext cx="732536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Decision Tree</a:t>
            </a:r>
            <a:endParaRPr lang="en-SG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SG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sklearn.tree </a:t>
            </a:r>
            <a:r>
              <a:rPr lang="en-SG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DecisionTreeClassifier</a:t>
            </a:r>
          </a:p>
          <a:p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DTclassifier 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DecisionTreeClassifier(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max_leaf_nodes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DTclassifier.fit(X_train, y_train)</a:t>
            </a:r>
          </a:p>
          <a:p>
            <a:b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y_pred 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DTclassifier.predict(X_test)</a:t>
            </a:r>
          </a:p>
          <a:p>
            <a:b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SG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(classification_report(y_test, y_pred))</a:t>
            </a:r>
          </a:p>
          <a:p>
            <a:r>
              <a:rPr lang="en-SG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(confusion_matrix(y_test, y_pred))</a:t>
            </a:r>
          </a:p>
          <a:p>
            <a:b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SG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sklearn.metrics </a:t>
            </a:r>
            <a:r>
              <a:rPr lang="en-SG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accuracy_score</a:t>
            </a:r>
          </a:p>
          <a:p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DTAcc 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accuracy_score(y_pred,y_test)</a:t>
            </a:r>
          </a:p>
          <a:p>
            <a:r>
              <a:rPr lang="en-SG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'Decision Tree accuracy is: </a:t>
            </a:r>
            <a:r>
              <a:rPr lang="en-SG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{:.2f}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%'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.format(DTAcc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SG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  <p:pic>
        <p:nvPicPr>
          <p:cNvPr id="9" name="Picture 8" descr="A blue and yellow snake symbol&#10;&#10;Description automatically generated">
            <a:extLst>
              <a:ext uri="{FF2B5EF4-FFF2-40B4-BE49-F238E27FC236}">
                <a16:creationId xmlns:a16="http://schemas.microsoft.com/office/drawing/2014/main" id="{91D9883A-3749-85F8-2C53-4CEDB8B05B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" y="20319"/>
            <a:ext cx="1010922" cy="1010922"/>
          </a:xfrm>
          <a:prstGeom prst="rect">
            <a:avLst/>
          </a:prstGeom>
        </p:spPr>
      </p:pic>
      <p:sp>
        <p:nvSpPr>
          <p:cNvPr id="8" name="Google Shape;817;p42">
            <a:extLst>
              <a:ext uri="{FF2B5EF4-FFF2-40B4-BE49-F238E27FC236}">
                <a16:creationId xmlns:a16="http://schemas.microsoft.com/office/drawing/2014/main" id="{3517814F-D520-F98A-D1F6-1C5AE0728497}"/>
              </a:ext>
            </a:extLst>
          </p:cNvPr>
          <p:cNvSpPr txBox="1">
            <a:spLocks/>
          </p:cNvSpPr>
          <p:nvPr/>
        </p:nvSpPr>
        <p:spPr>
          <a:xfrm>
            <a:off x="1544320" y="123874"/>
            <a:ext cx="10922000" cy="632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Questrial"/>
              <a:buNone/>
              <a:defRPr sz="4200" b="1" i="0" u="none" strike="noStrike" cap="none">
                <a:solidFill>
                  <a:schemeClr val="accent3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 defTabSz="704088">
              <a:spcAft>
                <a:spcPts val="600"/>
              </a:spcAft>
              <a:buClr>
                <a:srgbClr val="3B3252"/>
              </a:buClr>
              <a:defRPr/>
            </a:pPr>
            <a:r>
              <a:rPr lang="en-SG" sz="2800" b="1" i="0" u="none" strike="noStrike" kern="0" cap="none">
                <a:solidFill>
                  <a:schemeClr val="bg1"/>
                </a:solidFill>
                <a:latin typeface="Questrial"/>
                <a:ea typeface="Questrial"/>
                <a:cs typeface="Questrial"/>
                <a:sym typeface="Questrial"/>
              </a:rPr>
              <a:t>Maching Learning Models – Decision Tree</a:t>
            </a:r>
            <a:endParaRPr kumimoji="0" lang="en-SG" sz="2800" b="1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3" name="Picture 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42A1EC55-CFA6-2E26-773D-5A60BAD86A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464" y="3725544"/>
            <a:ext cx="3803016" cy="2036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0473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77C8E42-1068-640A-08C6-FFB94F5A423C}"/>
              </a:ext>
            </a:extLst>
          </p:cNvPr>
          <p:cNvSpPr txBox="1"/>
          <p:nvPr/>
        </p:nvSpPr>
        <p:spPr>
          <a:xfrm>
            <a:off x="2204720" y="802560"/>
            <a:ext cx="732536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#Decision Tree Max</a:t>
            </a:r>
            <a:endParaRPr lang="en-SG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scoreListDT 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[]</a:t>
            </a:r>
          </a:p>
          <a:p>
            <a:r>
              <a:rPr lang="en-SG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i </a:t>
            </a:r>
            <a:r>
              <a:rPr lang="en-SG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SG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SG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DTclassifier 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DecisionTreeClassifier(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max_leaf_nodes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i)</a:t>
            </a:r>
          </a:p>
          <a:p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DTclassifier.fit(X_train, y_train)</a:t>
            </a:r>
          </a:p>
          <a:p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scoreListDT.append(DTclassifier.score(X_test, y_test))</a:t>
            </a:r>
          </a:p>
          <a:p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plt.plot(</a:t>
            </a:r>
            <a:r>
              <a:rPr lang="en-SG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SG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SG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 scoreListDT)</a:t>
            </a:r>
          </a:p>
          <a:p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plt.xticks(np.arange(</a:t>
            </a:r>
            <a:r>
              <a:rPr lang="en-SG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SG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SG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plt.xlabel(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"Leaf"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plt.ylabel(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"Score"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plt.show()</a:t>
            </a:r>
          </a:p>
          <a:p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DTAccMax 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(scoreListDT)</a:t>
            </a:r>
          </a:p>
          <a:p>
            <a:r>
              <a:rPr lang="en-SG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"DT Acc Max </a:t>
            </a:r>
            <a:r>
              <a:rPr lang="en-SG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{:.2f}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%"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.format(DTAccMax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SG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  <p:pic>
        <p:nvPicPr>
          <p:cNvPr id="9" name="Picture 8" descr="A blue and yellow snake symbol&#10;&#10;Description automatically generated">
            <a:extLst>
              <a:ext uri="{FF2B5EF4-FFF2-40B4-BE49-F238E27FC236}">
                <a16:creationId xmlns:a16="http://schemas.microsoft.com/office/drawing/2014/main" id="{91D9883A-3749-85F8-2C53-4CEDB8B05B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" y="20319"/>
            <a:ext cx="1010922" cy="1010922"/>
          </a:xfrm>
          <a:prstGeom prst="rect">
            <a:avLst/>
          </a:prstGeom>
        </p:spPr>
      </p:pic>
      <p:sp>
        <p:nvSpPr>
          <p:cNvPr id="8" name="Google Shape;817;p42">
            <a:extLst>
              <a:ext uri="{FF2B5EF4-FFF2-40B4-BE49-F238E27FC236}">
                <a16:creationId xmlns:a16="http://schemas.microsoft.com/office/drawing/2014/main" id="{3517814F-D520-F98A-D1F6-1C5AE0728497}"/>
              </a:ext>
            </a:extLst>
          </p:cNvPr>
          <p:cNvSpPr txBox="1">
            <a:spLocks/>
          </p:cNvSpPr>
          <p:nvPr/>
        </p:nvSpPr>
        <p:spPr>
          <a:xfrm>
            <a:off x="1544320" y="123874"/>
            <a:ext cx="10922000" cy="632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Questrial"/>
              <a:buNone/>
              <a:defRPr sz="4200" b="1" i="0" u="none" strike="noStrike" cap="none">
                <a:solidFill>
                  <a:schemeClr val="accent3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 defTabSz="704088">
              <a:spcAft>
                <a:spcPts val="600"/>
              </a:spcAft>
              <a:buClr>
                <a:srgbClr val="3B3252"/>
              </a:buClr>
              <a:defRPr/>
            </a:pPr>
            <a:r>
              <a:rPr lang="en-SG" sz="2800" b="1" i="0" u="none" strike="noStrike" kern="0" cap="none">
                <a:solidFill>
                  <a:schemeClr val="bg1"/>
                </a:solidFill>
                <a:latin typeface="Questrial"/>
                <a:ea typeface="Questrial"/>
                <a:cs typeface="Questrial"/>
                <a:sym typeface="Questrial"/>
              </a:rPr>
              <a:t>Maching Learning Models – Decision Tree Max</a:t>
            </a:r>
            <a:endParaRPr kumimoji="0" lang="en-SG" sz="2800" b="1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4" name="Picture 3" descr="A graph showing a line&#10;&#10;Description automatically generated">
            <a:extLst>
              <a:ext uri="{FF2B5EF4-FFF2-40B4-BE49-F238E27FC236}">
                <a16:creationId xmlns:a16="http://schemas.microsoft.com/office/drawing/2014/main" id="{A7F565DC-E7D7-CEB6-A2D1-1468E112C3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060" y="3110864"/>
            <a:ext cx="4290060" cy="359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7509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77C8E42-1068-640A-08C6-FFB94F5A423C}"/>
              </a:ext>
            </a:extLst>
          </p:cNvPr>
          <p:cNvSpPr txBox="1"/>
          <p:nvPr/>
        </p:nvSpPr>
        <p:spPr>
          <a:xfrm>
            <a:off x="2204720" y="802560"/>
            <a:ext cx="732536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Random Forest</a:t>
            </a:r>
            <a:endParaRPr lang="en-SG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SG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sklearn.ensemble </a:t>
            </a:r>
            <a:r>
              <a:rPr lang="en-SG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RandomForestClassifier</a:t>
            </a:r>
          </a:p>
          <a:p>
            <a:b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RFclassifier 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RandomForestClassifier(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max_leaf_nodes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150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RFclassifier.fit(X_train, y_train)</a:t>
            </a:r>
          </a:p>
          <a:p>
            <a:b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y_pred 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RFclassifier.predict(X_test)</a:t>
            </a:r>
          </a:p>
          <a:p>
            <a:b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SG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(classification_report(y_test, y_pred))</a:t>
            </a:r>
          </a:p>
          <a:p>
            <a:r>
              <a:rPr lang="en-SG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(confusion_matrix(y_test, y_pred))</a:t>
            </a:r>
          </a:p>
          <a:p>
            <a:b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SG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sklearn.metrics </a:t>
            </a:r>
            <a:r>
              <a:rPr lang="en-SG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accuracy_score</a:t>
            </a:r>
          </a:p>
          <a:p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RFAcc 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accuracy_score(y_pred,y_test)</a:t>
            </a:r>
          </a:p>
          <a:p>
            <a:r>
              <a:rPr lang="en-SG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'Random Forest accuracy is: </a:t>
            </a:r>
            <a:r>
              <a:rPr lang="en-SG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{:.2f}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%'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.format(RFAcc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SG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  <p:pic>
        <p:nvPicPr>
          <p:cNvPr id="9" name="Picture 8" descr="A blue and yellow snake symbol&#10;&#10;Description automatically generated">
            <a:extLst>
              <a:ext uri="{FF2B5EF4-FFF2-40B4-BE49-F238E27FC236}">
                <a16:creationId xmlns:a16="http://schemas.microsoft.com/office/drawing/2014/main" id="{91D9883A-3749-85F8-2C53-4CEDB8B05B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" y="20319"/>
            <a:ext cx="1010922" cy="1010922"/>
          </a:xfrm>
          <a:prstGeom prst="rect">
            <a:avLst/>
          </a:prstGeom>
        </p:spPr>
      </p:pic>
      <p:sp>
        <p:nvSpPr>
          <p:cNvPr id="8" name="Google Shape;817;p42">
            <a:extLst>
              <a:ext uri="{FF2B5EF4-FFF2-40B4-BE49-F238E27FC236}">
                <a16:creationId xmlns:a16="http://schemas.microsoft.com/office/drawing/2014/main" id="{3517814F-D520-F98A-D1F6-1C5AE0728497}"/>
              </a:ext>
            </a:extLst>
          </p:cNvPr>
          <p:cNvSpPr txBox="1">
            <a:spLocks/>
          </p:cNvSpPr>
          <p:nvPr/>
        </p:nvSpPr>
        <p:spPr>
          <a:xfrm>
            <a:off x="1544320" y="123874"/>
            <a:ext cx="10922000" cy="632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Questrial"/>
              <a:buNone/>
              <a:defRPr sz="4200" b="1" i="0" u="none" strike="noStrike" cap="none">
                <a:solidFill>
                  <a:schemeClr val="accent3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 defTabSz="704088">
              <a:spcAft>
                <a:spcPts val="600"/>
              </a:spcAft>
              <a:buClr>
                <a:srgbClr val="3B3252"/>
              </a:buClr>
              <a:defRPr/>
            </a:pPr>
            <a:r>
              <a:rPr lang="en-SG" sz="2800" b="1" i="0" u="none" strike="noStrike" kern="0" cap="none">
                <a:solidFill>
                  <a:schemeClr val="bg1"/>
                </a:solidFill>
                <a:latin typeface="Questrial"/>
                <a:ea typeface="Questrial"/>
                <a:cs typeface="Questrial"/>
                <a:sym typeface="Questrial"/>
              </a:rPr>
              <a:t>Maching Learning Models – Random Forest</a:t>
            </a:r>
            <a:endParaRPr kumimoji="0" lang="en-SG" sz="2800" b="1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3" name="Picture 2" descr="A screen shot of a black screen&#10;&#10;Description automatically generated">
            <a:extLst>
              <a:ext uri="{FF2B5EF4-FFF2-40B4-BE49-F238E27FC236}">
                <a16:creationId xmlns:a16="http://schemas.microsoft.com/office/drawing/2014/main" id="{864427BF-85CA-A946-F4EB-515D2A4B96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3814" y="3828414"/>
            <a:ext cx="3877407" cy="2135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4369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77C8E42-1068-640A-08C6-FFB94F5A423C}"/>
              </a:ext>
            </a:extLst>
          </p:cNvPr>
          <p:cNvSpPr txBox="1"/>
          <p:nvPr/>
        </p:nvSpPr>
        <p:spPr>
          <a:xfrm>
            <a:off x="2235200" y="640000"/>
            <a:ext cx="732536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Random Forest Max</a:t>
            </a:r>
            <a:endParaRPr lang="en-SG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scoreListRF 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[]</a:t>
            </a:r>
          </a:p>
          <a:p>
            <a:r>
              <a:rPr lang="en-SG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i </a:t>
            </a:r>
            <a:r>
              <a:rPr lang="en-SG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SG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SG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150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RFclassifier 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RandomForestClassifier(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n_estimators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random_state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max_leaf_nodes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i)</a:t>
            </a:r>
          </a:p>
          <a:p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RFclassifier.fit(X_train, y_train)</a:t>
            </a:r>
          </a:p>
          <a:p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scoreListRF.append(RFclassifier.score(X_test, y_test))</a:t>
            </a:r>
          </a:p>
          <a:p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plt.plot(</a:t>
            </a:r>
            <a:r>
              <a:rPr lang="en-SG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SG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SG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150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 scoreListRF)</a:t>
            </a:r>
          </a:p>
          <a:p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plt.xticks(np.arange(</a:t>
            </a:r>
            <a:r>
              <a:rPr lang="en-SG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SG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150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SG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plt.xlabel(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"RF Value"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plt.ylabel(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"Score"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plt.show()</a:t>
            </a:r>
          </a:p>
          <a:p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RFAccMax 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(scoreListRF)</a:t>
            </a:r>
          </a:p>
          <a:p>
            <a:r>
              <a:rPr lang="en-SG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"RF Acc Max </a:t>
            </a:r>
            <a:r>
              <a:rPr lang="en-SG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{:.2f}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%"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.format(RFAccMax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SG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SG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  <p:pic>
        <p:nvPicPr>
          <p:cNvPr id="9" name="Picture 8" descr="A blue and yellow snake symbol&#10;&#10;Description automatically generated">
            <a:extLst>
              <a:ext uri="{FF2B5EF4-FFF2-40B4-BE49-F238E27FC236}">
                <a16:creationId xmlns:a16="http://schemas.microsoft.com/office/drawing/2014/main" id="{91D9883A-3749-85F8-2C53-4CEDB8B05B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" y="20319"/>
            <a:ext cx="1010922" cy="1010922"/>
          </a:xfrm>
          <a:prstGeom prst="rect">
            <a:avLst/>
          </a:prstGeom>
        </p:spPr>
      </p:pic>
      <p:sp>
        <p:nvSpPr>
          <p:cNvPr id="8" name="Google Shape;817;p42">
            <a:extLst>
              <a:ext uri="{FF2B5EF4-FFF2-40B4-BE49-F238E27FC236}">
                <a16:creationId xmlns:a16="http://schemas.microsoft.com/office/drawing/2014/main" id="{3517814F-D520-F98A-D1F6-1C5AE0728497}"/>
              </a:ext>
            </a:extLst>
          </p:cNvPr>
          <p:cNvSpPr txBox="1">
            <a:spLocks/>
          </p:cNvSpPr>
          <p:nvPr/>
        </p:nvSpPr>
        <p:spPr>
          <a:xfrm>
            <a:off x="1544320" y="123874"/>
            <a:ext cx="10922000" cy="632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Questrial"/>
              <a:buNone/>
              <a:defRPr sz="4200" b="1" i="0" u="none" strike="noStrike" cap="none">
                <a:solidFill>
                  <a:schemeClr val="accent3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 defTabSz="704088">
              <a:spcAft>
                <a:spcPts val="600"/>
              </a:spcAft>
              <a:buClr>
                <a:srgbClr val="3B3252"/>
              </a:buClr>
              <a:defRPr/>
            </a:pPr>
            <a:r>
              <a:rPr lang="en-SG" sz="2800" b="1" i="0" u="none" strike="noStrike" kern="0" cap="none">
                <a:solidFill>
                  <a:schemeClr val="bg1"/>
                </a:solidFill>
                <a:latin typeface="Questrial"/>
                <a:ea typeface="Questrial"/>
                <a:cs typeface="Questrial"/>
                <a:sym typeface="Questrial"/>
              </a:rPr>
              <a:t>Maching Learning Models – Random Forest Max</a:t>
            </a:r>
            <a:endParaRPr kumimoji="0" lang="en-SG" sz="2800" b="1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4" name="Picture 3" descr="A graph showing a line&#10;&#10;Description automatically generated">
            <a:extLst>
              <a:ext uri="{FF2B5EF4-FFF2-40B4-BE49-F238E27FC236}">
                <a16:creationId xmlns:a16="http://schemas.microsoft.com/office/drawing/2014/main" id="{DA1E353B-6632-74A1-5611-0D993D1EE5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9720" y="2877185"/>
            <a:ext cx="4638040" cy="3847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775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260ACC13-B825-49F3-93DE-C8B8F2FA3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F947B31F-CA03-4793-845D-FD86BABC1A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DCDDE94D-F78C-4A48-AEA6-E922FC99A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3445A886-F3CA-4DE4-90D7-535F9707B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A8999CB6-C053-418B-AE37-E470804D2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81EA3E26-BFCD-4396-AE8A-2A9828BFF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5F9BC582-73A6-4D8A-8738-E36476489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SG"/>
            </a:p>
          </p:txBody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6AD30037-67ED-4367-9BE0-45787510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graph&#10;&#10;Description automatically generated">
            <a:extLst>
              <a:ext uri="{FF2B5EF4-FFF2-40B4-BE49-F238E27FC236}">
                <a16:creationId xmlns:a16="http://schemas.microsoft.com/office/drawing/2014/main" id="{F6835482-5BF9-A219-3B82-4514E4DFD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2" r="8367" b="2"/>
          <a:stretch/>
        </p:blipFill>
        <p:spPr>
          <a:xfrm>
            <a:off x="6892924" y="10"/>
            <a:ext cx="5299077" cy="6857990"/>
          </a:xfrm>
          <a:custGeom>
            <a:avLst/>
            <a:gdLst/>
            <a:ahLst/>
            <a:cxnLst/>
            <a:rect l="l" t="t" r="r" b="b"/>
            <a:pathLst>
              <a:path w="5299077" h="6858000">
                <a:moveTo>
                  <a:pt x="836871" y="0"/>
                </a:moveTo>
                <a:lnTo>
                  <a:pt x="5299077" y="0"/>
                </a:lnTo>
                <a:lnTo>
                  <a:pt x="5299077" y="6858000"/>
                </a:lnTo>
                <a:lnTo>
                  <a:pt x="1911312" y="6858000"/>
                </a:lnTo>
                <a:lnTo>
                  <a:pt x="0" y="5333999"/>
                </a:lnTo>
                <a:close/>
              </a:path>
            </a:pathLst>
          </a:cu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50841A4E-5BC1-44B4-83CF-D524E8AEA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32760" y="0"/>
            <a:ext cx="2436813" cy="6858001"/>
            <a:chOff x="1320800" y="0"/>
            <a:chExt cx="2436813" cy="6858001"/>
          </a:xfrm>
        </p:grpSpPr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BF371BCC-8954-44E2-8C4F-29DC18872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CD3505BE-B420-41C5-BE34-3E7652D37A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27" name="Freeform 8">
              <a:extLst>
                <a:ext uri="{FF2B5EF4-FFF2-40B4-BE49-F238E27FC236}">
                  <a16:creationId xmlns:a16="http://schemas.microsoft.com/office/drawing/2014/main" id="{4B68A05B-A78B-4D59-8CF9-1900731A2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28" name="Freeform 9">
              <a:extLst>
                <a:ext uri="{FF2B5EF4-FFF2-40B4-BE49-F238E27FC236}">
                  <a16:creationId xmlns:a16="http://schemas.microsoft.com/office/drawing/2014/main" id="{84D57A01-C112-4FF2-B5ED-0B762AAD9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29" name="Freeform 10">
              <a:extLst>
                <a:ext uri="{FF2B5EF4-FFF2-40B4-BE49-F238E27FC236}">
                  <a16:creationId xmlns:a16="http://schemas.microsoft.com/office/drawing/2014/main" id="{6CCCCDF1-5D4F-4CA1-8400-DFBB96BB0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30" name="Freeform 11">
              <a:extLst>
                <a:ext uri="{FF2B5EF4-FFF2-40B4-BE49-F238E27FC236}">
                  <a16:creationId xmlns:a16="http://schemas.microsoft.com/office/drawing/2014/main" id="{20A090B2-5344-43CD-BC70-A6D44F15E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8" name="Google Shape;817;p42">
            <a:extLst>
              <a:ext uri="{FF2B5EF4-FFF2-40B4-BE49-F238E27FC236}">
                <a16:creationId xmlns:a16="http://schemas.microsoft.com/office/drawing/2014/main" id="{3517814F-D520-F98A-D1F6-1C5AE0728497}"/>
              </a:ext>
            </a:extLst>
          </p:cNvPr>
          <p:cNvSpPr txBox="1">
            <a:spLocks/>
          </p:cNvSpPr>
          <p:nvPr/>
        </p:nvSpPr>
        <p:spPr>
          <a:xfrm>
            <a:off x="972080" y="685800"/>
            <a:ext cx="5260680" cy="1752599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Questrial"/>
              <a:buNone/>
              <a:defRPr sz="4200" b="1" i="0" u="none" strike="noStrike" cap="none">
                <a:solidFill>
                  <a:schemeClr val="accent3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 algn="l">
              <a:spcBef>
                <a:spcPct val="0"/>
              </a:spcBef>
              <a:spcAft>
                <a:spcPts val="600"/>
              </a:spcAft>
              <a:buClr>
                <a:srgbClr val="3B3252"/>
              </a:buClr>
              <a:defRPr/>
            </a:pPr>
            <a:r>
              <a:rPr lang="en-US" sz="4000" b="1" i="0" u="none" strike="noStrike">
                <a:ln w="3175" cmpd="sng">
                  <a:noFill/>
                </a:ln>
                <a:solidFill>
                  <a:schemeClr val="tx1"/>
                </a:solidFill>
                <a:latin typeface="+mj-lt"/>
                <a:ea typeface="+mj-ea"/>
                <a:cs typeface="+mj-cs"/>
                <a:sym typeface="Questrial"/>
              </a:rPr>
              <a:t>Maching Learning Models Comparison</a:t>
            </a:r>
            <a:endParaRPr kumimoji="0" lang="en-US" sz="4000" b="1" i="0" u="none" strike="noStrike" spc="0" normalizeH="0" baseline="0" noProof="0">
              <a:ln w="3175" cmpd="sng">
                <a:noFill/>
              </a:ln>
              <a:solidFill>
                <a:schemeClr val="tx1"/>
              </a:solidFill>
              <a:uLnTx/>
              <a:uFillTx/>
              <a:latin typeface="+mj-lt"/>
              <a:ea typeface="+mj-ea"/>
              <a:cs typeface="+mj-cs"/>
              <a:sym typeface="Quest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7C8E42-1068-640A-08C6-FFB94F5A423C}"/>
              </a:ext>
            </a:extLst>
          </p:cNvPr>
          <p:cNvSpPr txBox="1"/>
          <p:nvPr/>
        </p:nvSpPr>
        <p:spPr>
          <a:xfrm>
            <a:off x="45719" y="2666999"/>
            <a:ext cx="6580506" cy="3327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SG" sz="1600" b="0">
                <a:solidFill>
                  <a:srgbClr val="6A9955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# Model Comparison</a:t>
            </a:r>
            <a:endParaRPr lang="en-SG" sz="1600" b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br>
              <a:rPr lang="en-SG" sz="1600" b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SG" sz="1600" b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compare </a:t>
            </a:r>
            <a:r>
              <a:rPr lang="en-SG" sz="1600" b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SG" sz="1600" b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pd.DataFrame({</a:t>
            </a:r>
            <a:r>
              <a:rPr lang="en-SG" sz="1600" b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'Model'</a:t>
            </a:r>
            <a:r>
              <a:rPr lang="en-SG" sz="1600" b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[</a:t>
            </a:r>
            <a:r>
              <a:rPr lang="en-SG" sz="1600" b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'Logistic Regression'</a:t>
            </a:r>
            <a:r>
              <a:rPr lang="en-SG" sz="1600" b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 </a:t>
            </a:r>
            <a:r>
              <a:rPr lang="en-SG" sz="1600" b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'K Neighbors'</a:t>
            </a:r>
            <a:r>
              <a:rPr lang="en-SG" sz="1600" b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 </a:t>
            </a:r>
            <a:r>
              <a:rPr lang="en-SG" sz="1600" b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'K Neighbors Max'</a:t>
            </a:r>
            <a:r>
              <a:rPr lang="en-SG" sz="1600" b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 </a:t>
            </a:r>
            <a:r>
              <a:rPr lang="en-SG" sz="1600" b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'SVM'</a:t>
            </a:r>
            <a:r>
              <a:rPr lang="en-SG" sz="1600" b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 </a:t>
            </a:r>
            <a:r>
              <a:rPr lang="en-SG" sz="1600" b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'Categorical NB'</a:t>
            </a:r>
            <a:r>
              <a:rPr lang="en-SG" sz="1600" b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 </a:t>
            </a:r>
            <a:r>
              <a:rPr lang="en-SG" sz="1600" b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'Gaussian NB'</a:t>
            </a:r>
            <a:r>
              <a:rPr lang="en-SG" sz="1600" b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 </a:t>
            </a:r>
            <a:r>
              <a:rPr lang="en-SG" sz="1600" b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'Decision Tree'</a:t>
            </a:r>
            <a:r>
              <a:rPr lang="en-SG" sz="1600" b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 </a:t>
            </a:r>
            <a:r>
              <a:rPr lang="en-SG" sz="1600" b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'Decision Tree Max'</a:t>
            </a:r>
            <a:r>
              <a:rPr lang="en-SG" sz="1600" b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 </a:t>
            </a:r>
            <a:r>
              <a:rPr lang="en-SG" sz="1600" b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'Random Forest'</a:t>
            </a:r>
            <a:r>
              <a:rPr lang="en-SG" sz="1600" b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 </a:t>
            </a:r>
            <a:r>
              <a:rPr lang="en-SG" sz="1600" b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'Random Forest Max'</a:t>
            </a:r>
            <a:r>
              <a:rPr lang="en-SG" sz="1600" b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], </a:t>
            </a:r>
          </a:p>
          <a:p>
            <a:r>
              <a:rPr lang="en-SG" sz="1600" b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                </a:t>
            </a:r>
            <a:r>
              <a:rPr lang="en-SG" sz="1600" b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'Accuracy'</a:t>
            </a:r>
            <a:r>
              <a:rPr lang="en-SG" sz="1600" b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[LRAcc</a:t>
            </a:r>
            <a:r>
              <a:rPr lang="en-SG" sz="1600" b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*</a:t>
            </a:r>
            <a:r>
              <a:rPr lang="en-SG" sz="1600" b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100</a:t>
            </a:r>
            <a:r>
              <a:rPr lang="en-SG" sz="1600" b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 KNAcc</a:t>
            </a:r>
            <a:r>
              <a:rPr lang="en-SG" sz="1600" b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*</a:t>
            </a:r>
            <a:r>
              <a:rPr lang="en-SG" sz="1600" b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100</a:t>
            </a:r>
            <a:r>
              <a:rPr lang="en-SG" sz="1600" b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 KNAccMax</a:t>
            </a:r>
            <a:r>
              <a:rPr lang="en-SG" sz="1600" b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*</a:t>
            </a:r>
            <a:r>
              <a:rPr lang="en-SG" sz="1600" b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100</a:t>
            </a:r>
            <a:r>
              <a:rPr lang="en-SG" sz="1600" b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 SVCAcc</a:t>
            </a:r>
            <a:r>
              <a:rPr lang="en-SG" sz="1600" b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*</a:t>
            </a:r>
            <a:r>
              <a:rPr lang="en-SG" sz="1600" b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100</a:t>
            </a:r>
            <a:r>
              <a:rPr lang="en-SG" sz="1600" b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 NBAcc1</a:t>
            </a:r>
            <a:r>
              <a:rPr lang="en-SG" sz="1600" b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*</a:t>
            </a:r>
            <a:r>
              <a:rPr lang="en-SG" sz="1600" b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100</a:t>
            </a:r>
            <a:r>
              <a:rPr lang="en-SG" sz="1600" b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 NBAcc2</a:t>
            </a:r>
            <a:r>
              <a:rPr lang="en-SG" sz="1600" b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*</a:t>
            </a:r>
            <a:r>
              <a:rPr lang="en-SG" sz="1600" b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100</a:t>
            </a:r>
            <a:r>
              <a:rPr lang="en-SG" sz="1600" b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 DTAcc</a:t>
            </a:r>
            <a:r>
              <a:rPr lang="en-SG" sz="1600" b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*</a:t>
            </a:r>
            <a:r>
              <a:rPr lang="en-SG" sz="1600" b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100</a:t>
            </a:r>
            <a:r>
              <a:rPr lang="en-SG" sz="1600" b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 DTAccMax</a:t>
            </a:r>
            <a:r>
              <a:rPr lang="en-SG" sz="1600" b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*</a:t>
            </a:r>
            <a:r>
              <a:rPr lang="en-SG" sz="1600" b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100</a:t>
            </a:r>
            <a:r>
              <a:rPr lang="en-SG" sz="1600" b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 RFAcc</a:t>
            </a:r>
            <a:r>
              <a:rPr lang="en-SG" sz="1600" b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*</a:t>
            </a:r>
            <a:r>
              <a:rPr lang="en-SG" sz="1600" b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100</a:t>
            </a:r>
            <a:r>
              <a:rPr lang="en-SG" sz="1600" b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 RFAccMax</a:t>
            </a:r>
            <a:r>
              <a:rPr lang="en-SG" sz="1600" b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*</a:t>
            </a:r>
            <a:r>
              <a:rPr lang="en-SG" sz="1600" b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100</a:t>
            </a:r>
            <a:r>
              <a:rPr lang="en-SG" sz="1600" b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]})</a:t>
            </a:r>
          </a:p>
          <a:p>
            <a:r>
              <a:rPr lang="en-SG" sz="1600" b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compare.sort_values(</a:t>
            </a:r>
            <a:r>
              <a:rPr lang="en-SG" sz="1600" b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by</a:t>
            </a:r>
            <a:r>
              <a:rPr lang="en-SG" sz="1600" b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SG" sz="1600" b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'Accuracy'</a:t>
            </a:r>
            <a:r>
              <a:rPr lang="en-SG" sz="1600" b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 </a:t>
            </a:r>
            <a:r>
              <a:rPr lang="en-SG" sz="1600" b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ascending</a:t>
            </a:r>
            <a:r>
              <a:rPr lang="en-SG" sz="1600" b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SG" sz="1600" b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False</a:t>
            </a:r>
            <a:r>
              <a:rPr lang="en-SG" sz="1600" b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9" name="Picture 8" descr="A blue and yellow snake symbol&#10;&#10;Description automatically generated">
            <a:extLst>
              <a:ext uri="{FF2B5EF4-FFF2-40B4-BE49-F238E27FC236}">
                <a16:creationId xmlns:a16="http://schemas.microsoft.com/office/drawing/2014/main" id="{91D9883A-3749-85F8-2C53-4CEDB8B05B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" y="20319"/>
            <a:ext cx="1010922" cy="1010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0667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D65B30C-427F-449E-B039-E288E85D8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9F47D947-83F7-46E3-872B-0777122A0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60C7B45B-6634-46FA-862D-B86F1C3C5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C7504CC0-DD94-4ED9-ADC9-6FE7AEA33F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64268326-B6DD-4E00-9788-6C319279A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92C7B3DE-DB23-4AAC-B142-C803C0C0A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1EEF04DC-4E0D-4127-A98D-EA81C3B2D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84966D2-3C9B-4F47-8231-1DEC33D3B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066" y="321734"/>
            <a:ext cx="11074201" cy="6214533"/>
          </a:xfrm>
          <a:custGeom>
            <a:avLst/>
            <a:gdLst>
              <a:gd name="connsiteX0" fmla="*/ 815396 w 11074201"/>
              <a:gd name="connsiteY0" fmla="*/ 0 h 6214533"/>
              <a:gd name="connsiteX1" fmla="*/ 11074201 w 11074201"/>
              <a:gd name="connsiteY1" fmla="*/ 0 h 6214533"/>
              <a:gd name="connsiteX2" fmla="*/ 11074201 w 11074201"/>
              <a:gd name="connsiteY2" fmla="*/ 6214533 h 6214533"/>
              <a:gd name="connsiteX3" fmla="*/ 1498193 w 11074201"/>
              <a:gd name="connsiteY3" fmla="*/ 6214533 h 6214533"/>
              <a:gd name="connsiteX4" fmla="*/ 0 w 11074201"/>
              <a:gd name="connsiteY4" fmla="*/ 4992543 h 6214533"/>
              <a:gd name="connsiteX5" fmla="*/ 433971 w 11074201"/>
              <a:gd name="connsiteY5" fmla="*/ 2335405 h 621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74201" h="6214533">
                <a:moveTo>
                  <a:pt x="815396" y="0"/>
                </a:moveTo>
                <a:lnTo>
                  <a:pt x="11074201" y="0"/>
                </a:lnTo>
                <a:lnTo>
                  <a:pt x="11074201" y="6214533"/>
                </a:lnTo>
                <a:lnTo>
                  <a:pt x="1498193" y="6214533"/>
                </a:lnTo>
                <a:lnTo>
                  <a:pt x="0" y="4992543"/>
                </a:lnTo>
                <a:cubicBezTo>
                  <a:pt x="141071" y="4106831"/>
                  <a:pt x="287521" y="3221118"/>
                  <a:pt x="433971" y="2335405"/>
                </a:cubicBezTo>
                <a:close/>
              </a:path>
            </a:pathLst>
          </a:custGeom>
          <a:solidFill>
            <a:srgbClr val="FFFFFF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  <a:tileRect/>
            </a:gra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Google Shape;817;p42">
            <a:extLst>
              <a:ext uri="{FF2B5EF4-FFF2-40B4-BE49-F238E27FC236}">
                <a16:creationId xmlns:a16="http://schemas.microsoft.com/office/drawing/2014/main" id="{FC492F93-D13D-9AF8-0899-B85D730B01A4}"/>
              </a:ext>
            </a:extLst>
          </p:cNvPr>
          <p:cNvSpPr txBox="1">
            <a:spLocks/>
          </p:cNvSpPr>
          <p:nvPr/>
        </p:nvSpPr>
        <p:spPr>
          <a:xfrm>
            <a:off x="3694555" y="601442"/>
            <a:ext cx="5827530" cy="632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Questrial"/>
              <a:buNone/>
              <a:defRPr sz="4200" b="1" i="0" u="none" strike="noStrike" cap="none">
                <a:solidFill>
                  <a:schemeClr val="accent3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 defTabSz="704088">
              <a:spcAft>
                <a:spcPts val="600"/>
              </a:spcAft>
              <a:buClr>
                <a:srgbClr val="3B3252"/>
              </a:buClr>
              <a:defRPr/>
            </a:pPr>
            <a:r>
              <a:rPr lang="en-SG" sz="3234" b="1" i="0" u="none" strike="noStrike" kern="0" cap="none">
                <a:solidFill>
                  <a:srgbClr val="3B3252"/>
                </a:solidFill>
                <a:latin typeface="Questrial"/>
                <a:ea typeface="Questrial"/>
                <a:cs typeface="Questrial"/>
                <a:sym typeface="Questrial"/>
              </a:rPr>
              <a:t>Conclusion</a:t>
            </a:r>
            <a:endParaRPr kumimoji="0" lang="en-SG" sz="4200" b="1" i="0" u="none" strike="noStrike" kern="0" cap="none" spc="0" normalizeH="0" baseline="0" noProof="0">
              <a:ln>
                <a:noFill/>
              </a:ln>
              <a:solidFill>
                <a:srgbClr val="3B3252"/>
              </a:solidFill>
              <a:effectLst/>
              <a:uLnTx/>
              <a:uFillTx/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3EFF1F-2EEF-15A2-97D6-7AB0FFAF54E7}"/>
              </a:ext>
            </a:extLst>
          </p:cNvPr>
          <p:cNvSpPr txBox="1"/>
          <p:nvPr/>
        </p:nvSpPr>
        <p:spPr>
          <a:xfrm>
            <a:off x="1325178" y="1983284"/>
            <a:ext cx="10177171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Conclusion : </a:t>
            </a:r>
          </a:p>
          <a:p>
            <a:endParaRPr lang="en-US" sz="1200" b="0">
              <a:solidFill>
                <a:schemeClr val="accent2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-From the results, it can be seen that Random Forest has the highest accuracy of 80% as compare to the rest of ML models in predicting classification of default status, for the 'Non-Defaulters' on precision, recall and F1-score gives a high score of 83%,97% and 89% and the 'Defaulters' score was 34%,7% and 11% which is lower but able to predict the number of defaulters which is closely comparable to the actual datasets.</a:t>
            </a:r>
          </a:p>
          <a:p>
            <a:endParaRPr lang="en-US" sz="1200" b="0">
              <a:solidFill>
                <a:schemeClr val="accent2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-The Decision Tree Classifier has an accuracy above 70% but will select Random Forest as a better ML classifier as the confusion matrix has a better result, and also the precision, recall and F1-score has the highest score.</a:t>
            </a:r>
          </a:p>
          <a:p>
            <a:endParaRPr lang="en-US" sz="1200" b="0">
              <a:solidFill>
                <a:schemeClr val="accent2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-Data preparartion like Data Binning need to be specifically done on on numerical and categorical variables which is very important so that ML algorthim will gives a more accuracy in the predictive algorithm techniques used. </a:t>
            </a:r>
          </a:p>
          <a:p>
            <a:r>
              <a:rPr lang="en-US" sz="1200" b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In the case of categorical features, we need to perform encoding like onehot encoding so that the ML algorithm can process them more accurately.</a:t>
            </a:r>
          </a:p>
          <a:p>
            <a:endParaRPr lang="en-US" sz="1200" b="0">
              <a:solidFill>
                <a:schemeClr val="accent2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-Predicting Loan Default is highly dependent on the demographics of the people, Self-employed/Part-timers with lower income and higher education level are more likely to default on loans.Majority are males.</a:t>
            </a:r>
            <a:endParaRPr lang="en-SG" sz="1200" b="0">
              <a:solidFill>
                <a:schemeClr val="accent2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13403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D65B30C-427F-449E-B039-E288E85D8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9F47D947-83F7-46E3-872B-0777122A0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60C7B45B-6634-46FA-862D-B86F1C3C5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C7504CC0-DD94-4ED9-ADC9-6FE7AEA33F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64268326-B6DD-4E00-9788-6C319279A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92C7B3DE-DB23-4AAC-B142-C803C0C0A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1EEF04DC-4E0D-4127-A98D-EA81C3B2D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84966D2-3C9B-4F47-8231-1DEC33D3B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066" y="321734"/>
            <a:ext cx="11074201" cy="6214533"/>
          </a:xfrm>
          <a:custGeom>
            <a:avLst/>
            <a:gdLst>
              <a:gd name="connsiteX0" fmla="*/ 815396 w 11074201"/>
              <a:gd name="connsiteY0" fmla="*/ 0 h 6214533"/>
              <a:gd name="connsiteX1" fmla="*/ 11074201 w 11074201"/>
              <a:gd name="connsiteY1" fmla="*/ 0 h 6214533"/>
              <a:gd name="connsiteX2" fmla="*/ 11074201 w 11074201"/>
              <a:gd name="connsiteY2" fmla="*/ 6214533 h 6214533"/>
              <a:gd name="connsiteX3" fmla="*/ 1498193 w 11074201"/>
              <a:gd name="connsiteY3" fmla="*/ 6214533 h 6214533"/>
              <a:gd name="connsiteX4" fmla="*/ 0 w 11074201"/>
              <a:gd name="connsiteY4" fmla="*/ 4992543 h 6214533"/>
              <a:gd name="connsiteX5" fmla="*/ 433971 w 11074201"/>
              <a:gd name="connsiteY5" fmla="*/ 2335405 h 621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74201" h="6214533">
                <a:moveTo>
                  <a:pt x="815396" y="0"/>
                </a:moveTo>
                <a:lnTo>
                  <a:pt x="11074201" y="0"/>
                </a:lnTo>
                <a:lnTo>
                  <a:pt x="11074201" y="6214533"/>
                </a:lnTo>
                <a:lnTo>
                  <a:pt x="1498193" y="6214533"/>
                </a:lnTo>
                <a:lnTo>
                  <a:pt x="0" y="4992543"/>
                </a:lnTo>
                <a:cubicBezTo>
                  <a:pt x="141071" y="4106831"/>
                  <a:pt x="287521" y="3221118"/>
                  <a:pt x="433971" y="2335405"/>
                </a:cubicBezTo>
                <a:close/>
              </a:path>
            </a:pathLst>
          </a:custGeom>
          <a:solidFill>
            <a:srgbClr val="FFFFFF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  <a:tileRect/>
            </a:gra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Google Shape;817;p42">
            <a:extLst>
              <a:ext uri="{FF2B5EF4-FFF2-40B4-BE49-F238E27FC236}">
                <a16:creationId xmlns:a16="http://schemas.microsoft.com/office/drawing/2014/main" id="{FC492F93-D13D-9AF8-0899-B85D730B01A4}"/>
              </a:ext>
            </a:extLst>
          </p:cNvPr>
          <p:cNvSpPr txBox="1">
            <a:spLocks/>
          </p:cNvSpPr>
          <p:nvPr/>
        </p:nvSpPr>
        <p:spPr>
          <a:xfrm>
            <a:off x="4009515" y="1383762"/>
            <a:ext cx="5827530" cy="632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Questrial"/>
              <a:buNone/>
              <a:defRPr sz="4200" b="1" i="0" u="none" strike="noStrike" cap="none">
                <a:solidFill>
                  <a:schemeClr val="accent3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 defTabSz="704088">
              <a:spcAft>
                <a:spcPts val="600"/>
              </a:spcAft>
              <a:buClr>
                <a:srgbClr val="3B3252"/>
              </a:buClr>
              <a:defRPr/>
            </a:pPr>
            <a:r>
              <a:rPr lang="en-SG" sz="3234" b="1" i="0" u="none" strike="noStrike" kern="0" cap="none">
                <a:solidFill>
                  <a:srgbClr val="3B3252"/>
                </a:solidFill>
                <a:latin typeface="Questrial"/>
                <a:ea typeface="Questrial"/>
                <a:cs typeface="Questrial"/>
                <a:sym typeface="Questrial"/>
              </a:rPr>
              <a:t>Data Understanding</a:t>
            </a:r>
            <a:endParaRPr kumimoji="0" lang="en-SG" sz="4200" b="1" i="0" u="none" strike="noStrike" kern="0" cap="none" spc="0" normalizeH="0" baseline="0" noProof="0">
              <a:ln>
                <a:noFill/>
              </a:ln>
              <a:solidFill>
                <a:srgbClr val="3B3252"/>
              </a:solidFill>
              <a:effectLst/>
              <a:uLnTx/>
              <a:uFillTx/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" name="Google Shape;818;p42">
            <a:extLst>
              <a:ext uri="{FF2B5EF4-FFF2-40B4-BE49-F238E27FC236}">
                <a16:creationId xmlns:a16="http://schemas.microsoft.com/office/drawing/2014/main" id="{90E7942D-812A-A9DE-FBA1-1F557B382CCD}"/>
              </a:ext>
            </a:extLst>
          </p:cNvPr>
          <p:cNvSpPr txBox="1">
            <a:spLocks/>
          </p:cNvSpPr>
          <p:nvPr/>
        </p:nvSpPr>
        <p:spPr>
          <a:xfrm>
            <a:off x="4068364" y="1867841"/>
            <a:ext cx="4909179" cy="282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rlow"/>
              <a:buNone/>
              <a:defRPr sz="1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rlow"/>
              <a:buNone/>
              <a:defRPr sz="21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rlow"/>
              <a:buNone/>
              <a:defRPr sz="21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rlow"/>
              <a:buNone/>
              <a:defRPr sz="21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rlow"/>
              <a:buNone/>
              <a:defRPr sz="21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rlow"/>
              <a:buNone/>
              <a:defRPr sz="21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rlow"/>
              <a:buNone/>
              <a:defRPr sz="21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rlow"/>
              <a:buNone/>
              <a:defRPr sz="21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rlow"/>
              <a:buNone/>
              <a:defRPr sz="21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 defTabSz="704088">
              <a:spcAft>
                <a:spcPts val="600"/>
              </a:spcAft>
              <a:buClr>
                <a:srgbClr val="000000"/>
              </a:buClr>
              <a:defRPr/>
            </a:pPr>
            <a:r>
              <a:rPr lang="en-US" sz="1232" b="0" i="0" u="none" strike="noStrike" kern="0" cap="non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Dataset Features: 5000 rows x 17 columns</a:t>
            </a: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arlow"/>
              <a:sym typeface="Barlow"/>
            </a:endParaRPr>
          </a:p>
        </p:txBody>
      </p:sp>
      <p:pic>
        <p:nvPicPr>
          <p:cNvPr id="5" name="Picture 4" descr="A black and white screen with white text&#10;&#10;Description automatically generated">
            <a:extLst>
              <a:ext uri="{FF2B5EF4-FFF2-40B4-BE49-F238E27FC236}">
                <a16:creationId xmlns:a16="http://schemas.microsoft.com/office/drawing/2014/main" id="{D7D1D83A-B333-0457-77C0-FC4EFFDA9C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307" y="2109503"/>
            <a:ext cx="10239523" cy="3793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1954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8F94D66-27EC-4CB8-8226-D7F41C161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A53964C-7D93-4C48-A4A6-C4C2C393C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9C944EEC-539E-4389-8785-58E65D04E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7836EB7E-895C-4D68-B92E-312B371CB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0F29242B-8CE7-4636-B326-4BEE42EB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4D0B8E9A-7727-4AD9-974E-8815F0B20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1CD6C65C-71BE-4549-926A-1C1135FD0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2" name="Google Shape;817;p42">
            <a:extLst>
              <a:ext uri="{FF2B5EF4-FFF2-40B4-BE49-F238E27FC236}">
                <a16:creationId xmlns:a16="http://schemas.microsoft.com/office/drawing/2014/main" id="{A9C34160-A17D-28DE-FC13-6EF5824A9831}"/>
              </a:ext>
            </a:extLst>
          </p:cNvPr>
          <p:cNvSpPr txBox="1">
            <a:spLocks/>
          </p:cNvSpPr>
          <p:nvPr/>
        </p:nvSpPr>
        <p:spPr>
          <a:xfrm>
            <a:off x="2253785" y="1380068"/>
            <a:ext cx="4978303" cy="2616199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Questrial"/>
              <a:buNone/>
              <a:defRPr sz="4200" b="1" i="0" u="none" strike="noStrike" cap="none">
                <a:solidFill>
                  <a:schemeClr val="accent3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 marL="0" marR="0" lvl="0" indent="0" algn="r" fontAlgn="auto">
              <a:spcBef>
                <a:spcPct val="0"/>
              </a:spcBef>
              <a:spcAft>
                <a:spcPts val="600"/>
              </a:spcAft>
              <a:buClr>
                <a:srgbClr val="3B3252"/>
              </a:buClr>
              <a:buSzPts val="4200"/>
              <a:tabLst/>
              <a:defRPr/>
            </a:pPr>
            <a:r>
              <a:rPr lang="en-US" sz="6000">
                <a:ln w="3175" cmpd="sng">
                  <a:noFill/>
                </a:ln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Preparation</a:t>
            </a:r>
            <a:endParaRPr kumimoji="0" lang="en-US" sz="6000" b="1" i="0" u="none" strike="noStrike" spc="0" normalizeH="0" baseline="0" noProof="0">
              <a:ln w="3175" cmpd="sng">
                <a:noFill/>
              </a:ln>
              <a:solidFill>
                <a:schemeClr val="tx1"/>
              </a:solidFill>
              <a:uLnTx/>
              <a:uFillTx/>
              <a:latin typeface="+mj-lt"/>
              <a:ea typeface="+mj-ea"/>
              <a:cs typeface="+mj-cs"/>
              <a:sym typeface="Questrial"/>
            </a:endParaRPr>
          </a:p>
        </p:txBody>
      </p:sp>
      <p:sp>
        <p:nvSpPr>
          <p:cNvPr id="17" name="Rounded Rectangle 4">
            <a:extLst>
              <a:ext uri="{FF2B5EF4-FFF2-40B4-BE49-F238E27FC236}">
                <a16:creationId xmlns:a16="http://schemas.microsoft.com/office/drawing/2014/main" id="{95DB57EE-F280-4C39-98FB-CD03D3A20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944" y="648931"/>
            <a:ext cx="3982086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ack screen with a black border&#10;&#10;Description automatically generated">
            <a:extLst>
              <a:ext uri="{FF2B5EF4-FFF2-40B4-BE49-F238E27FC236}">
                <a16:creationId xmlns:a16="http://schemas.microsoft.com/office/drawing/2014/main" id="{BE461072-A08E-4F6D-EE8A-381ED35DED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768" b="-1"/>
          <a:stretch/>
        </p:blipFill>
        <p:spPr>
          <a:xfrm>
            <a:off x="7873801" y="1011765"/>
            <a:ext cx="3341190" cy="4546708"/>
          </a:xfrm>
          <a:prstGeom prst="rect">
            <a:avLst/>
          </a:prstGeom>
        </p:spPr>
      </p:pic>
      <p:sp>
        <p:nvSpPr>
          <p:cNvPr id="5" name="Google Shape;818;p42">
            <a:extLst>
              <a:ext uri="{FF2B5EF4-FFF2-40B4-BE49-F238E27FC236}">
                <a16:creationId xmlns:a16="http://schemas.microsoft.com/office/drawing/2014/main" id="{01F57C1C-694F-CC24-5116-57CD7F942425}"/>
              </a:ext>
            </a:extLst>
          </p:cNvPr>
          <p:cNvSpPr txBox="1">
            <a:spLocks/>
          </p:cNvSpPr>
          <p:nvPr/>
        </p:nvSpPr>
        <p:spPr>
          <a:xfrm>
            <a:off x="2777429" y="3996267"/>
            <a:ext cx="4909179" cy="282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rlow"/>
              <a:buNone/>
              <a:defRPr sz="1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rlow"/>
              <a:buNone/>
              <a:defRPr sz="21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rlow"/>
              <a:buNone/>
              <a:defRPr sz="21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rlow"/>
              <a:buNone/>
              <a:defRPr sz="21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rlow"/>
              <a:buNone/>
              <a:defRPr sz="21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rlow"/>
              <a:buNone/>
              <a:defRPr sz="21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rlow"/>
              <a:buNone/>
              <a:defRPr sz="21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rlow"/>
              <a:buNone/>
              <a:defRPr sz="21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rlow"/>
              <a:buNone/>
              <a:defRPr sz="21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 defTabSz="704088">
              <a:spcAft>
                <a:spcPts val="600"/>
              </a:spcAft>
              <a:buClr>
                <a:srgbClr val="000000"/>
              </a:buClr>
              <a:defRPr/>
            </a:pPr>
            <a:r>
              <a:rPr lang="en-US" sz="1232" b="0" i="0" u="none" strike="noStrike" kern="0" cap="non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Missing Data Check</a:t>
            </a: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arlow"/>
              <a:sym typeface="Barlow"/>
            </a:endParaRPr>
          </a:p>
        </p:txBody>
      </p:sp>
    </p:spTree>
    <p:extLst>
      <p:ext uri="{BB962C8B-B14F-4D97-AF65-F5344CB8AC3E}">
        <p14:creationId xmlns:p14="http://schemas.microsoft.com/office/powerpoint/2010/main" val="6576107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D65B30C-427F-449E-B039-E288E85D8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9F47D947-83F7-46E3-872B-0777122A0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60C7B45B-6634-46FA-862D-B86F1C3C5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C7504CC0-DD94-4ED9-ADC9-6FE7AEA33F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64268326-B6DD-4E00-9788-6C319279A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92C7B3DE-DB23-4AAC-B142-C803C0C0A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1EEF04DC-4E0D-4127-A98D-EA81C3B2D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84966D2-3C9B-4F47-8231-1DEC33D3B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066" y="321734"/>
            <a:ext cx="11074201" cy="6214533"/>
          </a:xfrm>
          <a:custGeom>
            <a:avLst/>
            <a:gdLst>
              <a:gd name="connsiteX0" fmla="*/ 815396 w 11074201"/>
              <a:gd name="connsiteY0" fmla="*/ 0 h 6214533"/>
              <a:gd name="connsiteX1" fmla="*/ 11074201 w 11074201"/>
              <a:gd name="connsiteY1" fmla="*/ 0 h 6214533"/>
              <a:gd name="connsiteX2" fmla="*/ 11074201 w 11074201"/>
              <a:gd name="connsiteY2" fmla="*/ 6214533 h 6214533"/>
              <a:gd name="connsiteX3" fmla="*/ 1498193 w 11074201"/>
              <a:gd name="connsiteY3" fmla="*/ 6214533 h 6214533"/>
              <a:gd name="connsiteX4" fmla="*/ 0 w 11074201"/>
              <a:gd name="connsiteY4" fmla="*/ 4992543 h 6214533"/>
              <a:gd name="connsiteX5" fmla="*/ 433971 w 11074201"/>
              <a:gd name="connsiteY5" fmla="*/ 2335405 h 621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74201" h="6214533">
                <a:moveTo>
                  <a:pt x="815396" y="0"/>
                </a:moveTo>
                <a:lnTo>
                  <a:pt x="11074201" y="0"/>
                </a:lnTo>
                <a:lnTo>
                  <a:pt x="11074201" y="6214533"/>
                </a:lnTo>
                <a:lnTo>
                  <a:pt x="1498193" y="6214533"/>
                </a:lnTo>
                <a:lnTo>
                  <a:pt x="0" y="4992543"/>
                </a:lnTo>
                <a:cubicBezTo>
                  <a:pt x="141071" y="4106831"/>
                  <a:pt x="287521" y="3221118"/>
                  <a:pt x="433971" y="2335405"/>
                </a:cubicBezTo>
                <a:close/>
              </a:path>
            </a:pathLst>
          </a:custGeom>
          <a:solidFill>
            <a:srgbClr val="FFFFFF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  <a:tileRect/>
            </a:gra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Google Shape;817;p42">
            <a:extLst>
              <a:ext uri="{FF2B5EF4-FFF2-40B4-BE49-F238E27FC236}">
                <a16:creationId xmlns:a16="http://schemas.microsoft.com/office/drawing/2014/main" id="{FC492F93-D13D-9AF8-0899-B85D730B01A4}"/>
              </a:ext>
            </a:extLst>
          </p:cNvPr>
          <p:cNvSpPr txBox="1">
            <a:spLocks/>
          </p:cNvSpPr>
          <p:nvPr/>
        </p:nvSpPr>
        <p:spPr>
          <a:xfrm>
            <a:off x="4009515" y="1383762"/>
            <a:ext cx="5827530" cy="632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Questrial"/>
              <a:buNone/>
              <a:defRPr sz="4200" b="1" i="0" u="none" strike="noStrike" cap="none">
                <a:solidFill>
                  <a:schemeClr val="accent3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 defTabSz="704088">
              <a:spcAft>
                <a:spcPts val="600"/>
              </a:spcAft>
              <a:buClr>
                <a:srgbClr val="3B3252"/>
              </a:buClr>
              <a:defRPr/>
            </a:pPr>
            <a:r>
              <a:rPr lang="en-SG" sz="3234" b="1" i="0" u="none" strike="noStrike" kern="0" cap="none">
                <a:solidFill>
                  <a:srgbClr val="3B3252"/>
                </a:solidFill>
                <a:latin typeface="Questrial"/>
                <a:ea typeface="Questrial"/>
                <a:cs typeface="Questrial"/>
                <a:sym typeface="Questrial"/>
              </a:rPr>
              <a:t>Data Understanding</a:t>
            </a:r>
            <a:endParaRPr kumimoji="0" lang="en-SG" sz="4200" b="1" i="0" u="none" strike="noStrike" kern="0" cap="none" spc="0" normalizeH="0" baseline="0" noProof="0">
              <a:ln>
                <a:noFill/>
              </a:ln>
              <a:solidFill>
                <a:srgbClr val="3B3252"/>
              </a:solidFill>
              <a:effectLst/>
              <a:uLnTx/>
              <a:uFillTx/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" name="Google Shape;818;p42">
            <a:extLst>
              <a:ext uri="{FF2B5EF4-FFF2-40B4-BE49-F238E27FC236}">
                <a16:creationId xmlns:a16="http://schemas.microsoft.com/office/drawing/2014/main" id="{90E7942D-812A-A9DE-FBA1-1F557B382CCD}"/>
              </a:ext>
            </a:extLst>
          </p:cNvPr>
          <p:cNvSpPr txBox="1">
            <a:spLocks/>
          </p:cNvSpPr>
          <p:nvPr/>
        </p:nvSpPr>
        <p:spPr>
          <a:xfrm>
            <a:off x="4068364" y="1867841"/>
            <a:ext cx="4909179" cy="282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rlow"/>
              <a:buNone/>
              <a:defRPr sz="1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rlow"/>
              <a:buNone/>
              <a:defRPr sz="21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rlow"/>
              <a:buNone/>
              <a:defRPr sz="21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rlow"/>
              <a:buNone/>
              <a:defRPr sz="21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rlow"/>
              <a:buNone/>
              <a:defRPr sz="21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rlow"/>
              <a:buNone/>
              <a:defRPr sz="21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rlow"/>
              <a:buNone/>
              <a:defRPr sz="21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rlow"/>
              <a:buNone/>
              <a:defRPr sz="21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rlow"/>
              <a:buNone/>
              <a:defRPr sz="21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 defTabSz="704088">
              <a:spcAft>
                <a:spcPts val="600"/>
              </a:spcAft>
              <a:buClr>
                <a:srgbClr val="000000"/>
              </a:buClr>
              <a:defRPr/>
            </a:pPr>
            <a:r>
              <a:rPr lang="en-US" sz="1232" b="0" i="0" u="none" strike="noStrike" kern="0" cap="non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Dataset Features: 5000 rows x 17 columns</a:t>
            </a: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arlow"/>
              <a:sym typeface="Barlow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D2AA8FD-B1C1-2971-7359-A355662D73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9129767"/>
              </p:ext>
            </p:extLst>
          </p:nvPr>
        </p:nvGraphicFramePr>
        <p:xfrm>
          <a:off x="2327540" y="2414008"/>
          <a:ext cx="8127999" cy="338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868059179"/>
                    </a:ext>
                  </a:extLst>
                </a:gridCol>
                <a:gridCol w="3985207">
                  <a:extLst>
                    <a:ext uri="{9D8B030D-6E8A-4147-A177-3AD203B41FA5}">
                      <a16:colId xmlns:a16="http://schemas.microsoft.com/office/drawing/2014/main" val="1753546697"/>
                    </a:ext>
                  </a:extLst>
                </a:gridCol>
                <a:gridCol w="1433459">
                  <a:extLst>
                    <a:ext uri="{9D8B030D-6E8A-4147-A177-3AD203B41FA5}">
                      <a16:colId xmlns:a16="http://schemas.microsoft.com/office/drawing/2014/main" val="15198960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/>
                        <a:t>Data 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Format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699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Categorical data</a:t>
                      </a:r>
                    </a:p>
                    <a:p>
                      <a:r>
                        <a:rPr lang="en-SG"/>
                        <a:t>(qualitative)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err="1"/>
                        <a:t>customer_id</a:t>
                      </a:r>
                      <a:r>
                        <a:rPr lang="en-SG"/>
                        <a:t>, </a:t>
                      </a:r>
                      <a:r>
                        <a:rPr lang="en-SG" err="1"/>
                        <a:t>loan_id</a:t>
                      </a:r>
                      <a:r>
                        <a:rPr lang="en-SG"/>
                        <a:t>, </a:t>
                      </a:r>
                      <a:r>
                        <a:rPr lang="en-SG" err="1"/>
                        <a:t>loan_type</a:t>
                      </a:r>
                      <a:r>
                        <a:rPr lang="en-SG"/>
                        <a:t>, </a:t>
                      </a:r>
                      <a:r>
                        <a:rPr lang="en-SG" err="1"/>
                        <a:t>employment_type</a:t>
                      </a:r>
                      <a:r>
                        <a:rPr lang="en-SG"/>
                        <a:t>, </a:t>
                      </a:r>
                      <a:r>
                        <a:rPr lang="en-SG" err="1"/>
                        <a:t>income_level</a:t>
                      </a:r>
                      <a:r>
                        <a:rPr lang="en-SG"/>
                        <a:t>, gender, </a:t>
                      </a:r>
                      <a:r>
                        <a:rPr lang="en-SG" err="1"/>
                        <a:t>marital_status</a:t>
                      </a:r>
                      <a:r>
                        <a:rPr lang="en-SG"/>
                        <a:t>, </a:t>
                      </a:r>
                      <a:r>
                        <a:rPr lang="en-SG" err="1"/>
                        <a:t>education_level</a:t>
                      </a:r>
                      <a:endParaRPr lang="en-SG"/>
                    </a:p>
                    <a:p>
                      <a:endParaRPr lang="en-SG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err="1"/>
                        <a:t>default_status</a:t>
                      </a:r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object (8)</a:t>
                      </a:r>
                    </a:p>
                    <a:p>
                      <a:endParaRPr lang="en-SG"/>
                    </a:p>
                    <a:p>
                      <a:endParaRPr lang="en-SG"/>
                    </a:p>
                    <a:p>
                      <a:endParaRPr lang="en-SG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err="1"/>
                        <a:t>boolean</a:t>
                      </a:r>
                      <a:r>
                        <a:rPr lang="en-SG"/>
                        <a:t> 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2200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Numerical data</a:t>
                      </a:r>
                    </a:p>
                    <a:p>
                      <a:r>
                        <a:rPr lang="en-SG"/>
                        <a:t>(quantitative)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err="1"/>
                        <a:t>loan_amount</a:t>
                      </a:r>
                      <a:r>
                        <a:rPr lang="en-SG"/>
                        <a:t>, </a:t>
                      </a:r>
                      <a:r>
                        <a:rPr lang="en-SG" err="1"/>
                        <a:t>loan_term</a:t>
                      </a:r>
                      <a:r>
                        <a:rPr lang="en-SG"/>
                        <a:t>, </a:t>
                      </a:r>
                      <a:r>
                        <a:rPr lang="en-SG" err="1"/>
                        <a:t>credit_score</a:t>
                      </a:r>
                      <a:endParaRPr lang="en-SG"/>
                    </a:p>
                    <a:p>
                      <a:endParaRPr lang="en-SG"/>
                    </a:p>
                    <a:p>
                      <a:r>
                        <a:rPr lang="en-SG" err="1"/>
                        <a:t>interest_rate</a:t>
                      </a:r>
                      <a:r>
                        <a:rPr lang="en-SG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int(64) (3)</a:t>
                      </a:r>
                    </a:p>
                    <a:p>
                      <a:endParaRPr lang="en-SG"/>
                    </a:p>
                    <a:p>
                      <a:r>
                        <a:rPr lang="en-SG"/>
                        <a:t>float(64) 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0077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err="1"/>
                        <a:t>DateTime</a:t>
                      </a:r>
                      <a:r>
                        <a:rPr lang="en-SG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err="1"/>
                        <a:t>application_date</a:t>
                      </a:r>
                      <a:r>
                        <a:rPr lang="en-SG"/>
                        <a:t>, </a:t>
                      </a:r>
                      <a:r>
                        <a:rPr lang="en-SG" err="1"/>
                        <a:t>approval_date</a:t>
                      </a:r>
                      <a:r>
                        <a:rPr lang="en-SG"/>
                        <a:t>, </a:t>
                      </a:r>
                      <a:r>
                        <a:rPr lang="en-SG" err="1"/>
                        <a:t>disbursement_date</a:t>
                      </a:r>
                      <a:r>
                        <a:rPr lang="en-SG"/>
                        <a:t>, </a:t>
                      </a:r>
                      <a:r>
                        <a:rPr lang="en-SG" err="1"/>
                        <a:t>due_date</a:t>
                      </a:r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object (4)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55475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45320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D65B30C-427F-449E-B039-E288E85D8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9F47D947-83F7-46E3-872B-0777122A0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60C7B45B-6634-46FA-862D-B86F1C3C5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C7504CC0-DD94-4ED9-ADC9-6FE7AEA33F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64268326-B6DD-4E00-9788-6C319279A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92C7B3DE-DB23-4AAC-B142-C803C0C0A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1EEF04DC-4E0D-4127-A98D-EA81C3B2D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84966D2-3C9B-4F47-8231-1DEC33D3B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066" y="321734"/>
            <a:ext cx="11074201" cy="6214533"/>
          </a:xfrm>
          <a:custGeom>
            <a:avLst/>
            <a:gdLst>
              <a:gd name="connsiteX0" fmla="*/ 815396 w 11074201"/>
              <a:gd name="connsiteY0" fmla="*/ 0 h 6214533"/>
              <a:gd name="connsiteX1" fmla="*/ 11074201 w 11074201"/>
              <a:gd name="connsiteY1" fmla="*/ 0 h 6214533"/>
              <a:gd name="connsiteX2" fmla="*/ 11074201 w 11074201"/>
              <a:gd name="connsiteY2" fmla="*/ 6214533 h 6214533"/>
              <a:gd name="connsiteX3" fmla="*/ 1498193 w 11074201"/>
              <a:gd name="connsiteY3" fmla="*/ 6214533 h 6214533"/>
              <a:gd name="connsiteX4" fmla="*/ 0 w 11074201"/>
              <a:gd name="connsiteY4" fmla="*/ 4992543 h 6214533"/>
              <a:gd name="connsiteX5" fmla="*/ 433971 w 11074201"/>
              <a:gd name="connsiteY5" fmla="*/ 2335405 h 621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74201" h="6214533">
                <a:moveTo>
                  <a:pt x="815396" y="0"/>
                </a:moveTo>
                <a:lnTo>
                  <a:pt x="11074201" y="0"/>
                </a:lnTo>
                <a:lnTo>
                  <a:pt x="11074201" y="6214533"/>
                </a:lnTo>
                <a:lnTo>
                  <a:pt x="1498193" y="6214533"/>
                </a:lnTo>
                <a:lnTo>
                  <a:pt x="0" y="4992543"/>
                </a:lnTo>
                <a:cubicBezTo>
                  <a:pt x="141071" y="4106831"/>
                  <a:pt x="287521" y="3221118"/>
                  <a:pt x="433971" y="2335405"/>
                </a:cubicBezTo>
                <a:close/>
              </a:path>
            </a:pathLst>
          </a:custGeom>
          <a:solidFill>
            <a:srgbClr val="FFFFFF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  <a:tileRect/>
            </a:gra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Google Shape;817;p42">
            <a:extLst>
              <a:ext uri="{FF2B5EF4-FFF2-40B4-BE49-F238E27FC236}">
                <a16:creationId xmlns:a16="http://schemas.microsoft.com/office/drawing/2014/main" id="{FC492F93-D13D-9AF8-0899-B85D730B01A4}"/>
              </a:ext>
            </a:extLst>
          </p:cNvPr>
          <p:cNvSpPr txBox="1">
            <a:spLocks/>
          </p:cNvSpPr>
          <p:nvPr/>
        </p:nvSpPr>
        <p:spPr>
          <a:xfrm>
            <a:off x="4009515" y="1383762"/>
            <a:ext cx="5827530" cy="632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Questrial"/>
              <a:buNone/>
              <a:defRPr sz="4200" b="1" i="0" u="none" strike="noStrike" cap="none">
                <a:solidFill>
                  <a:schemeClr val="accent3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 defTabSz="704088">
              <a:spcAft>
                <a:spcPts val="600"/>
              </a:spcAft>
              <a:buClr>
                <a:srgbClr val="3B3252"/>
              </a:buClr>
              <a:defRPr/>
            </a:pPr>
            <a:r>
              <a:rPr lang="en-SG" sz="3234" b="1" i="0" u="none" strike="noStrike" kern="0" cap="none">
                <a:solidFill>
                  <a:srgbClr val="3B3252"/>
                </a:solidFill>
                <a:latin typeface="Questrial"/>
                <a:ea typeface="Questrial"/>
                <a:cs typeface="Questrial"/>
                <a:sym typeface="Questrial"/>
              </a:rPr>
              <a:t>Data Preparation</a:t>
            </a:r>
            <a:endParaRPr kumimoji="0" lang="en-SG" sz="4200" b="1" i="0" u="none" strike="noStrike" kern="0" cap="none" spc="0" normalizeH="0" baseline="0" noProof="0">
              <a:ln>
                <a:noFill/>
              </a:ln>
              <a:solidFill>
                <a:srgbClr val="3B3252"/>
              </a:solidFill>
              <a:effectLst/>
              <a:uLnTx/>
              <a:uFillTx/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" name="Google Shape;818;p42">
            <a:extLst>
              <a:ext uri="{FF2B5EF4-FFF2-40B4-BE49-F238E27FC236}">
                <a16:creationId xmlns:a16="http://schemas.microsoft.com/office/drawing/2014/main" id="{90E7942D-812A-A9DE-FBA1-1F557B382CCD}"/>
              </a:ext>
            </a:extLst>
          </p:cNvPr>
          <p:cNvSpPr txBox="1">
            <a:spLocks/>
          </p:cNvSpPr>
          <p:nvPr/>
        </p:nvSpPr>
        <p:spPr>
          <a:xfrm>
            <a:off x="2097324" y="2338460"/>
            <a:ext cx="9424116" cy="2502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rlow"/>
              <a:buNone/>
              <a:defRPr sz="1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rlow"/>
              <a:buNone/>
              <a:defRPr sz="21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rlow"/>
              <a:buNone/>
              <a:defRPr sz="21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rlow"/>
              <a:buNone/>
              <a:defRPr sz="21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rlow"/>
              <a:buNone/>
              <a:defRPr sz="21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rlow"/>
              <a:buNone/>
              <a:defRPr sz="21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rlow"/>
              <a:buNone/>
              <a:defRPr sz="21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rlow"/>
              <a:buNone/>
              <a:defRPr sz="21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rlow"/>
              <a:buNone/>
              <a:defRPr sz="21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-457200" algn="l" defTabSz="704088">
              <a:spcAft>
                <a:spcPts val="600"/>
              </a:spcAft>
              <a:buClr>
                <a:srgbClr val="000000"/>
              </a:buClr>
              <a:buAutoNum type="arabicPeriod"/>
              <a:defRPr/>
            </a:pPr>
            <a:r>
              <a:rPr lang="en-US" sz="2400" kern="0" err="1">
                <a:solidFill>
                  <a:srgbClr val="000000"/>
                </a:solidFill>
              </a:rPr>
              <a:t>default_status</a:t>
            </a:r>
            <a:r>
              <a:rPr lang="en-US" sz="2400" kern="0">
                <a:solidFill>
                  <a:srgbClr val="000000"/>
                </a:solidFill>
              </a:rPr>
              <a:t> from </a:t>
            </a:r>
            <a:r>
              <a:rPr lang="en-US" sz="2400" kern="0" err="1">
                <a:solidFill>
                  <a:srgbClr val="000000"/>
                </a:solidFill>
              </a:rPr>
              <a:t>boolean</a:t>
            </a:r>
            <a:r>
              <a:rPr lang="en-US" sz="2400" kern="0">
                <a:solidFill>
                  <a:srgbClr val="000000"/>
                </a:solidFill>
              </a:rPr>
              <a:t> to </a:t>
            </a:r>
            <a:r>
              <a:rPr lang="en-US" sz="2400" kern="0" err="1">
                <a:solidFill>
                  <a:srgbClr val="000000"/>
                </a:solidFill>
              </a:rPr>
              <a:t>integer,i.e</a:t>
            </a:r>
            <a:r>
              <a:rPr lang="en-US" sz="2400" kern="0">
                <a:solidFill>
                  <a:srgbClr val="000000"/>
                </a:solidFill>
              </a:rPr>
              <a:t> false =0, true=1</a:t>
            </a:r>
          </a:p>
          <a:p>
            <a:pPr indent="-457200" algn="l" defTabSz="704088">
              <a:spcAft>
                <a:spcPts val="600"/>
              </a:spcAft>
              <a:buClr>
                <a:srgbClr val="000000"/>
              </a:buClr>
              <a:buAutoNum type="arabicPeriod"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arlow"/>
              <a:sym typeface="Barlow"/>
            </a:endParaRPr>
          </a:p>
          <a:p>
            <a:pPr indent="-457200" algn="l" defTabSz="704088">
              <a:spcAft>
                <a:spcPts val="600"/>
              </a:spcAft>
              <a:buClr>
                <a:srgbClr val="000000"/>
              </a:buClr>
              <a:buAutoNum type="arabicPeriod"/>
              <a:defRPr/>
            </a:pPr>
            <a:r>
              <a:rPr lang="en-US" sz="2400" kern="0" err="1">
                <a:solidFill>
                  <a:srgbClr val="000000"/>
                </a:solidFill>
              </a:rPr>
              <a:t>i</a:t>
            </a:r>
            <a:r>
              <a:rPr kumimoji="0" lang="en-US" sz="2400" b="0" i="0" u="none" strike="noStrike" kern="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rlow"/>
                <a:sym typeface="Barlow"/>
              </a:rPr>
              <a:t>nterest_rate</a:t>
            </a: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rlow"/>
                <a:sym typeface="Barlow"/>
              </a:rPr>
              <a:t> from decimal to percent, i.e. x100 and round to 1 decimal place</a:t>
            </a:r>
          </a:p>
          <a:p>
            <a:pPr indent="-457200" algn="l" defTabSz="704088">
              <a:spcAft>
                <a:spcPts val="600"/>
              </a:spcAft>
              <a:buClr>
                <a:srgbClr val="000000"/>
              </a:buClr>
              <a:buAutoNum type="arabicPeriod"/>
              <a:defRPr/>
            </a:pPr>
            <a:endParaRPr lang="en-US" sz="2400" kern="0">
              <a:solidFill>
                <a:srgbClr val="000000"/>
              </a:solidFill>
            </a:endParaRPr>
          </a:p>
          <a:p>
            <a:pPr indent="-457200" algn="l" defTabSz="704088">
              <a:spcAft>
                <a:spcPts val="600"/>
              </a:spcAft>
              <a:buClr>
                <a:srgbClr val="000000"/>
              </a:buClr>
              <a:buAutoNum type="arabicPeriod"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rlow"/>
                <a:sym typeface="Barlow"/>
              </a:rPr>
              <a:t>To convert all columns with dates from object to datetime64 format </a:t>
            </a:r>
          </a:p>
        </p:txBody>
      </p:sp>
    </p:spTree>
    <p:extLst>
      <p:ext uri="{BB962C8B-B14F-4D97-AF65-F5344CB8AC3E}">
        <p14:creationId xmlns:p14="http://schemas.microsoft.com/office/powerpoint/2010/main" val="15755370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D65B30C-427F-449E-B039-E288E85D8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9F47D947-83F7-46E3-872B-0777122A0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60C7B45B-6634-46FA-862D-B86F1C3C5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C7504CC0-DD94-4ED9-ADC9-6FE7AEA33F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64268326-B6DD-4E00-9788-6C319279A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92C7B3DE-DB23-4AAC-B142-C803C0C0A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1EEF04DC-4E0D-4127-A98D-EA81C3B2D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84966D2-3C9B-4F47-8231-1DEC33D3B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066" y="321734"/>
            <a:ext cx="11074201" cy="6214533"/>
          </a:xfrm>
          <a:custGeom>
            <a:avLst/>
            <a:gdLst>
              <a:gd name="connsiteX0" fmla="*/ 815396 w 11074201"/>
              <a:gd name="connsiteY0" fmla="*/ 0 h 6214533"/>
              <a:gd name="connsiteX1" fmla="*/ 11074201 w 11074201"/>
              <a:gd name="connsiteY1" fmla="*/ 0 h 6214533"/>
              <a:gd name="connsiteX2" fmla="*/ 11074201 w 11074201"/>
              <a:gd name="connsiteY2" fmla="*/ 6214533 h 6214533"/>
              <a:gd name="connsiteX3" fmla="*/ 1498193 w 11074201"/>
              <a:gd name="connsiteY3" fmla="*/ 6214533 h 6214533"/>
              <a:gd name="connsiteX4" fmla="*/ 0 w 11074201"/>
              <a:gd name="connsiteY4" fmla="*/ 4992543 h 6214533"/>
              <a:gd name="connsiteX5" fmla="*/ 433971 w 11074201"/>
              <a:gd name="connsiteY5" fmla="*/ 2335405 h 621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74201" h="6214533">
                <a:moveTo>
                  <a:pt x="815396" y="0"/>
                </a:moveTo>
                <a:lnTo>
                  <a:pt x="11074201" y="0"/>
                </a:lnTo>
                <a:lnTo>
                  <a:pt x="11074201" y="6214533"/>
                </a:lnTo>
                <a:lnTo>
                  <a:pt x="1498193" y="6214533"/>
                </a:lnTo>
                <a:lnTo>
                  <a:pt x="0" y="4992543"/>
                </a:lnTo>
                <a:cubicBezTo>
                  <a:pt x="141071" y="4106831"/>
                  <a:pt x="287521" y="3221118"/>
                  <a:pt x="433971" y="2335405"/>
                </a:cubicBezTo>
                <a:close/>
              </a:path>
            </a:pathLst>
          </a:custGeom>
          <a:solidFill>
            <a:srgbClr val="FFFFFF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  <a:tileRect/>
            </a:gra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Google Shape;817;p42">
            <a:extLst>
              <a:ext uri="{FF2B5EF4-FFF2-40B4-BE49-F238E27FC236}">
                <a16:creationId xmlns:a16="http://schemas.microsoft.com/office/drawing/2014/main" id="{FC492F93-D13D-9AF8-0899-B85D730B01A4}"/>
              </a:ext>
            </a:extLst>
          </p:cNvPr>
          <p:cNvSpPr txBox="1">
            <a:spLocks/>
          </p:cNvSpPr>
          <p:nvPr/>
        </p:nvSpPr>
        <p:spPr>
          <a:xfrm>
            <a:off x="4009515" y="1383762"/>
            <a:ext cx="5827530" cy="632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Questrial"/>
              <a:buNone/>
              <a:defRPr sz="4200" b="1" i="0" u="none" strike="noStrike" cap="none">
                <a:solidFill>
                  <a:schemeClr val="accent3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 defTabSz="704088">
              <a:spcAft>
                <a:spcPts val="600"/>
              </a:spcAft>
              <a:buClr>
                <a:srgbClr val="3B3252"/>
              </a:buClr>
              <a:defRPr/>
            </a:pPr>
            <a:r>
              <a:rPr lang="en-SG" sz="3234" b="1" i="0" u="none" strike="noStrike" kern="0" cap="none">
                <a:solidFill>
                  <a:srgbClr val="3B3252"/>
                </a:solidFill>
                <a:latin typeface="Questrial"/>
                <a:ea typeface="Questrial"/>
                <a:cs typeface="Questrial"/>
                <a:sym typeface="Questrial"/>
              </a:rPr>
              <a:t>Data Preparation</a:t>
            </a:r>
            <a:endParaRPr kumimoji="0" lang="en-SG" sz="4200" b="1" i="0" u="none" strike="noStrike" kern="0" cap="none" spc="0" normalizeH="0" baseline="0" noProof="0">
              <a:ln>
                <a:noFill/>
              </a:ln>
              <a:solidFill>
                <a:srgbClr val="3B3252"/>
              </a:solidFill>
              <a:effectLst/>
              <a:uLnTx/>
              <a:uFillTx/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17" name="Picture 16" descr="A screen shot of a computer&#10;&#10;Description automatically generated">
            <a:extLst>
              <a:ext uri="{FF2B5EF4-FFF2-40B4-BE49-F238E27FC236}">
                <a16:creationId xmlns:a16="http://schemas.microsoft.com/office/drawing/2014/main" id="{0C22BEDB-41FF-61DC-3775-981E825251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527" y="4377799"/>
            <a:ext cx="10134570" cy="1422109"/>
          </a:xfrm>
          <a:prstGeom prst="rect">
            <a:avLst/>
          </a:prstGeom>
        </p:spPr>
      </p:pic>
      <p:pic>
        <p:nvPicPr>
          <p:cNvPr id="20" name="Picture 19" descr="A computer screen with text&#10;&#10;Description automatically generated">
            <a:extLst>
              <a:ext uri="{FF2B5EF4-FFF2-40B4-BE49-F238E27FC236}">
                <a16:creationId xmlns:a16="http://schemas.microsoft.com/office/drawing/2014/main" id="{BD8E1AB2-E162-2421-8588-14690B035B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403" y="2120414"/>
            <a:ext cx="10180945" cy="2209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0851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23512</TotalTime>
  <Words>5676</Words>
  <Application>Microsoft Office PowerPoint</Application>
  <PresentationFormat>Widescreen</PresentationFormat>
  <Paragraphs>430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7" baseType="lpstr">
      <vt:lpstr>Black Han Sans</vt:lpstr>
      <vt:lpstr>Arial</vt:lpstr>
      <vt:lpstr>Barlow</vt:lpstr>
      <vt:lpstr>Calibri</vt:lpstr>
      <vt:lpstr>Consolas</vt:lpstr>
      <vt:lpstr>Corbel</vt:lpstr>
      <vt:lpstr>Georgia</vt:lpstr>
      <vt:lpstr>Questrial</vt:lpstr>
      <vt:lpstr>Verdana</vt:lpstr>
      <vt:lpstr>Parallax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</dc:creator>
  <cp:lastModifiedBy>w</cp:lastModifiedBy>
  <cp:revision>27</cp:revision>
  <dcterms:created xsi:type="dcterms:W3CDTF">2023-08-12T08:37:40Z</dcterms:created>
  <dcterms:modified xsi:type="dcterms:W3CDTF">2023-08-29T08:20:29Z</dcterms:modified>
</cp:coreProperties>
</file>