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BA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9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02230-592B-4F70-A425-BEEAB6D46F10}" type="doc">
      <dgm:prSet loTypeId="urn:microsoft.com/office/officeart/2005/8/layout/chevron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pt-BR"/>
        </a:p>
      </dgm:t>
    </dgm:pt>
    <dgm:pt modelId="{CDC5BEC6-B956-47A8-AEF9-65A5D3A8B200}">
      <dgm:prSet phldrT="[Text]" custT="1"/>
      <dgm:spPr/>
      <dgm:t>
        <a:bodyPr/>
        <a:lstStyle/>
        <a:p>
          <a:r>
            <a:rPr lang="pt-BR" sz="4100" dirty="0">
              <a:solidFill>
                <a:srgbClr val="FF0000"/>
              </a:solidFill>
            </a:rPr>
            <a:t>1º</a:t>
          </a:r>
        </a:p>
      </dgm:t>
    </dgm:pt>
    <dgm:pt modelId="{D99F5C6C-A686-40BD-AE3B-134B41B01611}" type="parTrans" cxnId="{AA2A69E9-7BD2-4DD0-ACA5-468913E78EF2}">
      <dgm:prSet/>
      <dgm:spPr/>
      <dgm:t>
        <a:bodyPr/>
        <a:lstStyle/>
        <a:p>
          <a:endParaRPr lang="pt-BR" sz="4100"/>
        </a:p>
      </dgm:t>
    </dgm:pt>
    <dgm:pt modelId="{69874FAE-1E6E-4EA8-8265-E9D255D3EE4A}" type="sibTrans" cxnId="{AA2A69E9-7BD2-4DD0-ACA5-468913E78EF2}">
      <dgm:prSet/>
      <dgm:spPr/>
      <dgm:t>
        <a:bodyPr/>
        <a:lstStyle/>
        <a:p>
          <a:endParaRPr lang="pt-BR" sz="4100"/>
        </a:p>
      </dgm:t>
    </dgm:pt>
    <dgm:pt modelId="{C35E5E1E-7F3E-4C72-8DEE-6BF448B9ADE0}">
      <dgm:prSet phldrT="[Text]" custT="1"/>
      <dgm:spPr/>
      <dgm:t>
        <a:bodyPr/>
        <a:lstStyle/>
        <a:p>
          <a:r>
            <a:rPr lang="pt-BR" sz="4100" dirty="0">
              <a:solidFill>
                <a:srgbClr val="FF0000"/>
              </a:solidFill>
            </a:rPr>
            <a:t>Selecionar os objetivos específicos para o projeto, determinando quais dados serão coletados, como serão analisados e como serão utilizados.</a:t>
          </a:r>
        </a:p>
      </dgm:t>
    </dgm:pt>
    <dgm:pt modelId="{F8EAF695-F683-4176-B6B0-C22BD7409373}" type="parTrans" cxnId="{854352A8-299F-4B8D-AE71-1FA1146E3108}">
      <dgm:prSet/>
      <dgm:spPr/>
      <dgm:t>
        <a:bodyPr/>
        <a:lstStyle/>
        <a:p>
          <a:endParaRPr lang="pt-BR" sz="4100"/>
        </a:p>
      </dgm:t>
    </dgm:pt>
    <dgm:pt modelId="{96623A08-AEE2-4DD6-8AE3-B01A839F1E38}" type="sibTrans" cxnId="{854352A8-299F-4B8D-AE71-1FA1146E3108}">
      <dgm:prSet/>
      <dgm:spPr/>
      <dgm:t>
        <a:bodyPr/>
        <a:lstStyle/>
        <a:p>
          <a:endParaRPr lang="pt-BR" sz="4100"/>
        </a:p>
      </dgm:t>
    </dgm:pt>
    <dgm:pt modelId="{D9DFD399-E709-44BE-86E9-D91CBCA1CA2B}">
      <dgm:prSet phldrT="[Text]" custT="1"/>
      <dgm:spPr/>
      <dgm:t>
        <a:bodyPr/>
        <a:lstStyle/>
        <a:p>
          <a:r>
            <a:rPr lang="pt-BR" sz="4100" dirty="0">
              <a:solidFill>
                <a:srgbClr val="FF0000"/>
              </a:solidFill>
            </a:rPr>
            <a:t>2º</a:t>
          </a:r>
        </a:p>
      </dgm:t>
    </dgm:pt>
    <dgm:pt modelId="{0754126D-02ED-44C4-8FD9-8C3C1B8F3D58}" type="parTrans" cxnId="{B7782DC8-8B00-4E3F-B98B-028C9F85AB0B}">
      <dgm:prSet/>
      <dgm:spPr/>
      <dgm:t>
        <a:bodyPr/>
        <a:lstStyle/>
        <a:p>
          <a:endParaRPr lang="pt-BR" sz="4100"/>
        </a:p>
      </dgm:t>
    </dgm:pt>
    <dgm:pt modelId="{E22AD38C-7534-4310-A40C-7C9B981D2875}" type="sibTrans" cxnId="{B7782DC8-8B00-4E3F-B98B-028C9F85AB0B}">
      <dgm:prSet/>
      <dgm:spPr/>
      <dgm:t>
        <a:bodyPr/>
        <a:lstStyle/>
        <a:p>
          <a:endParaRPr lang="pt-BR" sz="4100"/>
        </a:p>
      </dgm:t>
    </dgm:pt>
    <dgm:pt modelId="{A2B63311-545B-477A-A97B-39C9CD3BAAF8}">
      <dgm:prSet phldrT="[Text]" custT="1"/>
      <dgm:spPr/>
      <dgm:t>
        <a:bodyPr/>
        <a:lstStyle/>
        <a:p>
          <a:r>
            <a:rPr lang="pt-BR" sz="4100" dirty="0">
              <a:solidFill>
                <a:srgbClr val="FF0000"/>
              </a:solidFill>
            </a:rPr>
            <a:t>Realizar um levantamento detalhado dos requisitos do sistema, identificando fontes de dados, indicadores a serem coletados e definindo padrões de qualidade e confiabilidade dos dados.</a:t>
          </a:r>
        </a:p>
      </dgm:t>
    </dgm:pt>
    <dgm:pt modelId="{29F6B0FC-CC15-4350-BEBA-242F9AC459C4}" type="parTrans" cxnId="{BDDA2086-3390-4D54-95EA-D169DA00FDDD}">
      <dgm:prSet/>
      <dgm:spPr/>
      <dgm:t>
        <a:bodyPr/>
        <a:lstStyle/>
        <a:p>
          <a:endParaRPr lang="pt-BR" sz="4100"/>
        </a:p>
      </dgm:t>
    </dgm:pt>
    <dgm:pt modelId="{7374EC10-1C39-426D-9F67-69F4C43488B0}" type="sibTrans" cxnId="{BDDA2086-3390-4D54-95EA-D169DA00FDDD}">
      <dgm:prSet/>
      <dgm:spPr/>
      <dgm:t>
        <a:bodyPr/>
        <a:lstStyle/>
        <a:p>
          <a:endParaRPr lang="pt-BR" sz="4100"/>
        </a:p>
      </dgm:t>
    </dgm:pt>
    <dgm:pt modelId="{115B5155-A1A4-451D-A7E8-112960A5803F}">
      <dgm:prSet phldrT="[Text]" custT="1"/>
      <dgm:spPr/>
      <dgm:t>
        <a:bodyPr/>
        <a:lstStyle/>
        <a:p>
          <a:r>
            <a:rPr lang="pt-BR" sz="4100" dirty="0">
              <a:solidFill>
                <a:srgbClr val="FF0000"/>
              </a:solidFill>
            </a:rPr>
            <a:t>3º</a:t>
          </a:r>
        </a:p>
      </dgm:t>
    </dgm:pt>
    <dgm:pt modelId="{C3612C23-129F-41E8-8F18-DE9950C958D2}" type="parTrans" cxnId="{1EFB265B-D44F-4530-B7AE-5BDFBEEC93BE}">
      <dgm:prSet/>
      <dgm:spPr/>
      <dgm:t>
        <a:bodyPr/>
        <a:lstStyle/>
        <a:p>
          <a:endParaRPr lang="pt-BR" sz="4100"/>
        </a:p>
      </dgm:t>
    </dgm:pt>
    <dgm:pt modelId="{F560AE27-73B1-4CB2-A1F9-A087E1EF6B85}" type="sibTrans" cxnId="{1EFB265B-D44F-4530-B7AE-5BDFBEEC93BE}">
      <dgm:prSet/>
      <dgm:spPr/>
      <dgm:t>
        <a:bodyPr/>
        <a:lstStyle/>
        <a:p>
          <a:endParaRPr lang="pt-BR" sz="4100"/>
        </a:p>
      </dgm:t>
    </dgm:pt>
    <dgm:pt modelId="{2480DEF6-EBC4-4301-A673-C439BFFB0B47}">
      <dgm:prSet phldrT="[Text]" custT="1"/>
      <dgm:spPr/>
      <dgm:t>
        <a:bodyPr/>
        <a:lstStyle/>
        <a:p>
          <a:r>
            <a:rPr lang="pt-BR" sz="4100" dirty="0">
              <a:solidFill>
                <a:srgbClr val="FF0000"/>
              </a:solidFill>
            </a:rPr>
            <a:t>Desenvolver a infraestrutura tecnológica adequada e forma de implementar mecanismos de coleta de dados. Para assim, os resultados serem compartilhados com as partes interessadas.</a:t>
          </a:r>
        </a:p>
      </dgm:t>
    </dgm:pt>
    <dgm:pt modelId="{40FE43CC-AB3A-4BB9-88CA-64DA7D06F023}" type="parTrans" cxnId="{4178502A-0F5D-4D1A-88D8-AD1BC2AE6EA9}">
      <dgm:prSet/>
      <dgm:spPr/>
      <dgm:t>
        <a:bodyPr/>
        <a:lstStyle/>
        <a:p>
          <a:endParaRPr lang="pt-BR" sz="4100"/>
        </a:p>
      </dgm:t>
    </dgm:pt>
    <dgm:pt modelId="{53B30829-8DF1-4BA5-8612-B465C067D9C3}" type="sibTrans" cxnId="{4178502A-0F5D-4D1A-88D8-AD1BC2AE6EA9}">
      <dgm:prSet/>
      <dgm:spPr/>
      <dgm:t>
        <a:bodyPr/>
        <a:lstStyle/>
        <a:p>
          <a:endParaRPr lang="pt-BR" sz="4100"/>
        </a:p>
      </dgm:t>
    </dgm:pt>
    <dgm:pt modelId="{4A5FD330-B265-49D5-9D16-0EF666A13EC0}" type="pres">
      <dgm:prSet presAssocID="{25E02230-592B-4F70-A425-BEEAB6D46F10}" presName="linearFlow" presStyleCnt="0">
        <dgm:presLayoutVars>
          <dgm:dir/>
          <dgm:animLvl val="lvl"/>
          <dgm:resizeHandles val="exact"/>
        </dgm:presLayoutVars>
      </dgm:prSet>
      <dgm:spPr/>
    </dgm:pt>
    <dgm:pt modelId="{968E82E3-C99B-45FB-A290-572C453DED55}" type="pres">
      <dgm:prSet presAssocID="{CDC5BEC6-B956-47A8-AEF9-65A5D3A8B200}" presName="composite" presStyleCnt="0"/>
      <dgm:spPr/>
    </dgm:pt>
    <dgm:pt modelId="{586A1C35-39C7-465F-80FC-3A3C07257095}" type="pres">
      <dgm:prSet presAssocID="{CDC5BEC6-B956-47A8-AEF9-65A5D3A8B20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8C2AEE3-B298-415B-B625-F1811DFEEE52}" type="pres">
      <dgm:prSet presAssocID="{CDC5BEC6-B956-47A8-AEF9-65A5D3A8B200}" presName="descendantText" presStyleLbl="alignAcc1" presStyleIdx="0" presStyleCnt="3">
        <dgm:presLayoutVars>
          <dgm:bulletEnabled val="1"/>
        </dgm:presLayoutVars>
      </dgm:prSet>
      <dgm:spPr/>
    </dgm:pt>
    <dgm:pt modelId="{B2C9590B-9DA5-4E64-9613-1702CF01CCF3}" type="pres">
      <dgm:prSet presAssocID="{69874FAE-1E6E-4EA8-8265-E9D255D3EE4A}" presName="sp" presStyleCnt="0"/>
      <dgm:spPr/>
    </dgm:pt>
    <dgm:pt modelId="{E0E336CB-FA9D-4F47-9577-96930B3E750D}" type="pres">
      <dgm:prSet presAssocID="{D9DFD399-E709-44BE-86E9-D91CBCA1CA2B}" presName="composite" presStyleCnt="0"/>
      <dgm:spPr/>
    </dgm:pt>
    <dgm:pt modelId="{F044E1ED-6F6C-4A34-AFD8-004B64FE5B25}" type="pres">
      <dgm:prSet presAssocID="{D9DFD399-E709-44BE-86E9-D91CBCA1CA2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BE437DC-568F-494A-9309-73C46D3D945C}" type="pres">
      <dgm:prSet presAssocID="{D9DFD399-E709-44BE-86E9-D91CBCA1CA2B}" presName="descendantText" presStyleLbl="alignAcc1" presStyleIdx="1" presStyleCnt="3">
        <dgm:presLayoutVars>
          <dgm:bulletEnabled val="1"/>
        </dgm:presLayoutVars>
      </dgm:prSet>
      <dgm:spPr/>
    </dgm:pt>
    <dgm:pt modelId="{00E6F4EA-BCB6-4608-8ABC-CF0AFB59BEB8}" type="pres">
      <dgm:prSet presAssocID="{E22AD38C-7534-4310-A40C-7C9B981D2875}" presName="sp" presStyleCnt="0"/>
      <dgm:spPr/>
    </dgm:pt>
    <dgm:pt modelId="{B1F06346-4E68-4D59-8D4E-B21F3DFE2E1E}" type="pres">
      <dgm:prSet presAssocID="{115B5155-A1A4-451D-A7E8-112960A5803F}" presName="composite" presStyleCnt="0"/>
      <dgm:spPr/>
    </dgm:pt>
    <dgm:pt modelId="{6B7DD138-4280-4F09-AE82-79A25E8A4770}" type="pres">
      <dgm:prSet presAssocID="{115B5155-A1A4-451D-A7E8-112960A5803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280BF18-8AB2-46D8-9BED-9D0A8B13BC43}" type="pres">
      <dgm:prSet presAssocID="{115B5155-A1A4-451D-A7E8-112960A5803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178502A-0F5D-4D1A-88D8-AD1BC2AE6EA9}" srcId="{115B5155-A1A4-451D-A7E8-112960A5803F}" destId="{2480DEF6-EBC4-4301-A673-C439BFFB0B47}" srcOrd="0" destOrd="0" parTransId="{40FE43CC-AB3A-4BB9-88CA-64DA7D06F023}" sibTransId="{53B30829-8DF1-4BA5-8612-B465C067D9C3}"/>
    <dgm:cxn modelId="{1EFB265B-D44F-4530-B7AE-5BDFBEEC93BE}" srcId="{25E02230-592B-4F70-A425-BEEAB6D46F10}" destId="{115B5155-A1A4-451D-A7E8-112960A5803F}" srcOrd="2" destOrd="0" parTransId="{C3612C23-129F-41E8-8F18-DE9950C958D2}" sibTransId="{F560AE27-73B1-4CB2-A1F9-A087E1EF6B85}"/>
    <dgm:cxn modelId="{0E24CC46-43A4-4682-8817-C11D78E55C48}" type="presOf" srcId="{2480DEF6-EBC4-4301-A673-C439BFFB0B47}" destId="{E280BF18-8AB2-46D8-9BED-9D0A8B13BC43}" srcOrd="0" destOrd="0" presId="urn:microsoft.com/office/officeart/2005/8/layout/chevron2"/>
    <dgm:cxn modelId="{512DB157-13E9-487D-BA03-BDD141BFB677}" type="presOf" srcId="{25E02230-592B-4F70-A425-BEEAB6D46F10}" destId="{4A5FD330-B265-49D5-9D16-0EF666A13EC0}" srcOrd="0" destOrd="0" presId="urn:microsoft.com/office/officeart/2005/8/layout/chevron2"/>
    <dgm:cxn modelId="{BDDA2086-3390-4D54-95EA-D169DA00FDDD}" srcId="{D9DFD399-E709-44BE-86E9-D91CBCA1CA2B}" destId="{A2B63311-545B-477A-A97B-39C9CD3BAAF8}" srcOrd="0" destOrd="0" parTransId="{29F6B0FC-CC15-4350-BEBA-242F9AC459C4}" sibTransId="{7374EC10-1C39-426D-9F67-69F4C43488B0}"/>
    <dgm:cxn modelId="{8ADBD0A6-06AF-400C-9EC7-BA96687FAAA7}" type="presOf" srcId="{115B5155-A1A4-451D-A7E8-112960A5803F}" destId="{6B7DD138-4280-4F09-AE82-79A25E8A4770}" srcOrd="0" destOrd="0" presId="urn:microsoft.com/office/officeart/2005/8/layout/chevron2"/>
    <dgm:cxn modelId="{854352A8-299F-4B8D-AE71-1FA1146E3108}" srcId="{CDC5BEC6-B956-47A8-AEF9-65A5D3A8B200}" destId="{C35E5E1E-7F3E-4C72-8DEE-6BF448B9ADE0}" srcOrd="0" destOrd="0" parTransId="{F8EAF695-F683-4176-B6B0-C22BD7409373}" sibTransId="{96623A08-AEE2-4DD6-8AE3-B01A839F1E38}"/>
    <dgm:cxn modelId="{0E9179AA-24F0-4A8E-8189-524EF29F54DF}" type="presOf" srcId="{C35E5E1E-7F3E-4C72-8DEE-6BF448B9ADE0}" destId="{D8C2AEE3-B298-415B-B625-F1811DFEEE52}" srcOrd="0" destOrd="0" presId="urn:microsoft.com/office/officeart/2005/8/layout/chevron2"/>
    <dgm:cxn modelId="{6DD505C6-0BDE-4788-9832-57CA5A98287C}" type="presOf" srcId="{CDC5BEC6-B956-47A8-AEF9-65A5D3A8B200}" destId="{586A1C35-39C7-465F-80FC-3A3C07257095}" srcOrd="0" destOrd="0" presId="urn:microsoft.com/office/officeart/2005/8/layout/chevron2"/>
    <dgm:cxn modelId="{B7782DC8-8B00-4E3F-B98B-028C9F85AB0B}" srcId="{25E02230-592B-4F70-A425-BEEAB6D46F10}" destId="{D9DFD399-E709-44BE-86E9-D91CBCA1CA2B}" srcOrd="1" destOrd="0" parTransId="{0754126D-02ED-44C4-8FD9-8C3C1B8F3D58}" sibTransId="{E22AD38C-7534-4310-A40C-7C9B981D2875}"/>
    <dgm:cxn modelId="{9AC001DC-5428-427C-B225-CB8A23467FA3}" type="presOf" srcId="{A2B63311-545B-477A-A97B-39C9CD3BAAF8}" destId="{1BE437DC-568F-494A-9309-73C46D3D945C}" srcOrd="0" destOrd="0" presId="urn:microsoft.com/office/officeart/2005/8/layout/chevron2"/>
    <dgm:cxn modelId="{AA2A69E9-7BD2-4DD0-ACA5-468913E78EF2}" srcId="{25E02230-592B-4F70-A425-BEEAB6D46F10}" destId="{CDC5BEC6-B956-47A8-AEF9-65A5D3A8B200}" srcOrd="0" destOrd="0" parTransId="{D99F5C6C-A686-40BD-AE3B-134B41B01611}" sibTransId="{69874FAE-1E6E-4EA8-8265-E9D255D3EE4A}"/>
    <dgm:cxn modelId="{6ABF37FD-7C7A-43A9-8736-E791A5CE9603}" type="presOf" srcId="{D9DFD399-E709-44BE-86E9-D91CBCA1CA2B}" destId="{F044E1ED-6F6C-4A34-AFD8-004B64FE5B25}" srcOrd="0" destOrd="0" presId="urn:microsoft.com/office/officeart/2005/8/layout/chevron2"/>
    <dgm:cxn modelId="{1B7F6EFD-21BB-4553-97AC-1E7283C73707}" type="presParOf" srcId="{4A5FD330-B265-49D5-9D16-0EF666A13EC0}" destId="{968E82E3-C99B-45FB-A290-572C453DED55}" srcOrd="0" destOrd="0" presId="urn:microsoft.com/office/officeart/2005/8/layout/chevron2"/>
    <dgm:cxn modelId="{FD3DA6CD-F3E7-4CFE-B6E3-0AE483CA07B2}" type="presParOf" srcId="{968E82E3-C99B-45FB-A290-572C453DED55}" destId="{586A1C35-39C7-465F-80FC-3A3C07257095}" srcOrd="0" destOrd="0" presId="urn:microsoft.com/office/officeart/2005/8/layout/chevron2"/>
    <dgm:cxn modelId="{81822C5D-9CC4-41F4-B820-13A989CFE7B0}" type="presParOf" srcId="{968E82E3-C99B-45FB-A290-572C453DED55}" destId="{D8C2AEE3-B298-415B-B625-F1811DFEEE52}" srcOrd="1" destOrd="0" presId="urn:microsoft.com/office/officeart/2005/8/layout/chevron2"/>
    <dgm:cxn modelId="{CF3FAC11-8ADC-423A-A431-9B84ED35F2DF}" type="presParOf" srcId="{4A5FD330-B265-49D5-9D16-0EF666A13EC0}" destId="{B2C9590B-9DA5-4E64-9613-1702CF01CCF3}" srcOrd="1" destOrd="0" presId="urn:microsoft.com/office/officeart/2005/8/layout/chevron2"/>
    <dgm:cxn modelId="{31D49E1C-5D19-4558-BAD9-F9446C4FD27A}" type="presParOf" srcId="{4A5FD330-B265-49D5-9D16-0EF666A13EC0}" destId="{E0E336CB-FA9D-4F47-9577-96930B3E750D}" srcOrd="2" destOrd="0" presId="urn:microsoft.com/office/officeart/2005/8/layout/chevron2"/>
    <dgm:cxn modelId="{911D46A3-E1F2-46CD-B19A-9676448E9357}" type="presParOf" srcId="{E0E336CB-FA9D-4F47-9577-96930B3E750D}" destId="{F044E1ED-6F6C-4A34-AFD8-004B64FE5B25}" srcOrd="0" destOrd="0" presId="urn:microsoft.com/office/officeart/2005/8/layout/chevron2"/>
    <dgm:cxn modelId="{19AF9C16-FF06-4487-8DF3-608F5AC72DC9}" type="presParOf" srcId="{E0E336CB-FA9D-4F47-9577-96930B3E750D}" destId="{1BE437DC-568F-494A-9309-73C46D3D945C}" srcOrd="1" destOrd="0" presId="urn:microsoft.com/office/officeart/2005/8/layout/chevron2"/>
    <dgm:cxn modelId="{90176D0D-44A4-41DA-983A-D937B063FF58}" type="presParOf" srcId="{4A5FD330-B265-49D5-9D16-0EF666A13EC0}" destId="{00E6F4EA-BCB6-4608-8ABC-CF0AFB59BEB8}" srcOrd="3" destOrd="0" presId="urn:microsoft.com/office/officeart/2005/8/layout/chevron2"/>
    <dgm:cxn modelId="{6F7E2A7D-DB8F-4BCA-A196-9A0D3B1A7575}" type="presParOf" srcId="{4A5FD330-B265-49D5-9D16-0EF666A13EC0}" destId="{B1F06346-4E68-4D59-8D4E-B21F3DFE2E1E}" srcOrd="4" destOrd="0" presId="urn:microsoft.com/office/officeart/2005/8/layout/chevron2"/>
    <dgm:cxn modelId="{246B2D49-DD72-40DD-BAD5-E770D7EEC16A}" type="presParOf" srcId="{B1F06346-4E68-4D59-8D4E-B21F3DFE2E1E}" destId="{6B7DD138-4280-4F09-AE82-79A25E8A4770}" srcOrd="0" destOrd="0" presId="urn:microsoft.com/office/officeart/2005/8/layout/chevron2"/>
    <dgm:cxn modelId="{D14E4A8A-181E-4C0E-BEF8-E20D22C55F48}" type="presParOf" srcId="{B1F06346-4E68-4D59-8D4E-B21F3DFE2E1E}" destId="{E280BF18-8AB2-46D8-9BED-9D0A8B13BC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A1C35-39C7-465F-80FC-3A3C07257095}">
      <dsp:nvSpPr>
        <dsp:cNvPr id="0" name=""/>
        <dsp:cNvSpPr/>
      </dsp:nvSpPr>
      <dsp:spPr>
        <a:xfrm rot="5400000">
          <a:off x="-516002" y="521237"/>
          <a:ext cx="3440016" cy="2408011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>
              <a:solidFill>
                <a:srgbClr val="FF0000"/>
              </a:solidFill>
            </a:rPr>
            <a:t>1º</a:t>
          </a:r>
        </a:p>
      </dsp:txBody>
      <dsp:txXfrm rot="-5400000">
        <a:off x="1" y="1209241"/>
        <a:ext cx="2408011" cy="1032005"/>
      </dsp:txXfrm>
    </dsp:sp>
    <dsp:sp modelId="{D8C2AEE3-B298-415B-B625-F1811DFEEE52}">
      <dsp:nvSpPr>
        <dsp:cNvPr id="0" name=""/>
        <dsp:cNvSpPr/>
      </dsp:nvSpPr>
      <dsp:spPr>
        <a:xfrm rot="5400000">
          <a:off x="7357619" y="-4944373"/>
          <a:ext cx="2236010" cy="121352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kern="1200" dirty="0">
              <a:solidFill>
                <a:srgbClr val="FF0000"/>
              </a:solidFill>
            </a:rPr>
            <a:t>Selecionar os objetivos específicos para o projeto, determinando quais dados serão coletados, como serão analisados e como serão utilizados.</a:t>
          </a:r>
        </a:p>
      </dsp:txBody>
      <dsp:txXfrm rot="-5400000">
        <a:off x="2408011" y="114388"/>
        <a:ext cx="12026074" cy="2017704"/>
      </dsp:txXfrm>
    </dsp:sp>
    <dsp:sp modelId="{F044E1ED-6F6C-4A34-AFD8-004B64FE5B25}">
      <dsp:nvSpPr>
        <dsp:cNvPr id="0" name=""/>
        <dsp:cNvSpPr/>
      </dsp:nvSpPr>
      <dsp:spPr>
        <a:xfrm rot="5400000">
          <a:off x="-516002" y="3776248"/>
          <a:ext cx="3440016" cy="2408011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>
              <a:solidFill>
                <a:srgbClr val="FF0000"/>
              </a:solidFill>
            </a:rPr>
            <a:t>2º</a:t>
          </a:r>
        </a:p>
      </dsp:txBody>
      <dsp:txXfrm rot="-5400000">
        <a:off x="1" y="4464252"/>
        <a:ext cx="2408011" cy="1032005"/>
      </dsp:txXfrm>
    </dsp:sp>
    <dsp:sp modelId="{1BE437DC-568F-494A-9309-73C46D3D945C}">
      <dsp:nvSpPr>
        <dsp:cNvPr id="0" name=""/>
        <dsp:cNvSpPr/>
      </dsp:nvSpPr>
      <dsp:spPr>
        <a:xfrm rot="5400000">
          <a:off x="7357619" y="-1689362"/>
          <a:ext cx="2236010" cy="121352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kern="1200" dirty="0">
              <a:solidFill>
                <a:srgbClr val="FF0000"/>
              </a:solidFill>
            </a:rPr>
            <a:t>Realizar um levantamento detalhado dos requisitos do sistema, identificando fontes de dados, indicadores a serem coletados e definindo padrões de qualidade e confiabilidade dos dados.</a:t>
          </a:r>
        </a:p>
      </dsp:txBody>
      <dsp:txXfrm rot="-5400000">
        <a:off x="2408011" y="3369399"/>
        <a:ext cx="12026074" cy="2017704"/>
      </dsp:txXfrm>
    </dsp:sp>
    <dsp:sp modelId="{6B7DD138-4280-4F09-AE82-79A25E8A4770}">
      <dsp:nvSpPr>
        <dsp:cNvPr id="0" name=""/>
        <dsp:cNvSpPr/>
      </dsp:nvSpPr>
      <dsp:spPr>
        <a:xfrm rot="5400000">
          <a:off x="-516002" y="7031259"/>
          <a:ext cx="3440016" cy="2408011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>
              <a:solidFill>
                <a:srgbClr val="FF0000"/>
              </a:solidFill>
            </a:rPr>
            <a:t>3º</a:t>
          </a:r>
        </a:p>
      </dsp:txBody>
      <dsp:txXfrm rot="-5400000">
        <a:off x="1" y="7719263"/>
        <a:ext cx="2408011" cy="1032005"/>
      </dsp:txXfrm>
    </dsp:sp>
    <dsp:sp modelId="{E280BF18-8AB2-46D8-9BED-9D0A8B13BC43}">
      <dsp:nvSpPr>
        <dsp:cNvPr id="0" name=""/>
        <dsp:cNvSpPr/>
      </dsp:nvSpPr>
      <dsp:spPr>
        <a:xfrm rot="5400000">
          <a:off x="7357619" y="1565647"/>
          <a:ext cx="2236010" cy="121352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100" kern="1200" dirty="0">
              <a:solidFill>
                <a:srgbClr val="FF0000"/>
              </a:solidFill>
            </a:rPr>
            <a:t>Desenvolver a infraestrutura tecnológica adequada e forma de implementar mecanismos de coleta de dados. Para assim, os resultados serem compartilhados com as partes interessadas.</a:t>
          </a:r>
        </a:p>
      </dsp:txBody>
      <dsp:txXfrm rot="-5400000">
        <a:off x="2408011" y="6624409"/>
        <a:ext cx="12026074" cy="2017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8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44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25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3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7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8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87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58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7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89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82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DD7D-86DD-4ADB-A077-C5108611ACBC}" type="datetimeFigureOut">
              <a:rPr lang="pt-BR" smtClean="0"/>
              <a:t>01/06/2023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04C-A4E1-4200-8D89-924209DF4C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16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jp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jpg"/><Relationship Id="rId4" Type="http://schemas.openxmlformats.org/officeDocument/2006/relationships/diagramData" Target="../diagrams/data1.xml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3F708D3-D3CA-45D5-A7C6-E65573C1E225}"/>
              </a:ext>
            </a:extLst>
          </p:cNvPr>
          <p:cNvSpPr/>
          <p:nvPr/>
        </p:nvSpPr>
        <p:spPr>
          <a:xfrm>
            <a:off x="0" y="40240814"/>
            <a:ext cx="32399288" cy="29598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A9C6F2-E4F2-4E55-B6DE-C165458BBC77}"/>
              </a:ext>
            </a:extLst>
          </p:cNvPr>
          <p:cNvSpPr txBox="1"/>
          <p:nvPr/>
        </p:nvSpPr>
        <p:spPr>
          <a:xfrm>
            <a:off x="2422525" y="40617863"/>
            <a:ext cx="185605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</a:rPr>
              <a:t>CENTRO UNIVERSITÁRIO ESTÁCIO DO CEARÁ</a:t>
            </a:r>
          </a:p>
          <a:p>
            <a:r>
              <a:rPr lang="pt-BR" sz="7200" b="1" dirty="0">
                <a:solidFill>
                  <a:schemeClr val="bg1"/>
                </a:solidFill>
              </a:rPr>
              <a:t>CAMPUS  </a:t>
            </a:r>
            <a:r>
              <a:rPr lang="pt-BR" sz="7200" b="1" dirty="0">
                <a:solidFill>
                  <a:srgbClr val="FF0000"/>
                </a:solidFill>
              </a:rPr>
              <a:t>PARANGABA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5E1A4E1-AE9E-4C2B-991E-33120C9884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69"/>
          <a:stretch/>
        </p:blipFill>
        <p:spPr>
          <a:xfrm>
            <a:off x="28292191" y="40557450"/>
            <a:ext cx="2797409" cy="24870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A29C55F-2BF4-05EF-9F4E-8065DF1F96D4}"/>
              </a:ext>
            </a:extLst>
          </p:cNvPr>
          <p:cNvSpPr txBox="1"/>
          <p:nvPr/>
        </p:nvSpPr>
        <p:spPr>
          <a:xfrm>
            <a:off x="98059" y="3114220"/>
            <a:ext cx="31359962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IBGEANDO: ESTATÍSTICAS POPULACIONAIS DO BRASIL</a:t>
            </a:r>
          </a:p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DISCIPLINA: APLICAÇÕES DE CLOUD, IOT E INDÚSTRIA 4.0 EM PYTHON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27D90D77-A05A-743D-8F43-C4944BAAB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44" y="7616072"/>
            <a:ext cx="31253113" cy="234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4000" b="1" dirty="0">
                <a:latin typeface="Arial" panose="020B0604020202020204" pitchFamily="34" charset="0"/>
              </a:rPr>
              <a:t>ANDERSON SOARES GOMES, VICTOR AURELIO CAMELO MARTINS</a:t>
            </a:r>
          </a:p>
          <a:p>
            <a:pPr algn="ctr"/>
            <a:r>
              <a:rPr lang="pt-BR" altLang="pt-BR" sz="4000" b="1" dirty="0">
                <a:latin typeface="Arial" panose="020B0604020202020204" pitchFamily="34" charset="0"/>
              </a:rPr>
              <a:t>RAFAEL TEIXEIRA DE ARAÚJO - ORIENTADOR</a:t>
            </a:r>
            <a:endParaRPr lang="pt-BR" altLang="pt-BR" sz="4000" b="1" baseline="30000" dirty="0">
              <a:latin typeface="Arial" panose="020B0604020202020204" pitchFamily="34" charset="0"/>
            </a:endParaRPr>
          </a:p>
          <a:p>
            <a:pPr algn="ctr"/>
            <a:endParaRPr lang="pt-BR" altLang="pt-BR" sz="4000" b="1" baseline="30000" dirty="0">
              <a:latin typeface="Arial" panose="020B0604020202020204" pitchFamily="34" charset="0"/>
            </a:endParaRPr>
          </a:p>
          <a:p>
            <a:pPr algn="ctr"/>
            <a:r>
              <a:rPr lang="pt-BR" altLang="pt-BR" sz="4000" b="1" dirty="0">
                <a:latin typeface="Arial" panose="020B0604020202020204" pitchFamily="34" charset="0"/>
              </a:rPr>
              <a:t>CURSO: CIÊNCIAS DA COMPUTAÇÃO</a:t>
            </a:r>
          </a:p>
        </p:txBody>
      </p:sp>
      <p:sp>
        <p:nvSpPr>
          <p:cNvPr id="12" name="Retângulo 19">
            <a:extLst>
              <a:ext uri="{FF2B5EF4-FFF2-40B4-BE49-F238E27FC236}">
                <a16:creationId xmlns:a16="http://schemas.microsoft.com/office/drawing/2014/main" id="{3D171B08-1B72-DACF-138A-12D1BE75689C}"/>
              </a:ext>
            </a:extLst>
          </p:cNvPr>
          <p:cNvSpPr/>
          <p:nvPr/>
        </p:nvSpPr>
        <p:spPr>
          <a:xfrm flipH="1">
            <a:off x="16220369" y="10533648"/>
            <a:ext cx="45719" cy="28662346"/>
          </a:xfrm>
          <a:prstGeom prst="rect">
            <a:avLst/>
          </a:prstGeom>
          <a:solidFill>
            <a:srgbClr val="03554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C4D53467-62E3-CE13-C982-20BB5CB91D16}"/>
              </a:ext>
            </a:extLst>
          </p:cNvPr>
          <p:cNvSpPr/>
          <p:nvPr/>
        </p:nvSpPr>
        <p:spPr>
          <a:xfrm>
            <a:off x="0" y="0"/>
            <a:ext cx="32399288" cy="21136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7">
            <a:extLst>
              <a:ext uri="{FF2B5EF4-FFF2-40B4-BE49-F238E27FC236}">
                <a16:creationId xmlns:a16="http://schemas.microsoft.com/office/drawing/2014/main" id="{A05211FE-9A5D-6889-FA1E-4AE45882204B}"/>
              </a:ext>
            </a:extLst>
          </p:cNvPr>
          <p:cNvSpPr txBox="1"/>
          <p:nvPr/>
        </p:nvSpPr>
        <p:spPr>
          <a:xfrm>
            <a:off x="1700222" y="367480"/>
            <a:ext cx="29924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I SIMPÓSIO DE DISCIPLINAS EXTENSIONISTAS DA ESTÁCIO CEARÁ</a:t>
            </a:r>
          </a:p>
        </p:txBody>
      </p:sp>
      <p:pic>
        <p:nvPicPr>
          <p:cNvPr id="5" name="Picture 4" descr="A picture containing font, graphics, text, logo&#10;&#10;Description automatically generated">
            <a:extLst>
              <a:ext uri="{FF2B5EF4-FFF2-40B4-BE49-F238E27FC236}">
                <a16:creationId xmlns:a16="http://schemas.microsoft.com/office/drawing/2014/main" id="{4B8946D1-7503-28A1-F39C-69F4408AB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t="22770" r="10348" b="20266"/>
          <a:stretch/>
        </p:blipFill>
        <p:spPr>
          <a:xfrm>
            <a:off x="27641677" y="40185606"/>
            <a:ext cx="4757611" cy="3015032"/>
          </a:xfrm>
          <a:prstGeom prst="rect">
            <a:avLst/>
          </a:prstGeom>
        </p:spPr>
      </p:pic>
      <p:sp>
        <p:nvSpPr>
          <p:cNvPr id="22" name="CaixaDeTexto 23">
            <a:extLst>
              <a:ext uri="{FF2B5EF4-FFF2-40B4-BE49-F238E27FC236}">
                <a16:creationId xmlns:a16="http://schemas.microsoft.com/office/drawing/2014/main" id="{9FDEE7E0-7EA0-B8E2-9673-905767543D2B}"/>
              </a:ext>
            </a:extLst>
          </p:cNvPr>
          <p:cNvSpPr txBox="1"/>
          <p:nvPr/>
        </p:nvSpPr>
        <p:spPr>
          <a:xfrm>
            <a:off x="16613569" y="11994643"/>
            <a:ext cx="15049230" cy="32472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NESTA SESSÃO, DEVERÃO SER APRESENTADO OS RESULTADOS DO PROJETO NA FORMA DE DADOS QUALITATIVOS E/OU QUANTITATIVOS: AÇÕES REALIZADAS, PUBLICO ATENDIDO DADOS QUANTITATIVOS E EVIDENCIAS FOTOGRAFICAS</a:t>
            </a:r>
          </a:p>
          <a:p>
            <a:pPr algn="just" defTabSz="390906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3800" b="1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3" name="Arredondar Retângulo em um Canto Diagonal 3">
            <a:extLst>
              <a:ext uri="{FF2B5EF4-FFF2-40B4-BE49-F238E27FC236}">
                <a16:creationId xmlns:a16="http://schemas.microsoft.com/office/drawing/2014/main" id="{7972D7BC-EE67-509F-91AC-9D983E352477}"/>
              </a:ext>
            </a:extLst>
          </p:cNvPr>
          <p:cNvSpPr/>
          <p:nvPr/>
        </p:nvSpPr>
        <p:spPr>
          <a:xfrm>
            <a:off x="16532056" y="10533648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4" name="CaixaDeTexto 22">
            <a:extLst>
              <a:ext uri="{FF2B5EF4-FFF2-40B4-BE49-F238E27FC236}">
                <a16:creationId xmlns:a16="http://schemas.microsoft.com/office/drawing/2014/main" id="{9E98B504-F870-B967-8A37-A5FB133EE33F}"/>
              </a:ext>
            </a:extLst>
          </p:cNvPr>
          <p:cNvSpPr txBox="1"/>
          <p:nvPr/>
        </p:nvSpPr>
        <p:spPr>
          <a:xfrm>
            <a:off x="16532056" y="10533648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pt-BR" sz="5400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rredondar Retângulo em um Canto Diagonal 3">
            <a:extLst>
              <a:ext uri="{FF2B5EF4-FFF2-40B4-BE49-F238E27FC236}">
                <a16:creationId xmlns:a16="http://schemas.microsoft.com/office/drawing/2014/main" id="{68651168-F17C-55BA-8C6A-3A0165BE38E7}"/>
              </a:ext>
            </a:extLst>
          </p:cNvPr>
          <p:cNvSpPr/>
          <p:nvPr/>
        </p:nvSpPr>
        <p:spPr>
          <a:xfrm>
            <a:off x="546100" y="10477500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6" name="CaixaDeTexto 22">
            <a:extLst>
              <a:ext uri="{FF2B5EF4-FFF2-40B4-BE49-F238E27FC236}">
                <a16:creationId xmlns:a16="http://schemas.microsoft.com/office/drawing/2014/main" id="{5A3CA4AA-B3B6-BADD-627D-CFBBCE191594}"/>
              </a:ext>
            </a:extLst>
          </p:cNvPr>
          <p:cNvSpPr txBox="1"/>
          <p:nvPr/>
        </p:nvSpPr>
        <p:spPr>
          <a:xfrm>
            <a:off x="546100" y="10477500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5400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7" name="CaixaDeTexto 23">
            <a:extLst>
              <a:ext uri="{FF2B5EF4-FFF2-40B4-BE49-F238E27FC236}">
                <a16:creationId xmlns:a16="http://schemas.microsoft.com/office/drawing/2014/main" id="{65B65BD0-968E-4D46-844C-2A583A5556A9}"/>
              </a:ext>
            </a:extLst>
          </p:cNvPr>
          <p:cNvSpPr txBox="1"/>
          <p:nvPr/>
        </p:nvSpPr>
        <p:spPr>
          <a:xfrm>
            <a:off x="639536" y="11711018"/>
            <a:ext cx="15049230" cy="127604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NESTA SESSÃO, O FUNDAMENTO/JUSTIFICATIVA DO PROJETO DEVERÁ SER APRESENTADO FINALIZANDO COM O OBJETIVO. 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visou uma melhor compreensão sobre os dados, detalhando suas informações populacionais, demográficas e sociais.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possibilitou o projeto foi a necessidade de um sistema simples e explicativo que apresentasse de maneira clara e direta informações sobre regiões, estados e cidades para o público em geral.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Apresentar por meio de um sistema uma melhor compreensão da demografia da população, analisar a distribuição geográfica da população para expor para o público e gerar um melhor entendimento das informações propostas.</a:t>
            </a:r>
            <a:endParaRPr lang="pt-BR" sz="3800" b="1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8" name="Arredondar Retângulo em um Canto Diagonal 3">
            <a:extLst>
              <a:ext uri="{FF2B5EF4-FFF2-40B4-BE49-F238E27FC236}">
                <a16:creationId xmlns:a16="http://schemas.microsoft.com/office/drawing/2014/main" id="{02385CED-D792-5439-1F48-2CE1BFB9E6B5}"/>
              </a:ext>
            </a:extLst>
          </p:cNvPr>
          <p:cNvSpPr/>
          <p:nvPr/>
        </p:nvSpPr>
        <p:spPr>
          <a:xfrm>
            <a:off x="472652" y="25447239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9" name="CaixaDeTexto 22">
            <a:extLst>
              <a:ext uri="{FF2B5EF4-FFF2-40B4-BE49-F238E27FC236}">
                <a16:creationId xmlns:a16="http://schemas.microsoft.com/office/drawing/2014/main" id="{39F76D9B-3A10-E54B-455A-2355F12468FD}"/>
              </a:ext>
            </a:extLst>
          </p:cNvPr>
          <p:cNvSpPr txBox="1"/>
          <p:nvPr/>
        </p:nvSpPr>
        <p:spPr>
          <a:xfrm>
            <a:off x="472652" y="25447239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5400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CaixaDeTexto 23">
            <a:extLst>
              <a:ext uri="{FF2B5EF4-FFF2-40B4-BE49-F238E27FC236}">
                <a16:creationId xmlns:a16="http://schemas.microsoft.com/office/drawing/2014/main" id="{A50F576C-2FED-0B17-54AB-7FE24CCA60DD}"/>
              </a:ext>
            </a:extLst>
          </p:cNvPr>
          <p:cNvSpPr txBox="1"/>
          <p:nvPr/>
        </p:nvSpPr>
        <p:spPr>
          <a:xfrm>
            <a:off x="566088" y="26680757"/>
            <a:ext cx="15049230" cy="29636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NESTA SESSÃO, O PLANO DE TRABALHO DEVERÁ SER APRESENTADO. IDEAL QUE SEJA EM FORMA DE ORGANOGRAMAS (VIDE EXEMPLO). </a:t>
            </a:r>
          </a:p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endParaRPr lang="pt-BR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3B5590C7-5C75-C1D6-B9DD-A537A9FD8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121738"/>
              </p:ext>
            </p:extLst>
          </p:nvPr>
        </p:nvGraphicFramePr>
        <p:xfrm>
          <a:off x="1026354" y="29620329"/>
          <a:ext cx="14543239" cy="9960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0" name="CaixaDeTexto 23">
            <a:extLst>
              <a:ext uri="{FF2B5EF4-FFF2-40B4-BE49-F238E27FC236}">
                <a16:creationId xmlns:a16="http://schemas.microsoft.com/office/drawing/2014/main" id="{88791DB3-7693-E5CA-4E4A-A128DDFC1B8B}"/>
              </a:ext>
            </a:extLst>
          </p:cNvPr>
          <p:cNvSpPr txBox="1"/>
          <p:nvPr/>
        </p:nvSpPr>
        <p:spPr>
          <a:xfrm>
            <a:off x="16725902" y="22059208"/>
            <a:ext cx="14898929" cy="720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800" b="1" dirty="0">
                <a:solidFill>
                  <a:srgbClr val="FF0000"/>
                </a:solidFill>
              </a:rPr>
              <a:t>FIGURA 1 – Estatísticas populacionais do Brasil</a:t>
            </a:r>
            <a:endParaRPr lang="pt-BR" sz="3800" b="1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38B0A6-5E40-4AA9-9FBC-7B560354FD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902" y="14578083"/>
            <a:ext cx="14898929" cy="7457226"/>
          </a:xfrm>
          <a:prstGeom prst="rect">
            <a:avLst/>
          </a:prstGeom>
        </p:spPr>
      </p:pic>
      <p:sp>
        <p:nvSpPr>
          <p:cNvPr id="45" name="CaixaDeTexto 23">
            <a:extLst>
              <a:ext uri="{FF2B5EF4-FFF2-40B4-BE49-F238E27FC236}">
                <a16:creationId xmlns:a16="http://schemas.microsoft.com/office/drawing/2014/main" id="{21BA1375-B443-4B19-8748-FE75E0E1ECFA}"/>
              </a:ext>
            </a:extLst>
          </p:cNvPr>
          <p:cNvSpPr txBox="1"/>
          <p:nvPr/>
        </p:nvSpPr>
        <p:spPr>
          <a:xfrm>
            <a:off x="16725902" y="30289844"/>
            <a:ext cx="14898929" cy="720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800" b="1" dirty="0">
                <a:solidFill>
                  <a:srgbClr val="FF0000"/>
                </a:solidFill>
              </a:rPr>
              <a:t>FIGURA 2 – Estatísticas populacionais do estado do Ceará</a:t>
            </a:r>
            <a:endParaRPr lang="pt-BR" sz="3800" b="1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FB031D65-18A3-4C85-B4A1-8C977B593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25902" y="22808720"/>
            <a:ext cx="14898929" cy="7457224"/>
          </a:xfrm>
          <a:prstGeom prst="rect">
            <a:avLst/>
          </a:prstGeom>
        </p:spPr>
      </p:pic>
      <p:sp>
        <p:nvSpPr>
          <p:cNvPr id="47" name="CaixaDeTexto 23">
            <a:extLst>
              <a:ext uri="{FF2B5EF4-FFF2-40B4-BE49-F238E27FC236}">
                <a16:creationId xmlns:a16="http://schemas.microsoft.com/office/drawing/2014/main" id="{64356013-8624-4360-83E1-7EE98FFF5565}"/>
              </a:ext>
            </a:extLst>
          </p:cNvPr>
          <p:cNvSpPr txBox="1"/>
          <p:nvPr/>
        </p:nvSpPr>
        <p:spPr>
          <a:xfrm>
            <a:off x="16725902" y="38558037"/>
            <a:ext cx="14898929" cy="720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 defTabSz="1282383" fontAlgn="auto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pt-BR" sz="3800" b="1" dirty="0">
                <a:solidFill>
                  <a:srgbClr val="FF0000"/>
                </a:solidFill>
              </a:rPr>
              <a:t>FIGURA 3 – Histórico populacional de Fortaleza</a:t>
            </a:r>
            <a:endParaRPr lang="pt-BR" sz="3800" b="1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DCA0BE36-7479-4A2A-94A9-853DF413B6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25902" y="31076913"/>
            <a:ext cx="14898929" cy="74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18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316</Words>
  <Application>Microsoft Office PowerPoint</Application>
  <PresentationFormat>Personalizar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Aimée Soares</dc:creator>
  <cp:lastModifiedBy>Victor</cp:lastModifiedBy>
  <cp:revision>17</cp:revision>
  <dcterms:created xsi:type="dcterms:W3CDTF">2022-10-11T19:04:00Z</dcterms:created>
  <dcterms:modified xsi:type="dcterms:W3CDTF">2023-06-01T12:09:14Z</dcterms:modified>
</cp:coreProperties>
</file>