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6" r:id="rId1"/>
  </p:sldMasterIdLst>
  <p:notesMasterIdLst>
    <p:notesMasterId r:id="rId9"/>
  </p:notesMasterIdLst>
  <p:sldIdLst>
    <p:sldId id="256" r:id="rId2"/>
    <p:sldId id="259" r:id="rId3"/>
    <p:sldId id="257" r:id="rId4"/>
    <p:sldId id="258" r:id="rId5"/>
    <p:sldId id="260" r:id="rId6"/>
    <p:sldId id="262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F4073-5AFD-4B46-A85B-52D3F67B1639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C864D-7E39-4BAB-9521-5353E2C43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687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D062-F48C-42B2-8674-EF5A6C01E50B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84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FED4-5F7F-4319-B351-F0D43838FCFA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73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C076-5E9C-4019-B7EE-10301C64DEBE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9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F51E-A9FD-4748-A26B-578B37794698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418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4C39-1F7C-48DB-9E8E-D48B30DD1E4E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373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AC1B-0C9B-4FCF-855C-3E666EE1DAA2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61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79B4-6856-4ECD-B88B-6E5E4BC4DA2D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79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F310-5F61-41BF-B422-7B7A15E1CA86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73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8122-66A5-4D9F-8DAA-A986F2372F4D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19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3CF4686-8A61-45B9-94F3-0958F1008DFF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12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67E3-5B2F-4ED5-91F4-B3564C71E336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36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E8FAB7-C36A-4027-9662-CE4835997857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50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rot="11945120">
            <a:off x="9869250" y="416809"/>
            <a:ext cx="1806170" cy="180617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256520" cy="3419348"/>
          </a:xfrm>
          <a:ln>
            <a:solidFill>
              <a:schemeClr val="tx2">
                <a:lumMod val="75000"/>
              </a:schemeClr>
            </a:solidFill>
          </a:ln>
        </p:spPr>
        <p:txBody>
          <a:bodyPr>
            <a:noAutofit/>
          </a:bodyPr>
          <a:lstStyle/>
          <a:p>
            <a:r>
              <a:rPr lang="ru-RU" sz="5400" dirty="0"/>
              <a:t>Разработка автоматизированной системы торговли цифровыми </a:t>
            </a:r>
            <a:r>
              <a:rPr lang="ru-RU" sz="5400" dirty="0" smtClean="0"/>
              <a:t>активами</a:t>
            </a:r>
            <a:endParaRPr lang="ru-RU" sz="5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08600" y="5433342"/>
            <a:ext cx="6883400" cy="865858"/>
          </a:xfrm>
        </p:spPr>
        <p:txBody>
          <a:bodyPr>
            <a:normAutofit fontScale="92500" lnSpcReduction="10000"/>
          </a:bodyPr>
          <a:lstStyle/>
          <a:p>
            <a:r>
              <a:rPr lang="ru-RU" cap="none" dirty="0" smtClean="0"/>
              <a:t>Выполнила: </a:t>
            </a:r>
            <a:r>
              <a:rPr lang="ru-RU" cap="none" dirty="0"/>
              <a:t>Н</a:t>
            </a:r>
            <a:r>
              <a:rPr lang="ru-RU" cap="none" dirty="0" smtClean="0"/>
              <a:t>овицкая </a:t>
            </a:r>
            <a:r>
              <a:rPr lang="ru-RU" cap="none" dirty="0"/>
              <a:t>В</a:t>
            </a:r>
            <a:r>
              <a:rPr lang="ru-RU" cap="none" dirty="0" smtClean="0"/>
              <a:t>иктория Денисовна</a:t>
            </a:r>
          </a:p>
          <a:p>
            <a:r>
              <a:rPr lang="ru-RU" cap="none" dirty="0" smtClean="0"/>
              <a:t>Группа: ДЭ-710</a:t>
            </a:r>
            <a:endParaRPr lang="ru-RU" cap="none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z="1800" smtClean="0"/>
              <a:t>1</a:t>
            </a:fld>
            <a:endParaRPr lang="en-US" sz="1800" dirty="0"/>
          </a:p>
        </p:txBody>
      </p:sp>
      <p:sp>
        <p:nvSpPr>
          <p:cNvPr id="8" name="Прямоугольник 7"/>
          <p:cNvSpPr/>
          <p:nvPr/>
        </p:nvSpPr>
        <p:spPr>
          <a:xfrm rot="11945120">
            <a:off x="10140182" y="245649"/>
            <a:ext cx="1806170" cy="180617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accent3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9793" t="15885" r="5625" b="25652"/>
          <a:stretch/>
        </p:blipFill>
        <p:spPr>
          <a:xfrm>
            <a:off x="-32629" y="0"/>
            <a:ext cx="12402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5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274602" y="-822755"/>
            <a:ext cx="3078747" cy="308484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4870" y="441728"/>
            <a:ext cx="3164098" cy="315800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t="15973"/>
          <a:stretch/>
        </p:blipFill>
        <p:spPr>
          <a:xfrm>
            <a:off x="924434" y="1231899"/>
            <a:ext cx="9632036" cy="50179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5"/>
          <a:srcRect l="10104" t="32161" r="5521" b="7943"/>
          <a:stretch/>
        </p:blipFill>
        <p:spPr>
          <a:xfrm>
            <a:off x="0" y="-57451"/>
            <a:ext cx="12192000" cy="6923852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806161" y="6501276"/>
            <a:ext cx="1312025" cy="365125"/>
          </a:xfrm>
        </p:spPr>
        <p:txBody>
          <a:bodyPr/>
          <a:lstStyle/>
          <a:p>
            <a:fld id="{D57F1E4F-1CFF-5643-939E-02111984F565}" type="slidenum">
              <a:rPr lang="en-US" sz="1800" smtClean="0">
                <a:solidFill>
                  <a:srgbClr val="002060"/>
                </a:solidFill>
              </a:rPr>
              <a:t>2</a:t>
            </a:fld>
            <a:endParaRPr lang="en-US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03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43171" y="639696"/>
            <a:ext cx="5235016" cy="1135438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2">
                    <a:lumMod val="50000"/>
                  </a:schemeClr>
                </a:solidFill>
              </a:rPr>
              <a:t>Цифровые валюты в РФ</a:t>
            </a:r>
            <a:endParaRPr lang="ru-RU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1684000" y="0"/>
            <a:ext cx="33867" cy="271963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51200" y="1845734"/>
            <a:ext cx="7904480" cy="4023360"/>
          </a:xfrm>
        </p:spPr>
        <p:txBody>
          <a:bodyPr/>
          <a:lstStyle/>
          <a:p>
            <a:pPr algn="just">
              <a:lnSpc>
                <a:spcPct val="125000"/>
              </a:lnSpc>
            </a:pPr>
            <a:r>
              <a:rPr lang="ru-RU" dirty="0" smtClean="0"/>
              <a:t> 1. Регулируются федеральным законом </a:t>
            </a:r>
            <a:r>
              <a:rPr lang="ru-RU" dirty="0"/>
              <a:t>от 31.07.2020 № 259-ФЗ "О цифровых финансовых активах, цифровой валюте и о внесении изменений в отдельные законодательные акты Российской Федерации" ;</a:t>
            </a:r>
            <a:endParaRPr lang="ru-RU" dirty="0" smtClean="0"/>
          </a:p>
          <a:p>
            <a:pPr algn="just">
              <a:lnSpc>
                <a:spcPct val="125000"/>
              </a:lnSpc>
            </a:pPr>
            <a:r>
              <a:rPr lang="ru-RU" dirty="0" smtClean="0"/>
              <a:t> 2. Все </a:t>
            </a:r>
            <a:r>
              <a:rPr lang="ru-RU" dirty="0"/>
              <a:t>полученные цифровые валюты приравниваются к имуществу и облагаются налогом 13% или 15% (свыше 5 </a:t>
            </a:r>
            <a:r>
              <a:rPr lang="ru-RU" dirty="0" err="1"/>
              <a:t>млн.руб</a:t>
            </a:r>
            <a:r>
              <a:rPr lang="ru-RU" dirty="0"/>
              <a:t>.);</a:t>
            </a:r>
          </a:p>
          <a:p>
            <a:pPr algn="just">
              <a:lnSpc>
                <a:spcPct val="125000"/>
              </a:lnSpc>
            </a:pPr>
            <a:r>
              <a:rPr lang="ru-RU" dirty="0" smtClean="0"/>
              <a:t>3. Отчет </a:t>
            </a:r>
            <a:r>
              <a:rPr lang="ru-RU" dirty="0"/>
              <a:t>о прибыли с цифровых валют нужно подавать в ФНС в форме 3-НДФЛ раз в </a:t>
            </a:r>
            <a:r>
              <a:rPr lang="ru-RU" dirty="0" smtClean="0"/>
              <a:t>год.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0625" t="25650" r="6250" b="15887"/>
          <a:stretch/>
        </p:blipFill>
        <p:spPr>
          <a:xfrm>
            <a:off x="3394" y="0"/>
            <a:ext cx="12188606" cy="685800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695634" y="6450816"/>
            <a:ext cx="1312025" cy="365125"/>
          </a:xfrm>
          <a:noFill/>
        </p:spPr>
        <p:txBody>
          <a:bodyPr/>
          <a:lstStyle/>
          <a:p>
            <a:fld id="{D57F1E4F-1CFF-5643-939E-02111984F565}" type="slidenum">
              <a:rPr lang="en-US" sz="1800" smtClean="0">
                <a:solidFill>
                  <a:srgbClr val="002060"/>
                </a:solidFill>
              </a:rPr>
              <a:t>3</a:t>
            </a:fld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61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6248401"/>
            <a:ext cx="121920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2800" y="532767"/>
            <a:ext cx="7859683" cy="958425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  <a:t>Финансовые индикаторы</a:t>
            </a:r>
            <a:endParaRPr lang="ru-RU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5712536" y="1707868"/>
            <a:ext cx="5780963" cy="388638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5000"/>
              </a:lnSpc>
              <a:buNone/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Точка 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входа:</a:t>
            </a:r>
            <a:endParaRPr lang="ru-RU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 algn="just">
              <a:lnSpc>
                <a:spcPct val="125000"/>
              </a:lnSpc>
              <a:buFont typeface="+mj-lt"/>
              <a:buAutoNum type="arabicPeriod"/>
            </a:pPr>
            <a: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  <a:t>RSI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+ </a:t>
            </a:r>
            <a:r>
              <a:rPr lang="ru-RU" dirty="0" err="1">
                <a:solidFill>
                  <a:schemeClr val="tx2">
                    <a:lumMod val="50000"/>
                  </a:schemeClr>
                </a:solidFill>
              </a:rPr>
              <a:t>Vol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 (автоматически используется в тандеме) </a:t>
            </a:r>
          </a:p>
          <a:p>
            <a:pPr marL="457200" indent="-457200" algn="just">
              <a:lnSpc>
                <a:spcPct val="125000"/>
              </a:lnSpc>
              <a:buFont typeface="+mj-lt"/>
              <a:buAutoNum type="arabicPeriod"/>
            </a:pPr>
            <a:r>
              <a:rPr lang="ru-RU" dirty="0"/>
              <a:t>Полосы </a:t>
            </a:r>
            <a:r>
              <a:rPr lang="ru-RU" dirty="0" err="1" smtClean="0"/>
              <a:t>Боллинджера</a:t>
            </a:r>
            <a:r>
              <a:rPr lang="ru-RU" dirty="0"/>
              <a:t> </a:t>
            </a:r>
            <a: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  <a:t>(BB) </a:t>
            </a:r>
          </a:p>
          <a:p>
            <a:pPr marL="0" indent="0" algn="just">
              <a:lnSpc>
                <a:spcPct val="125000"/>
              </a:lnSpc>
              <a:buNone/>
            </a:pP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Точка выхода:</a:t>
            </a:r>
          </a:p>
          <a:p>
            <a:pPr marL="457200" indent="-457200" algn="just">
              <a:lnSpc>
                <a:spcPct val="125000"/>
              </a:lnSpc>
              <a:buFont typeface="+mj-lt"/>
              <a:buAutoNum type="arabicPeriod"/>
            </a:pPr>
            <a:r>
              <a:rPr lang="ru-RU" dirty="0" err="1" smtClean="0">
                <a:solidFill>
                  <a:schemeClr val="tx2">
                    <a:lumMod val="50000"/>
                  </a:schemeClr>
                </a:solidFill>
              </a:rPr>
              <a:t>Take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50000"/>
                  </a:schemeClr>
                </a:solidFill>
              </a:rPr>
              <a:t>profit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ru-RU" dirty="0" err="1">
                <a:solidFill>
                  <a:schemeClr val="tx2">
                    <a:lumMod val="50000"/>
                  </a:schemeClr>
                </a:solidFill>
              </a:rPr>
              <a:t>Stop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50000"/>
                  </a:schemeClr>
                </a:solidFill>
              </a:rPr>
              <a:t>Loss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 = </a:t>
            </a: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15%</a:t>
            </a:r>
          </a:p>
          <a:p>
            <a:pPr marL="457200" indent="-457200" algn="just">
              <a:lnSpc>
                <a:spcPct val="125000"/>
              </a:lnSpc>
              <a:buFont typeface="+mj-lt"/>
              <a:buAutoNum type="arabicPeriod"/>
            </a:pP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Достижения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цены до верхней линии </a:t>
            </a:r>
            <a:r>
              <a:rPr lang="ru-RU" dirty="0" err="1">
                <a:solidFill>
                  <a:schemeClr val="tx2">
                    <a:lumMod val="50000"/>
                  </a:schemeClr>
                </a:solidFill>
              </a:rPr>
              <a:t>Болинджера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lnSpc>
                <a:spcPct val="125000"/>
              </a:lnSpc>
              <a:buNone/>
            </a:pPr>
            <a:r>
              <a:rPr lang="ru-RU" sz="1900" dirty="0">
                <a:solidFill>
                  <a:schemeClr val="tx2">
                    <a:lumMod val="50000"/>
                  </a:schemeClr>
                </a:solidFill>
              </a:rPr>
              <a:t> </a:t>
            </a:r>
            <a:endParaRPr lang="ru-RU" sz="19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28" y="1629322"/>
            <a:ext cx="5364945" cy="44809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Овал 11"/>
          <p:cNvSpPr/>
          <p:nvPr/>
        </p:nvSpPr>
        <p:spPr>
          <a:xfrm>
            <a:off x="1370541" y="3245235"/>
            <a:ext cx="238125" cy="257175"/>
          </a:xfrm>
          <a:prstGeom prst="ellipse">
            <a:avLst/>
          </a:prstGeom>
          <a:noFill/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529541" y="4172335"/>
            <a:ext cx="238125" cy="257175"/>
          </a:xfrm>
          <a:prstGeom prst="ellipse">
            <a:avLst/>
          </a:prstGeom>
          <a:noFill/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l="10313" t="20703" r="5937" b="20470"/>
          <a:stretch/>
        </p:blipFill>
        <p:spPr>
          <a:xfrm>
            <a:off x="0" y="2646"/>
            <a:ext cx="12192000" cy="685105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662458" y="6488571"/>
            <a:ext cx="1312025" cy="365125"/>
          </a:xfrm>
        </p:spPr>
        <p:txBody>
          <a:bodyPr/>
          <a:lstStyle/>
          <a:p>
            <a:fld id="{D57F1E4F-1CFF-5643-939E-02111984F565}" type="slidenum">
              <a:rPr lang="en-US" sz="1800" smtClean="0">
                <a:solidFill>
                  <a:srgbClr val="002060"/>
                </a:solidFill>
              </a:rPr>
              <a:t>4</a:t>
            </a:fld>
            <a:endParaRPr lang="en-US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0728" t="25912" r="6250" b="15235"/>
          <a:stretch/>
        </p:blipFill>
        <p:spPr>
          <a:xfrm>
            <a:off x="-57290" y="-88900"/>
            <a:ext cx="12249290" cy="694690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675158" y="6492875"/>
            <a:ext cx="1312025" cy="365125"/>
          </a:xfrm>
        </p:spPr>
        <p:txBody>
          <a:bodyPr/>
          <a:lstStyle/>
          <a:p>
            <a:fld id="{D57F1E4F-1CFF-5643-939E-02111984F565}" type="slidenum">
              <a:rPr lang="en-US" sz="1800" smtClean="0">
                <a:solidFill>
                  <a:srgbClr val="002060"/>
                </a:solidFill>
              </a:rPr>
              <a:t>5</a:t>
            </a:fld>
            <a:endParaRPr lang="en-US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56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0729" t="21875" r="7708" b="20963"/>
          <a:stretch/>
        </p:blipFill>
        <p:spPr>
          <a:xfrm>
            <a:off x="-43642" y="-1"/>
            <a:ext cx="12235642" cy="686008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611658" y="6269285"/>
            <a:ext cx="1312025" cy="365125"/>
          </a:xfrm>
        </p:spPr>
        <p:txBody>
          <a:bodyPr/>
          <a:lstStyle/>
          <a:p>
            <a:fld id="{D57F1E4F-1CFF-5643-939E-02111984F565}" type="slidenum">
              <a:rPr lang="en-US" sz="1800" smtClean="0">
                <a:solidFill>
                  <a:srgbClr val="002060"/>
                </a:solidFill>
              </a:rPr>
              <a:t>6</a:t>
            </a:fld>
            <a:endParaRPr lang="en-US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93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l="10729" t="22917" r="6667" b="19140"/>
          <a:stretch/>
        </p:blipFill>
        <p:spPr>
          <a:xfrm>
            <a:off x="0" y="0"/>
            <a:ext cx="12221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7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иктория">
  <a:themeElements>
    <a:clrScheme name="Ретр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тражение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Виктория" id="{E193AA7C-9B8D-4E91-AE8E-07B9958143DC}" vid="{1C338889-7DD5-4CF7-A401-94509142BEC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Виктория</Template>
  <TotalTime>6864</TotalTime>
  <Words>131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Calibri</vt:lpstr>
      <vt:lpstr>Виктория</vt:lpstr>
      <vt:lpstr>Разработка автоматизированной системы торговли цифровыми активами</vt:lpstr>
      <vt:lpstr>Презентация PowerPoint</vt:lpstr>
      <vt:lpstr>Цифровые валюты в РФ</vt:lpstr>
      <vt:lpstr>Финансовые индикаторы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$$$</dc:creator>
  <cp:lastModifiedBy>$$$</cp:lastModifiedBy>
  <cp:revision>85</cp:revision>
  <dcterms:created xsi:type="dcterms:W3CDTF">2022-04-06T12:39:21Z</dcterms:created>
  <dcterms:modified xsi:type="dcterms:W3CDTF">2023-05-03T19:15:13Z</dcterms:modified>
</cp:coreProperties>
</file>