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 autoAdjust="0"/>
    <p:restoredTop sz="94660"/>
  </p:normalViewPr>
  <p:slideViewPr>
    <p:cSldViewPr snapToGrid="0">
      <p:cViewPr>
        <p:scale>
          <a:sx n="100" d="100"/>
          <a:sy n="100" d="100"/>
        </p:scale>
        <p:origin x="3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F4A8D-21B1-4159-8526-7236899DB376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FE14-80C5-4B07-AFC3-D08485177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2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99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1E288-0770-F28B-8855-0DE2E4C1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3EFE3E-F959-98AA-BD57-458B02EDE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13E103-FE7A-1F7C-CAFA-CA7348AED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D563A-8CD1-BFE7-8944-4B728BC0E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02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A060-11CF-A014-8819-E81BD8E5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B37AE7-DF1C-6C46-6069-122A4F32E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CF4D8E-D9E3-AFC2-A2E8-8FBC314A3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64910F-8600-8D7D-CCBD-948A702E5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00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042A6-A06B-27D0-0213-DCD11F6DD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95A0C7-B19F-2352-0CFE-182E75ACE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C38572-0B83-BFEE-8DBE-41B400783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79096-3D41-983B-33A9-776BB1410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604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5D4E4-EAB8-8EF9-1982-3C9BE540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99BE60-8DCC-5424-916E-B1ABB33EA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3050C4-3268-8E23-FBC6-70E347F66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8A27F2-2BAF-7495-09D4-D81F6D09E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258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C3628-EA57-2B4C-33EB-6E6D9EAAE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0E1093-E705-B704-0523-900E3A034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943BC7-29BF-ED40-6CA5-D0BE4A27E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44801F-2A85-6A85-C759-22F6353C5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6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B5D55-7CFC-4B88-0F22-C45B80154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441A26-365B-B103-E560-9833CCC71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D373FD-539B-2DA8-7654-F234827AB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0C6E85-A4FD-C0DC-75CA-9CBFDB187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12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FC805-21C1-9E40-3AD9-5544DD86F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990A7B-1E9F-AEFB-F8AE-A579B8C98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20F974-E20E-9640-17F0-1BDE20960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14CA40-60AA-580F-5662-9C8A9A177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59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51B59-02C2-8AD6-C30A-0B96F58D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0A89B3-39F4-A938-8786-6C57F483D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F294BF-E81F-FF8D-DF42-50C0B9A38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4735FC-E2A1-A5D3-0FF3-E800725A3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90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0E4C9-E281-29D1-6F5B-7E96344A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3B5D6A6-7E2B-4F71-5D1D-A9FD10EE2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D32B63-AF24-37D5-DC3F-9425266CF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53F59F-0390-F616-21EB-3570619B9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32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3110-9CA2-E686-9FCC-7BE1EF864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4307B7-1959-6DFD-7917-6511D6264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06B1B3-7D68-CE96-26E7-F52F81B76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FF9A4-11B8-3BA4-CA80-336143CA0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84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BEDB-90EE-07D4-0770-FCBD6651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CFA99A-DF25-5932-62F1-42C0B866C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92FD21-9C31-AB93-9B12-BC0EC4FED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E8A012-8879-5AEF-CEAD-8EBEEAD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16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BEF7-F9E6-F44D-89AF-69C42111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419282-5A73-AB4C-F9CA-49357017C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15F824-E4EF-1F1F-2ECE-AE377B177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8B55C5-E5DB-57AE-D7F4-485EB77CB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65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071D-348D-A264-C5BC-4615AC01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66BF76-3D32-6FD9-DD8A-41C6626B1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D40A5D-C2DC-C08C-0722-7139B52F8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616DFB-B3FE-234A-09C9-FA20DE4CB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F2FE14-80C5-4B07-AFC3-D084851776E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9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B5B-C4BB-0F9C-6187-7B888573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106E94-D11A-26A6-4292-37250DA4E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9B321-A9B6-F5B2-81ED-5CE153DD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10217-AEF2-EE49-1329-4655436B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57890-8568-72E9-4023-A6190510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52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0F1E1-79FB-B4FB-64B9-8BEB7D48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B78A15-2A9D-D6DC-4567-80BC343C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7BBC8F-589C-481E-01AF-90998259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A8F7D-1633-2AA7-CE86-5FB23859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C5509-9908-F67D-4A01-59ED93FB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0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FA83420-5DF7-9455-1136-F9B979902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012BCA-731B-4E01-8AB9-1C5CF57A9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E17986-112B-7B36-52CD-6218A5DF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91F1E-AB85-C89F-2B81-466AA969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9C114E-9533-F66B-DC9A-7E5D5E6A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24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09BEA-23E6-33C5-9275-F2B8DF5A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61A6B5-7A53-7A6B-C925-4F6F126F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163CB-4165-15CF-D519-350AFD64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CC6D2-626C-BB73-0AA7-CFA2129C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1BB0C-B365-12AB-4730-80AE9095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1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4C6B4-9809-6486-67FD-91FCCBFB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C327C8-DFD5-AC72-2082-766EC650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987346-CECF-C991-9D64-365E5F97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AFE83-8894-B1F7-6B5F-B77C3130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58351A-DF60-C64F-5B95-F0D4F77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9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F499F-3A6B-03BB-E898-B36077F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2EA21D-9843-A2E7-77B7-4539C73C3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AEAF98-ADC7-09CC-13A4-ADC30D3CD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307C5-0057-946D-CFC5-EC421CF3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0104F1-E936-16BC-021D-9028F646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A05663-10B4-EC8D-32E5-A99E66B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1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EC8F5-C839-5308-C40C-6BCA145B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13FA80-A01F-325C-88DA-487B1414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8E3A1-92CB-351D-AE9F-65A24D32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A7E960-3D1D-6C30-43A7-33E648DDA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B5AC88-B60A-9AB1-770B-F6C1DFA86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F927CE-1FD6-6D23-1112-64B28A0F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693417-DA26-66DC-D98A-94C582F5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FDFCF9-E924-9AAA-2715-D54A853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8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A003A-3C4A-D4E5-4FD6-48150B55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4EA496-D084-EF1E-CF16-BF9F8F7D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1D8DE4-9C1D-4805-830E-F5025FBB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AA54-C330-99DE-67CC-32B77E57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5DE4A6-F206-678C-55EC-B097A810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FE8406-5A98-D6CB-4E80-C13827EA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C97DA-CB3E-4F85-233A-FA0ACBAB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0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E2BE-3985-11D0-DDB3-41ED83D1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6B3E12-7D18-F1F3-83B2-650B70904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2848EE-B163-418D-B550-B5FBE330F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ADE63-BB3C-BB27-E5C4-BDA38527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38479F-CD7A-D802-7F65-3A3FE16C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AD43C-DA74-2D14-709B-9EF2ECEA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92241-4A9F-90FC-97F1-DBB3CD05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5FF56A-39C5-8ED7-6B12-445ADD41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91C87-4207-122F-8E5B-BAE8D0C9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A4D7EF-EC99-F97A-6E2F-9F25D7A2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6E8BC3-CDCB-4B6C-A9B6-040E7574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E81A71-43EE-7883-D8B0-B0911A21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25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909DC3-EC9E-CAA2-C67D-D36A5EAC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0BF7B-6AE4-60A2-328C-C3A1ECAC5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C73E9-A7F8-8BAE-093D-94BA6FCA6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051CB-A706-4952-9EC1-5246A38FD839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ADE63-E9CB-87A9-148E-FFC51A97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535AC-7FE0-8710-54B9-4907300CE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73AE9-5C1B-47F7-95E6-C4CC2F550A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8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1289B-6E5C-A963-56A6-F408C4328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940" y="1340663"/>
            <a:ext cx="6376477" cy="2511111"/>
          </a:xfrm>
        </p:spPr>
        <p:txBody>
          <a:bodyPr wrap="square">
            <a:normAutofit/>
          </a:bodyPr>
          <a:lstStyle/>
          <a:p>
            <a:r>
              <a:rPr lang="fr-FR" sz="5600" dirty="0">
                <a:solidFill>
                  <a:schemeClr val="tx1"/>
                </a:solidFill>
              </a:rPr>
              <a:t>Cours 4: Classifier automatiquement des informations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4D8210-7137-A689-C185-C4244250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40" y="4544814"/>
            <a:ext cx="6350241" cy="118817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 des causes d’attrition au sein d’une ESN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fr-FR" dirty="0">
              <a:gradFill flip="none" rotWithShape="1">
                <a:gsLst>
                  <a:gs pos="15000">
                    <a:srgbClr val="94D7E4"/>
                  </a:gs>
                  <a:gs pos="73000">
                    <a:srgbClr val="BFE7EF"/>
                  </a:gs>
                  <a:gs pos="0">
                    <a:srgbClr val="9FDBE7"/>
                  </a:gs>
                  <a:gs pos="100000">
                    <a:srgbClr val="FFFFFF"/>
                  </a:gs>
                </a:gsLst>
                <a:lin ang="16200000" scaled="1"/>
                <a:tileRect/>
              </a:gra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697FFA3-D2B7-F1A5-248F-03199B37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5740" y="1660703"/>
            <a:ext cx="3383281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2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1DA19-A309-1E84-DD02-D45ABF358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3B0E6-3C06-4851-D04B-5C4B5B56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Modélisation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BDD92876-FE2C-C213-1C62-C0897D283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60262"/>
              </p:ext>
            </p:extLst>
          </p:nvPr>
        </p:nvGraphicFramePr>
        <p:xfrm>
          <a:off x="620342" y="1804491"/>
          <a:ext cx="10917568" cy="302522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364696">
                  <a:extLst>
                    <a:ext uri="{9D8B030D-6E8A-4147-A177-3AD203B41FA5}">
                      <a16:colId xmlns:a16="http://schemas.microsoft.com/office/drawing/2014/main" val="2741150226"/>
                    </a:ext>
                  </a:extLst>
                </a:gridCol>
                <a:gridCol w="850730">
                  <a:extLst>
                    <a:ext uri="{9D8B030D-6E8A-4147-A177-3AD203B41FA5}">
                      <a16:colId xmlns:a16="http://schemas.microsoft.com/office/drawing/2014/main" val="325728451"/>
                    </a:ext>
                  </a:extLst>
                </a:gridCol>
                <a:gridCol w="1878662">
                  <a:extLst>
                    <a:ext uri="{9D8B030D-6E8A-4147-A177-3AD203B41FA5}">
                      <a16:colId xmlns:a16="http://schemas.microsoft.com/office/drawing/2014/main" val="2034980617"/>
                    </a:ext>
                  </a:extLst>
                </a:gridCol>
                <a:gridCol w="1364696">
                  <a:extLst>
                    <a:ext uri="{9D8B030D-6E8A-4147-A177-3AD203B41FA5}">
                      <a16:colId xmlns:a16="http://schemas.microsoft.com/office/drawing/2014/main" val="44621378"/>
                    </a:ext>
                  </a:extLst>
                </a:gridCol>
                <a:gridCol w="1364696">
                  <a:extLst>
                    <a:ext uri="{9D8B030D-6E8A-4147-A177-3AD203B41FA5}">
                      <a16:colId xmlns:a16="http://schemas.microsoft.com/office/drawing/2014/main" val="2250248962"/>
                    </a:ext>
                  </a:extLst>
                </a:gridCol>
                <a:gridCol w="1364696">
                  <a:extLst>
                    <a:ext uri="{9D8B030D-6E8A-4147-A177-3AD203B41FA5}">
                      <a16:colId xmlns:a16="http://schemas.microsoft.com/office/drawing/2014/main" val="1597171471"/>
                    </a:ext>
                  </a:extLst>
                </a:gridCol>
                <a:gridCol w="1364696">
                  <a:extLst>
                    <a:ext uri="{9D8B030D-6E8A-4147-A177-3AD203B41FA5}">
                      <a16:colId xmlns:a16="http://schemas.microsoft.com/office/drawing/2014/main" val="3543842290"/>
                    </a:ext>
                  </a:extLst>
                </a:gridCol>
                <a:gridCol w="1364696">
                  <a:extLst>
                    <a:ext uri="{9D8B030D-6E8A-4147-A177-3AD203B41FA5}">
                      <a16:colId xmlns:a16="http://schemas.microsoft.com/office/drawing/2014/main" val="142495434"/>
                    </a:ext>
                  </a:extLst>
                </a:gridCol>
              </a:tblGrid>
              <a:tr h="42934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1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Modèle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classe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017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Dummy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07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373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Logistic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Regression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70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66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35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936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824FBCF-E2D8-5B4B-E6A6-054C5D26FA46}"/>
              </a:ext>
            </a:extLst>
          </p:cNvPr>
          <p:cNvSpPr/>
          <p:nvPr/>
        </p:nvSpPr>
        <p:spPr>
          <a:xfrm>
            <a:off x="7487036" y="4117870"/>
            <a:ext cx="3958309" cy="6443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on égal 6">
            <a:extLst>
              <a:ext uri="{FF2B5EF4-FFF2-40B4-BE49-F238E27FC236}">
                <a16:creationId xmlns:a16="http://schemas.microsoft.com/office/drawing/2014/main" id="{D724823D-ECD8-EC9E-3AF5-26A35CE40F73}"/>
              </a:ext>
            </a:extLst>
          </p:cNvPr>
          <p:cNvSpPr/>
          <p:nvPr/>
        </p:nvSpPr>
        <p:spPr>
          <a:xfrm>
            <a:off x="8935347" y="4884983"/>
            <a:ext cx="1055549" cy="558459"/>
          </a:xfrm>
          <a:prstGeom prst="mathNotEqual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773AD2-90B6-8E2F-1206-1AC20C3BCA8C}"/>
              </a:ext>
            </a:extLst>
          </p:cNvPr>
          <p:cNvSpPr txBox="1"/>
          <p:nvPr/>
        </p:nvSpPr>
        <p:spPr>
          <a:xfrm>
            <a:off x="8346204" y="5505928"/>
            <a:ext cx="209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12267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B62E9-F1B6-F6E3-2A02-CBD97CD6F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93D3A-DCB6-06C8-E3EB-004200A4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Optimisation du modèle </a:t>
            </a:r>
            <a:r>
              <a:rPr lang="fr-FR" dirty="0" err="1"/>
              <a:t>RandomForest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F6D4E4-1110-7A52-ACFE-1662C8B62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6412"/>
            <a:ext cx="5838825" cy="448627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2E46250-37E4-3A7E-92A3-9604EACD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8" y="1894314"/>
            <a:ext cx="6318250" cy="39730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b="1" dirty="0"/>
              <a:t>Modification du seuil à l’aide de la courbe </a:t>
            </a:r>
            <a:r>
              <a:rPr lang="fr-FR" sz="1800" b="1" dirty="0" err="1"/>
              <a:t>Precision</a:t>
            </a:r>
            <a:r>
              <a:rPr lang="fr-FR" sz="1800" b="1" dirty="0"/>
              <a:t>-Rappel</a:t>
            </a:r>
          </a:p>
          <a:p>
            <a:pPr algn="just"/>
            <a:r>
              <a:rPr lang="fr-FR" sz="1800" dirty="0"/>
              <a:t>Il faut augmenter le seuil de décision pour améliorer le rappel</a:t>
            </a:r>
            <a:endParaRPr lang="fr-FR" sz="1400" dirty="0"/>
          </a:p>
          <a:p>
            <a:pPr lvl="1" algn="just"/>
            <a:endParaRPr lang="fr-FR" sz="14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pic>
        <p:nvPicPr>
          <p:cNvPr id="10" name="Picture 2" descr="modifiable icône vecteur. une fonction réglages illustration signe.  automatique système symbole. développement logo. 25943773 Art vectoriel  chez Vecteezy">
            <a:extLst>
              <a:ext uri="{FF2B5EF4-FFF2-40B4-BE49-F238E27FC236}">
                <a16:creationId xmlns:a16="http://schemas.microsoft.com/office/drawing/2014/main" id="{42901C60-63F6-1F97-4092-3CBDA751E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651067"/>
            <a:ext cx="2508366" cy="25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2766903-18D7-DA4C-1709-BC13BB308CA1}"/>
              </a:ext>
            </a:extLst>
          </p:cNvPr>
          <p:cNvSpPr txBox="1">
            <a:spLocks/>
          </p:cNvSpPr>
          <p:nvPr/>
        </p:nvSpPr>
        <p:spPr>
          <a:xfrm>
            <a:off x="1210974" y="4941124"/>
            <a:ext cx="3634075" cy="6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None/>
            </a:pPr>
            <a:r>
              <a:rPr lang="fr-FR" sz="1400" b="1" dirty="0">
                <a:solidFill>
                  <a:schemeClr val="accent6"/>
                </a:solidFill>
              </a:rPr>
              <a:t>Fonction </a:t>
            </a:r>
            <a:r>
              <a:rPr lang="fr-FR" sz="1400" b="1" dirty="0" err="1">
                <a:solidFill>
                  <a:schemeClr val="accent6"/>
                </a:solidFill>
              </a:rPr>
              <a:t>plot_precision_recall_curve</a:t>
            </a:r>
            <a:r>
              <a:rPr lang="fr-FR" sz="1400" b="1" dirty="0">
                <a:solidFill>
                  <a:schemeClr val="accent6"/>
                </a:solidFill>
              </a:rPr>
              <a:t> de </a:t>
            </a:r>
            <a:r>
              <a:rPr lang="fr-FR" sz="1400" b="1" dirty="0" err="1">
                <a:solidFill>
                  <a:schemeClr val="accent6"/>
                </a:solidFill>
              </a:rPr>
              <a:t>tools.model_evaluation</a:t>
            </a:r>
            <a:endParaRPr lang="fr-FR" sz="1600" b="1" dirty="0">
              <a:solidFill>
                <a:schemeClr val="accent6"/>
              </a:solidFill>
            </a:endParaRPr>
          </a:p>
          <a:p>
            <a:pPr algn="ctr"/>
            <a:endParaRPr lang="fr-FR" sz="1600" b="1" dirty="0">
              <a:solidFill>
                <a:schemeClr val="accent6"/>
              </a:solidFill>
            </a:endParaRPr>
          </a:p>
          <a:p>
            <a:pPr algn="ctr"/>
            <a:endParaRPr lang="fr-FR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  <p:bldP spid="11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283C8-C21F-89EA-B1CF-F2E68251A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8ACB-51A8-DFD6-1255-65E315ED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Optimisation du modèle </a:t>
            </a:r>
            <a:r>
              <a:rPr lang="fr-FR" dirty="0" err="1"/>
              <a:t>RandomForest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C4DA745-EF0C-1B9C-D5A0-F0D25C197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44" y="1805414"/>
            <a:ext cx="9332912" cy="456638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sz="1800" b="1" dirty="0"/>
              <a:t>Features engineering</a:t>
            </a:r>
          </a:p>
          <a:p>
            <a:pPr algn="just"/>
            <a:r>
              <a:rPr lang="fr-FR" sz="1800" dirty="0"/>
              <a:t>Performance</a:t>
            </a:r>
          </a:p>
          <a:p>
            <a:pPr lvl="1" algn="just"/>
            <a:r>
              <a:rPr lang="fr-FR" sz="1400" dirty="0"/>
              <a:t>Delta note actuelle – note année -1</a:t>
            </a:r>
          </a:p>
          <a:p>
            <a:pPr algn="just"/>
            <a:r>
              <a:rPr lang="fr-FR" sz="1800" dirty="0"/>
              <a:t>Satisfaction</a:t>
            </a:r>
          </a:p>
          <a:p>
            <a:pPr lvl="1" algn="just"/>
            <a:r>
              <a:rPr lang="fr-FR" sz="1400" dirty="0"/>
              <a:t>Satisfaction moyenne </a:t>
            </a:r>
            <a:r>
              <a:rPr lang="fr-FR" sz="1400" dirty="0" err="1"/>
              <a:t>nature_travail</a:t>
            </a:r>
            <a:r>
              <a:rPr lang="fr-FR" sz="1400" dirty="0"/>
              <a:t>, </a:t>
            </a:r>
            <a:r>
              <a:rPr lang="fr-FR" sz="1400" dirty="0" err="1"/>
              <a:t>environnement_travail</a:t>
            </a:r>
            <a:r>
              <a:rPr lang="fr-FR" sz="1400" dirty="0"/>
              <a:t>, </a:t>
            </a:r>
            <a:r>
              <a:rPr lang="fr-FR" sz="1400" dirty="0" err="1"/>
              <a:t>employee_equipe</a:t>
            </a:r>
            <a:r>
              <a:rPr lang="fr-FR" sz="1400" dirty="0"/>
              <a:t> et </a:t>
            </a:r>
            <a:r>
              <a:rPr lang="fr-FR" sz="1400" dirty="0" err="1"/>
              <a:t>equilibre_pro_perso</a:t>
            </a:r>
            <a:endParaRPr lang="fr-FR" sz="1400" dirty="0"/>
          </a:p>
          <a:p>
            <a:pPr algn="just"/>
            <a:r>
              <a:rPr lang="fr-FR" sz="1800" dirty="0"/>
              <a:t>Ancienneté</a:t>
            </a:r>
          </a:p>
          <a:p>
            <a:pPr lvl="1" algn="just"/>
            <a:r>
              <a:rPr lang="fr-FR" sz="1400" dirty="0"/>
              <a:t>Ratio année poste actuelle / années expérience totale</a:t>
            </a:r>
          </a:p>
          <a:p>
            <a:pPr lvl="1" algn="just"/>
            <a:r>
              <a:rPr lang="fr-FR" sz="1400" dirty="0"/>
              <a:t>Ratio dernière promo / années expérience totale</a:t>
            </a:r>
          </a:p>
          <a:p>
            <a:pPr algn="just"/>
            <a:r>
              <a:rPr lang="fr-FR" sz="1800" dirty="0"/>
              <a:t>Développement</a:t>
            </a:r>
          </a:p>
          <a:p>
            <a:pPr lvl="1" algn="just"/>
            <a:r>
              <a:rPr lang="fr-FR" sz="1400" dirty="0"/>
              <a:t>Engagement : nbres participation PEE / Nbres formations suivies</a:t>
            </a:r>
          </a:p>
          <a:p>
            <a:pPr lvl="1" algn="just"/>
            <a:r>
              <a:rPr lang="fr-FR" sz="1400" dirty="0"/>
              <a:t>Formation / Années : Nbres formations / années expérience totales</a:t>
            </a:r>
          </a:p>
          <a:p>
            <a:pPr algn="just"/>
            <a:r>
              <a:rPr lang="fr-FR" sz="1800" dirty="0"/>
              <a:t>Score global</a:t>
            </a:r>
          </a:p>
          <a:p>
            <a:pPr lvl="1" algn="just"/>
            <a:r>
              <a:rPr lang="fr-FR" sz="1400" dirty="0"/>
              <a:t>Satisfaction moyenne + delta note</a:t>
            </a:r>
          </a:p>
          <a:p>
            <a:pPr lvl="1" algn="just"/>
            <a:endParaRPr lang="fr-FR" sz="1400" dirty="0"/>
          </a:p>
          <a:p>
            <a:pPr marL="0" indent="0" algn="just">
              <a:buNone/>
            </a:pPr>
            <a:r>
              <a:rPr lang="fr-FR" sz="1800" dirty="0"/>
              <a:t>Séparation du nouveau jeu en train et test après suppression des features utilisées pour la création des nouvelles</a:t>
            </a:r>
          </a:p>
          <a:p>
            <a:pPr lvl="1" algn="just"/>
            <a:endParaRPr lang="fr-FR" sz="14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815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AF84F-06FC-3A1B-7BCB-4BF3D359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B11F2-09C3-F1ED-81DD-3B683DA2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Validation croisée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C045D69-F995-B49E-D60A-C8ADD94F8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4567"/>
              </p:ext>
            </p:extLst>
          </p:nvPr>
        </p:nvGraphicFramePr>
        <p:xfrm>
          <a:off x="184163" y="2014041"/>
          <a:ext cx="11823673" cy="2358569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741150226"/>
                    </a:ext>
                  </a:extLst>
                </a:gridCol>
                <a:gridCol w="899069">
                  <a:extLst>
                    <a:ext uri="{9D8B030D-6E8A-4147-A177-3AD203B41FA5}">
                      <a16:colId xmlns:a16="http://schemas.microsoft.com/office/drawing/2014/main" val="325728451"/>
                    </a:ext>
                  </a:extLst>
                </a:gridCol>
                <a:gridCol w="1985409">
                  <a:extLst>
                    <a:ext uri="{9D8B030D-6E8A-4147-A177-3AD203B41FA5}">
                      <a16:colId xmlns:a16="http://schemas.microsoft.com/office/drawing/2014/main" val="2034980617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44621378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2250248962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1597171471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3543842290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142495434"/>
                    </a:ext>
                  </a:extLst>
                </a:gridCol>
              </a:tblGrid>
              <a:tr h="42934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15682"/>
                  </a:ext>
                </a:extLst>
              </a:tr>
              <a:tr h="445864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Modèle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classe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017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35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93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(cross-val)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48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7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08A9A-1C51-995C-7195-C15FF6E6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31CF0D-0753-15DE-19FC-0ED25AC4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 err="1"/>
              <a:t>Oversampling</a:t>
            </a:r>
            <a:r>
              <a:rPr lang="fr-FR" dirty="0"/>
              <a:t> classe 1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F312E06-5162-ECF0-28E9-D70B05965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2801"/>
              </p:ext>
            </p:extLst>
          </p:nvPr>
        </p:nvGraphicFramePr>
        <p:xfrm>
          <a:off x="184163" y="2014041"/>
          <a:ext cx="11823673" cy="302522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741150226"/>
                    </a:ext>
                  </a:extLst>
                </a:gridCol>
                <a:gridCol w="899069">
                  <a:extLst>
                    <a:ext uri="{9D8B030D-6E8A-4147-A177-3AD203B41FA5}">
                      <a16:colId xmlns:a16="http://schemas.microsoft.com/office/drawing/2014/main" val="325728451"/>
                    </a:ext>
                  </a:extLst>
                </a:gridCol>
                <a:gridCol w="1985409">
                  <a:extLst>
                    <a:ext uri="{9D8B030D-6E8A-4147-A177-3AD203B41FA5}">
                      <a16:colId xmlns:a16="http://schemas.microsoft.com/office/drawing/2014/main" val="2034980617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44621378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2250248962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1597171471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3543842290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142495434"/>
                    </a:ext>
                  </a:extLst>
                </a:gridCol>
              </a:tblGrid>
              <a:tr h="42934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1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Modèle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classe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017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35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93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(cross-val)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48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759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oversamplig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1)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71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2165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FFFFA7-77BB-DCB7-DFEB-93BABDC5DFF0}"/>
              </a:ext>
            </a:extLst>
          </p:cNvPr>
          <p:cNvSpPr/>
          <p:nvPr/>
        </p:nvSpPr>
        <p:spPr>
          <a:xfrm>
            <a:off x="7893436" y="3231273"/>
            <a:ext cx="3958309" cy="276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01E557-C2D0-3711-2D22-28D6EE8E8708}"/>
              </a:ext>
            </a:extLst>
          </p:cNvPr>
          <p:cNvSpPr/>
          <p:nvPr/>
        </p:nvSpPr>
        <p:spPr>
          <a:xfrm>
            <a:off x="7842636" y="4712135"/>
            <a:ext cx="3958309" cy="276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4E2B4154-77B6-1E6E-92C8-52DCF7BEA375}"/>
              </a:ext>
            </a:extLst>
          </p:cNvPr>
          <p:cNvSpPr/>
          <p:nvPr/>
        </p:nvSpPr>
        <p:spPr>
          <a:xfrm>
            <a:off x="9720190" y="3526653"/>
            <a:ext cx="203200" cy="1185482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28DC73B-5D2F-FA92-C8D9-06A44B887F3F}"/>
              </a:ext>
            </a:extLst>
          </p:cNvPr>
          <p:cNvCxnSpPr/>
          <p:nvPr/>
        </p:nvCxnSpPr>
        <p:spPr>
          <a:xfrm flipV="1">
            <a:off x="9359900" y="3958888"/>
            <a:ext cx="285750" cy="298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4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FD768-20D5-E84E-4E12-C599252A7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87F31-1279-2E45-ADAD-E583D236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Diminution du seuil de décision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69C683F-4A9C-41B8-BEC0-294AF47EF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86830"/>
              </p:ext>
            </p:extLst>
          </p:nvPr>
        </p:nvGraphicFramePr>
        <p:xfrm>
          <a:off x="184163" y="2014041"/>
          <a:ext cx="11823673" cy="3766905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741150226"/>
                    </a:ext>
                  </a:extLst>
                </a:gridCol>
                <a:gridCol w="899069">
                  <a:extLst>
                    <a:ext uri="{9D8B030D-6E8A-4147-A177-3AD203B41FA5}">
                      <a16:colId xmlns:a16="http://schemas.microsoft.com/office/drawing/2014/main" val="325728451"/>
                    </a:ext>
                  </a:extLst>
                </a:gridCol>
                <a:gridCol w="1985409">
                  <a:extLst>
                    <a:ext uri="{9D8B030D-6E8A-4147-A177-3AD203B41FA5}">
                      <a16:colId xmlns:a16="http://schemas.microsoft.com/office/drawing/2014/main" val="2034980617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44621378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2250248962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1597171471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3543842290"/>
                    </a:ext>
                  </a:extLst>
                </a:gridCol>
                <a:gridCol w="1442239">
                  <a:extLst>
                    <a:ext uri="{9D8B030D-6E8A-4147-A177-3AD203B41FA5}">
                      <a16:colId xmlns:a16="http://schemas.microsoft.com/office/drawing/2014/main" val="142495434"/>
                    </a:ext>
                  </a:extLst>
                </a:gridCol>
              </a:tblGrid>
              <a:tr h="42934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Train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1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Modèle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classe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Précision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Rappel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F1 Score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017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735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936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(cross-val)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488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7596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oversamplig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1)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8718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216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Forest 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threshold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 0,25)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88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6817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A0C7D5D-2988-9F16-8026-8FB5FF40931B}"/>
              </a:ext>
            </a:extLst>
          </p:cNvPr>
          <p:cNvSpPr/>
          <p:nvPr/>
        </p:nvSpPr>
        <p:spPr>
          <a:xfrm>
            <a:off x="7893436" y="3231273"/>
            <a:ext cx="3958309" cy="276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4614B1-281F-9248-FF68-445BB0F2C205}"/>
              </a:ext>
            </a:extLst>
          </p:cNvPr>
          <p:cNvSpPr/>
          <p:nvPr/>
        </p:nvSpPr>
        <p:spPr>
          <a:xfrm>
            <a:off x="7893436" y="5442385"/>
            <a:ext cx="3958309" cy="276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C08A6CA3-F4DE-4023-C2D2-1F92D319B6D8}"/>
              </a:ext>
            </a:extLst>
          </p:cNvPr>
          <p:cNvSpPr/>
          <p:nvPr/>
        </p:nvSpPr>
        <p:spPr>
          <a:xfrm>
            <a:off x="9720190" y="3539352"/>
            <a:ext cx="285750" cy="1853501"/>
          </a:xfrm>
          <a:prstGeom prst="down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C87BC2D-F233-545E-444D-94E93A4E17A8}"/>
              </a:ext>
            </a:extLst>
          </p:cNvPr>
          <p:cNvCxnSpPr/>
          <p:nvPr/>
        </p:nvCxnSpPr>
        <p:spPr>
          <a:xfrm flipV="1">
            <a:off x="9315450" y="4426385"/>
            <a:ext cx="285750" cy="2984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3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2ACE0-E8A8-DD70-3BD4-70FD99B0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Chargement et jointure des dataframes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05C4AF-81BB-5D3E-8A07-16B29C7F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45" y="1946362"/>
            <a:ext cx="4829750" cy="144217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/>
              <a:t>Chargement et création des 3 </a:t>
            </a:r>
            <a:r>
              <a:rPr lang="fr-FR" sz="1800" dirty="0" err="1"/>
              <a:t>DataFrames</a:t>
            </a:r>
            <a:r>
              <a:rPr lang="fr-FR" sz="1800" dirty="0"/>
              <a:t> </a:t>
            </a:r>
            <a:r>
              <a:rPr lang="fr-FR" sz="1800" dirty="0" err="1"/>
              <a:t>df_eval</a:t>
            </a:r>
            <a:r>
              <a:rPr lang="fr-FR" sz="1800" dirty="0"/>
              <a:t>, </a:t>
            </a:r>
            <a:r>
              <a:rPr lang="fr-FR" sz="1800" dirty="0" err="1"/>
              <a:t>df_sirh</a:t>
            </a:r>
            <a:r>
              <a:rPr lang="fr-FR" sz="1800" dirty="0"/>
              <a:t> et </a:t>
            </a:r>
            <a:r>
              <a:rPr lang="fr-FR" sz="1800" dirty="0" err="1"/>
              <a:t>df_sondage</a:t>
            </a:r>
            <a:r>
              <a:rPr lang="fr-FR" sz="18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sz="1800" dirty="0" err="1"/>
              <a:t>Create</a:t>
            </a:r>
            <a:r>
              <a:rPr lang="fr-FR" sz="1800" dirty="0"/>
              <a:t> </a:t>
            </a:r>
            <a:r>
              <a:rPr lang="fr-FR" sz="1800" dirty="0" err="1"/>
              <a:t>id_employee</a:t>
            </a:r>
            <a:r>
              <a:rPr lang="fr-FR" sz="1800" dirty="0"/>
              <a:t> on </a:t>
            </a:r>
            <a:r>
              <a:rPr lang="fr-FR" sz="1800" dirty="0" err="1"/>
              <a:t>df_eval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« </a:t>
            </a:r>
            <a:r>
              <a:rPr lang="fr-FR" sz="1800" dirty="0" err="1"/>
              <a:t>eval_number</a:t>
            </a:r>
            <a:r>
              <a:rPr lang="fr-FR" sz="1800" dirty="0"/>
              <a:t> »</a:t>
            </a:r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3D5E2EC-67E0-886B-935E-05B01E588ABE}"/>
              </a:ext>
            </a:extLst>
          </p:cNvPr>
          <p:cNvGrpSpPr/>
          <p:nvPr/>
        </p:nvGrpSpPr>
        <p:grpSpPr>
          <a:xfrm>
            <a:off x="6081677" y="2682883"/>
            <a:ext cx="988043" cy="1724938"/>
            <a:chOff x="4111731" y="2218493"/>
            <a:chExt cx="988043" cy="1724938"/>
          </a:xfrm>
        </p:grpSpPr>
        <p:sp>
          <p:nvSpPr>
            <p:cNvPr id="4" name="Organigramme : Stockage interne 3">
              <a:extLst>
                <a:ext uri="{FF2B5EF4-FFF2-40B4-BE49-F238E27FC236}">
                  <a16:creationId xmlns:a16="http://schemas.microsoft.com/office/drawing/2014/main" id="{7E6A80B1-41A3-C031-A9E8-9D0B31B15731}"/>
                </a:ext>
              </a:extLst>
            </p:cNvPr>
            <p:cNvSpPr/>
            <p:nvPr/>
          </p:nvSpPr>
          <p:spPr>
            <a:xfrm>
              <a:off x="4111731" y="2274191"/>
              <a:ext cx="988043" cy="1669240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A17E3F9-3ED8-9F25-7B39-EAEF8F7B7877}"/>
                </a:ext>
              </a:extLst>
            </p:cNvPr>
            <p:cNvSpPr txBox="1"/>
            <p:nvPr/>
          </p:nvSpPr>
          <p:spPr>
            <a:xfrm>
              <a:off x="4185374" y="221849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df_eval</a:t>
              </a:r>
              <a:endParaRPr lang="fr-FR" sz="1400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C80992A-04A9-C7FF-BB45-C4CA337E16BE}"/>
              </a:ext>
            </a:extLst>
          </p:cNvPr>
          <p:cNvGrpSpPr/>
          <p:nvPr/>
        </p:nvGrpSpPr>
        <p:grpSpPr>
          <a:xfrm>
            <a:off x="7143363" y="2682883"/>
            <a:ext cx="988043" cy="1724938"/>
            <a:chOff x="4111731" y="2218493"/>
            <a:chExt cx="988043" cy="1724938"/>
          </a:xfrm>
        </p:grpSpPr>
        <p:sp>
          <p:nvSpPr>
            <p:cNvPr id="9" name="Organigramme : Stockage interne 8">
              <a:extLst>
                <a:ext uri="{FF2B5EF4-FFF2-40B4-BE49-F238E27FC236}">
                  <a16:creationId xmlns:a16="http://schemas.microsoft.com/office/drawing/2014/main" id="{50E9125A-C7AC-D93E-7463-9C7C53C4B32E}"/>
                </a:ext>
              </a:extLst>
            </p:cNvPr>
            <p:cNvSpPr/>
            <p:nvPr/>
          </p:nvSpPr>
          <p:spPr>
            <a:xfrm>
              <a:off x="4111731" y="2274191"/>
              <a:ext cx="988043" cy="1669240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5E6D62A-6BFC-32C7-0CB3-FA0F35762D51}"/>
                </a:ext>
              </a:extLst>
            </p:cNvPr>
            <p:cNvSpPr txBox="1"/>
            <p:nvPr/>
          </p:nvSpPr>
          <p:spPr>
            <a:xfrm>
              <a:off x="4185374" y="2218493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df_sirh</a:t>
              </a:r>
              <a:endParaRPr lang="fr-FR" sz="1400" dirty="0"/>
            </a:p>
          </p:txBody>
        </p:sp>
      </p:grpSp>
      <p:pic>
        <p:nvPicPr>
          <p:cNvPr id="1026" name="Picture 2" descr="Merge Icon Isolated on Background. Stock Vector ...">
            <a:extLst>
              <a:ext uri="{FF2B5EF4-FFF2-40B4-BE49-F238E27FC236}">
                <a16:creationId xmlns:a16="http://schemas.microsoft.com/office/drawing/2014/main" id="{FCDAD1A0-1AAB-3891-E6F3-F4E27B87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562" y1="14201" x2="30562" y2="14201"/>
                        <a14:foregroundMark x1="65875" y1="14793" x2="66500" y2="14793"/>
                        <a14:foregroundMark x1="78438" y1="67574" x2="78438" y2="67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20" y="3015231"/>
            <a:ext cx="1002255" cy="105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AE73C9CB-C545-7123-4C4D-F08C8309EF5B}"/>
              </a:ext>
            </a:extLst>
          </p:cNvPr>
          <p:cNvGrpSpPr/>
          <p:nvPr/>
        </p:nvGrpSpPr>
        <p:grpSpPr>
          <a:xfrm>
            <a:off x="6006501" y="4730260"/>
            <a:ext cx="1183401" cy="1709368"/>
            <a:chOff x="4043714" y="2234063"/>
            <a:chExt cx="1183401" cy="1709368"/>
          </a:xfrm>
        </p:grpSpPr>
        <p:sp>
          <p:nvSpPr>
            <p:cNvPr id="12" name="Organigramme : Stockage interne 11">
              <a:extLst>
                <a:ext uri="{FF2B5EF4-FFF2-40B4-BE49-F238E27FC236}">
                  <a16:creationId xmlns:a16="http://schemas.microsoft.com/office/drawing/2014/main" id="{891D9C74-C08B-B24D-9AC1-B310E802BD07}"/>
                </a:ext>
              </a:extLst>
            </p:cNvPr>
            <p:cNvSpPr/>
            <p:nvPr/>
          </p:nvSpPr>
          <p:spPr>
            <a:xfrm>
              <a:off x="4111731" y="2274191"/>
              <a:ext cx="988043" cy="1669240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51EAC03-65C2-56D1-095A-994B8AA7CEA0}"/>
                </a:ext>
              </a:extLst>
            </p:cNvPr>
            <p:cNvSpPr txBox="1"/>
            <p:nvPr/>
          </p:nvSpPr>
          <p:spPr>
            <a:xfrm>
              <a:off x="4043714" y="2234063"/>
              <a:ext cx="1183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df_eval_sirh</a:t>
              </a:r>
              <a:endParaRPr lang="fr-FR" sz="1400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A2295B2-E328-E960-D541-D991A6FB8EB8}"/>
              </a:ext>
            </a:extLst>
          </p:cNvPr>
          <p:cNvGrpSpPr/>
          <p:nvPr/>
        </p:nvGrpSpPr>
        <p:grpSpPr>
          <a:xfrm>
            <a:off x="7136204" y="4714690"/>
            <a:ext cx="1075897" cy="1724938"/>
            <a:chOff x="4111731" y="2218493"/>
            <a:chExt cx="1075897" cy="1724938"/>
          </a:xfrm>
        </p:grpSpPr>
        <p:sp>
          <p:nvSpPr>
            <p:cNvPr id="15" name="Organigramme : Stockage interne 14">
              <a:extLst>
                <a:ext uri="{FF2B5EF4-FFF2-40B4-BE49-F238E27FC236}">
                  <a16:creationId xmlns:a16="http://schemas.microsoft.com/office/drawing/2014/main" id="{A94E86B4-4741-5148-03BB-CAB09AC5CF07}"/>
                </a:ext>
              </a:extLst>
            </p:cNvPr>
            <p:cNvSpPr/>
            <p:nvPr/>
          </p:nvSpPr>
          <p:spPr>
            <a:xfrm>
              <a:off x="4111731" y="2274191"/>
              <a:ext cx="988043" cy="1669240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C1D0105-0403-1E3D-6623-930429981C0B}"/>
                </a:ext>
              </a:extLst>
            </p:cNvPr>
            <p:cNvSpPr txBox="1"/>
            <p:nvPr/>
          </p:nvSpPr>
          <p:spPr>
            <a:xfrm>
              <a:off x="4111731" y="2218493"/>
              <a:ext cx="10758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/>
                <a:t>df_sondage</a:t>
              </a:r>
              <a:endParaRPr lang="fr-FR" sz="1400" dirty="0"/>
            </a:p>
          </p:txBody>
        </p:sp>
      </p:grpSp>
      <p:pic>
        <p:nvPicPr>
          <p:cNvPr id="17" name="Picture 2" descr="Merge Icon Isolated on Background. Stock Vector ...">
            <a:extLst>
              <a:ext uri="{FF2B5EF4-FFF2-40B4-BE49-F238E27FC236}">
                <a16:creationId xmlns:a16="http://schemas.microsoft.com/office/drawing/2014/main" id="{E869F6D4-2890-0EAF-408B-1CE520593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562" y1="14201" x2="30562" y2="14201"/>
                        <a14:foregroundMark x1="65875" y1="14793" x2="66500" y2="14793"/>
                        <a14:foregroundMark x1="78438" y1="67574" x2="78438" y2="67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61" y="5047038"/>
            <a:ext cx="1002255" cy="105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èche : droite rayée 17">
            <a:extLst>
              <a:ext uri="{FF2B5EF4-FFF2-40B4-BE49-F238E27FC236}">
                <a16:creationId xmlns:a16="http://schemas.microsoft.com/office/drawing/2014/main" id="{1873FF04-009F-BC75-0A27-60186EE63E89}"/>
              </a:ext>
            </a:extLst>
          </p:cNvPr>
          <p:cNvSpPr/>
          <p:nvPr/>
        </p:nvSpPr>
        <p:spPr>
          <a:xfrm>
            <a:off x="4650646" y="3438956"/>
            <a:ext cx="1037138" cy="26849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rayée 18">
            <a:extLst>
              <a:ext uri="{FF2B5EF4-FFF2-40B4-BE49-F238E27FC236}">
                <a16:creationId xmlns:a16="http://schemas.microsoft.com/office/drawing/2014/main" id="{8B89D114-70A4-D91F-5810-0ED78E01F610}"/>
              </a:ext>
            </a:extLst>
          </p:cNvPr>
          <p:cNvSpPr/>
          <p:nvPr/>
        </p:nvSpPr>
        <p:spPr>
          <a:xfrm>
            <a:off x="4650646" y="5470763"/>
            <a:ext cx="1037138" cy="26849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3C91AB-282C-5626-060F-BC98F8750ED4}"/>
              </a:ext>
            </a:extLst>
          </p:cNvPr>
          <p:cNvSpPr txBox="1"/>
          <p:nvPr/>
        </p:nvSpPr>
        <p:spPr>
          <a:xfrm>
            <a:off x="6053860" y="5958221"/>
            <a:ext cx="1117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« </a:t>
            </a:r>
            <a:r>
              <a:rPr lang="fr-FR" sz="1000" dirty="0" err="1"/>
              <a:t>id_employee</a:t>
            </a:r>
            <a:r>
              <a:rPr lang="fr-FR" sz="1000" dirty="0"/>
              <a:t> »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9A773B-11A9-5ED7-B5E1-A46CE9EA52AF}"/>
              </a:ext>
            </a:extLst>
          </p:cNvPr>
          <p:cNvSpPr txBox="1"/>
          <p:nvPr/>
        </p:nvSpPr>
        <p:spPr>
          <a:xfrm>
            <a:off x="7094782" y="5958220"/>
            <a:ext cx="1117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« </a:t>
            </a:r>
            <a:r>
              <a:rPr lang="fr-FR" sz="1000" dirty="0" err="1"/>
              <a:t>code_sondage</a:t>
            </a:r>
            <a:r>
              <a:rPr lang="fr-FR" sz="1000" dirty="0"/>
              <a:t>»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86BAD6-54D3-4C7B-7953-2CF744F1A540}"/>
              </a:ext>
            </a:extLst>
          </p:cNvPr>
          <p:cNvSpPr txBox="1"/>
          <p:nvPr/>
        </p:nvSpPr>
        <p:spPr>
          <a:xfrm>
            <a:off x="6347155" y="3959738"/>
            <a:ext cx="1661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On = « </a:t>
            </a:r>
            <a:r>
              <a:rPr lang="fr-FR" sz="1000" dirty="0" err="1"/>
              <a:t>id_employee</a:t>
            </a:r>
            <a:r>
              <a:rPr lang="fr-FR" sz="1000" dirty="0"/>
              <a:t> »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D6973B7-808A-B8F4-A2C3-A47B799FE8EA}"/>
              </a:ext>
            </a:extLst>
          </p:cNvPr>
          <p:cNvSpPr txBox="1"/>
          <p:nvPr/>
        </p:nvSpPr>
        <p:spPr>
          <a:xfrm>
            <a:off x="2914273" y="539168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Df_data_rh_join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1373B75-0A13-EF5E-11DE-B770814030DF}"/>
              </a:ext>
            </a:extLst>
          </p:cNvPr>
          <p:cNvSpPr txBox="1"/>
          <p:nvPr/>
        </p:nvSpPr>
        <p:spPr>
          <a:xfrm>
            <a:off x="3059086" y="3388535"/>
            <a:ext cx="1394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800" dirty="0" err="1"/>
              <a:t>Df_eval_sirh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817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 animBg="1"/>
      <p:bldP spid="19" grpId="0" animBg="1"/>
      <p:bldP spid="20" grpId="0"/>
      <p:bldP spid="21" grpId="0"/>
      <p:bldP spid="22" grpId="0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17E7E-4895-CE59-91FD-F1948023D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9A699-662F-5F3E-EDCE-EB9A8445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Binarisation de certaines features et 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7D61D-0107-4762-FABD-CBD3C346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6039"/>
            <a:ext cx="4829750" cy="1442173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sz="1800" dirty="0"/>
              <a:t>Binarisation de certaines colonnes</a:t>
            </a:r>
          </a:p>
          <a:p>
            <a:pPr lvl="1" algn="just"/>
            <a:r>
              <a:rPr lang="fr-FR" sz="1400" dirty="0"/>
              <a:t>heure_supplémentaires</a:t>
            </a:r>
          </a:p>
          <a:p>
            <a:pPr lvl="1" algn="just"/>
            <a:r>
              <a:rPr lang="fr-FR" sz="1400" dirty="0"/>
              <a:t>genre</a:t>
            </a:r>
          </a:p>
          <a:p>
            <a:pPr lvl="1" algn="just"/>
            <a:r>
              <a:rPr lang="fr-FR" sz="1400" dirty="0"/>
              <a:t>a_quitte_l_entreprise</a:t>
            </a:r>
          </a:p>
          <a:p>
            <a:pPr algn="just"/>
            <a:r>
              <a:rPr lang="fr-FR" sz="1800" dirty="0"/>
              <a:t>Analyse exploratoire</a:t>
            </a:r>
          </a:p>
          <a:p>
            <a:pPr lvl="1" algn="just"/>
            <a:endParaRPr lang="fr-FR" sz="1400" dirty="0"/>
          </a:p>
          <a:p>
            <a:pPr lvl="1" algn="just"/>
            <a:endParaRPr lang="fr-FR" sz="14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pic>
        <p:nvPicPr>
          <p:cNvPr id="4" name="Picture 2" descr="modifiable icône vecteur. une fonction réglages illustration signe.  automatique système symbole. développement logo. 25943773 Art vectoriel  chez Vecteezy">
            <a:extLst>
              <a:ext uri="{FF2B5EF4-FFF2-40B4-BE49-F238E27FC236}">
                <a16:creationId xmlns:a16="http://schemas.microsoft.com/office/drawing/2014/main" id="{A845386E-5E8E-2F74-DBB6-EB9EE62B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913" y="2913595"/>
            <a:ext cx="2508366" cy="25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9A48F23-1034-CA25-C3BF-CDCC9E0980AE}"/>
              </a:ext>
            </a:extLst>
          </p:cNvPr>
          <p:cNvSpPr txBox="1">
            <a:spLocks/>
          </p:cNvSpPr>
          <p:nvPr/>
        </p:nvSpPr>
        <p:spPr>
          <a:xfrm>
            <a:off x="2237038" y="5171903"/>
            <a:ext cx="3071392" cy="29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425"/>
              </a:lnSpc>
              <a:buFont typeface="Arial" panose="020B0604020202020204" pitchFamily="34" charset="0"/>
              <a:buNone/>
            </a:pPr>
            <a:r>
              <a:rPr lang="fr-FR" sz="1400" b="1" dirty="0">
                <a:solidFill>
                  <a:schemeClr val="accent6"/>
                </a:solidFill>
              </a:rPr>
              <a:t>Fonction </a:t>
            </a:r>
            <a:r>
              <a:rPr lang="fr-FR" sz="1400" b="1" dirty="0" err="1">
                <a:solidFill>
                  <a:schemeClr val="accent6"/>
                </a:solidFill>
              </a:rPr>
              <a:t>tools.analyse_dataframe</a:t>
            </a:r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A4FAEF-AF47-1CA8-9309-B897F06A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00" y="3096841"/>
            <a:ext cx="375939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235F-EEFC-553B-05C8-5E87FD3B1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E8C44-7677-2610-6C51-A85BFA20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Analyse descriptive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9C059C4-B870-13BF-CB3A-F69B3170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8" y="3133659"/>
            <a:ext cx="11020944" cy="2640257"/>
          </a:xfrm>
          <a:prstGeom prst="rect">
            <a:avLst/>
          </a:prstGeom>
        </p:spPr>
      </p:pic>
      <p:pic>
        <p:nvPicPr>
          <p:cNvPr id="5122" name="Picture 2" descr="modifiable icône vecteur. une fonction réglages illustration signe.  automatique système symbole. développement logo. 25943773 Art vectoriel  chez Vecteezy">
            <a:extLst>
              <a:ext uri="{FF2B5EF4-FFF2-40B4-BE49-F238E27FC236}">
                <a16:creationId xmlns:a16="http://schemas.microsoft.com/office/drawing/2014/main" id="{C4B2876A-FDE7-92BD-EA86-04439EB3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410" y="0"/>
            <a:ext cx="2508366" cy="25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23F1434-772D-95CF-CFAB-CD1C1A21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3535" y="2258308"/>
            <a:ext cx="2899558" cy="295456"/>
          </a:xfrm>
        </p:spPr>
        <p:txBody>
          <a:bodyPr>
            <a:noAutofit/>
          </a:bodyPr>
          <a:lstStyle/>
          <a:p>
            <a:pPr marL="0" indent="0" algn="just">
              <a:lnSpc>
                <a:spcPts val="1425"/>
              </a:lnSpc>
              <a:buNone/>
            </a:pPr>
            <a:r>
              <a:rPr lang="fr-FR" sz="1400" b="1" dirty="0">
                <a:solidFill>
                  <a:schemeClr val="accent6"/>
                </a:solidFill>
                <a:effectLst/>
              </a:rPr>
              <a:t>Fonction </a:t>
            </a:r>
            <a:r>
              <a:rPr lang="fr-FR" sz="1400" b="1" dirty="0" err="1">
                <a:solidFill>
                  <a:schemeClr val="accent6"/>
                </a:solidFill>
                <a:effectLst/>
              </a:rPr>
              <a:t>tools.stats</a:t>
            </a:r>
            <a:r>
              <a:rPr lang="fr-FR" sz="1400" b="1" dirty="0" err="1">
                <a:solidFill>
                  <a:schemeClr val="accent6"/>
                </a:solidFill>
              </a:rPr>
              <a:t>_descriptive</a:t>
            </a:r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C22F5-C1DF-8C34-1E36-8C99B4FD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2B5943D-6D04-A0D3-5295-B61A4469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90639" cy="645920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+mn-lt"/>
              </a:rPr>
              <a:t>Variables quantitatives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4E1DD3-211C-5763-8CC7-0E0573AF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24" y="523497"/>
            <a:ext cx="1810215" cy="18102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8BDAC3-A6F6-B70B-4C1B-5E9E1828D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394" y="171450"/>
            <a:ext cx="5153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7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B1687-D7C9-58A7-4845-3D0FBD9D5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7A9CD486-1EA7-AFAA-B13D-F6597DD8860B}"/>
              </a:ext>
            </a:extLst>
          </p:cNvPr>
          <p:cNvSpPr txBox="1">
            <a:spLocks/>
          </p:cNvSpPr>
          <p:nvPr/>
        </p:nvSpPr>
        <p:spPr>
          <a:xfrm>
            <a:off x="0" y="-264632"/>
            <a:ext cx="40906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solidFill>
                  <a:schemeClr val="tx1"/>
                </a:solidFill>
                <a:latin typeface="+mn-lt"/>
              </a:rPr>
              <a:t>Variables qualitatives et quantitatives discrètes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066118-F13F-42E6-5371-0E3313202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65" y="751259"/>
            <a:ext cx="1452403" cy="14524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87EB2D-44B2-4B79-F25F-2A4023DC3C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1944"/>
          <a:stretch>
            <a:fillRect/>
          </a:stretch>
        </p:blipFill>
        <p:spPr>
          <a:xfrm>
            <a:off x="3439784" y="0"/>
            <a:ext cx="4091087" cy="66421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2BACD6-0F05-3B7A-0734-EBAF984D6D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056"/>
          <a:stretch>
            <a:fillRect/>
          </a:stretch>
        </p:blipFill>
        <p:spPr>
          <a:xfrm>
            <a:off x="7734685" y="169419"/>
            <a:ext cx="3714750" cy="65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D7553-2869-E038-786A-0B9DD125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036EB0-35D4-5058-5E3B-2EF782E1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Encodage des features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FBE566-C1EB-3F85-399B-6608F6A73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57" y="1504985"/>
            <a:ext cx="6864703" cy="5302523"/>
          </a:xfrm>
          <a:prstGeom prst="rect">
            <a:avLst/>
          </a:prstGeom>
        </p:spPr>
      </p:pic>
      <p:pic>
        <p:nvPicPr>
          <p:cNvPr id="4" name="Picture 2" descr="modifiable icône vecteur. une fonction réglages illustration signe.  automatique système symbole. développement logo. 25943773 Art vectoriel  chez Vecteezy">
            <a:extLst>
              <a:ext uri="{FF2B5EF4-FFF2-40B4-BE49-F238E27FC236}">
                <a16:creationId xmlns:a16="http://schemas.microsoft.com/office/drawing/2014/main" id="{A0F4125A-2678-139A-3D44-43F478A2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856" y="62766"/>
            <a:ext cx="2508366" cy="25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C40957F-8D3C-586A-5509-99231E582450}"/>
              </a:ext>
            </a:extLst>
          </p:cNvPr>
          <p:cNvSpPr txBox="1">
            <a:spLocks/>
          </p:cNvSpPr>
          <p:nvPr/>
        </p:nvSpPr>
        <p:spPr>
          <a:xfrm>
            <a:off x="9523145" y="2275676"/>
            <a:ext cx="2674062" cy="295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Font typeface="Arial" panose="020B0604020202020204" pitchFamily="34" charset="0"/>
              <a:buNone/>
            </a:pPr>
            <a:r>
              <a:rPr lang="fr-FR" sz="1400" b="1" dirty="0">
                <a:solidFill>
                  <a:schemeClr val="accent6"/>
                </a:solidFill>
              </a:rPr>
              <a:t>Fonction </a:t>
            </a:r>
            <a:r>
              <a:rPr lang="fr-FR" sz="1400" b="1" dirty="0" err="1">
                <a:solidFill>
                  <a:schemeClr val="accent6"/>
                </a:solidFill>
              </a:rPr>
              <a:t>encode_dataframe</a:t>
            </a:r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  <a:p>
            <a:pPr algn="just"/>
            <a:endParaRPr lang="fr-FR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64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7C933-9AFC-C6AB-B036-59A8F245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2E35-410A-CB29-9D27-EFFE10B8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Modélisation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671E6A-E2B4-45DD-F30C-2D6C39FF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9" y="1678414"/>
            <a:ext cx="6318250" cy="3251579"/>
          </a:xfrm>
        </p:spPr>
        <p:txBody>
          <a:bodyPr>
            <a:normAutofit/>
          </a:bodyPr>
          <a:lstStyle/>
          <a:p>
            <a:pPr algn="just"/>
            <a:r>
              <a:rPr lang="fr-FR" sz="1800" dirty="0"/>
              <a:t>Séparation jeu train-test, 20-80%</a:t>
            </a:r>
          </a:p>
          <a:p>
            <a:pPr algn="just"/>
            <a:r>
              <a:rPr lang="fr-FR" sz="1800" dirty="0"/>
              <a:t>Dans notre cas d’étude, il faut maximiser le rappel</a:t>
            </a:r>
          </a:p>
          <a:p>
            <a:pPr lvl="1" algn="just"/>
            <a:r>
              <a:rPr lang="fr-FR" sz="1400" b="1" dirty="0"/>
              <a:t>Rappel : parmi les démissions réelles, combien sont détectées par le modèle ? (diminution faux négatifs)</a:t>
            </a:r>
          </a:p>
          <a:p>
            <a:pPr lvl="1" algn="just"/>
            <a:r>
              <a:rPr lang="fr-FR" sz="1400" b="1" dirty="0"/>
              <a:t>Précision : quelle est la part des démissions réelles détectées par le modèle (diminuer faux positifs)</a:t>
            </a:r>
          </a:p>
          <a:p>
            <a:pPr algn="just"/>
            <a:endParaRPr lang="fr-FR" sz="1800" dirty="0"/>
          </a:p>
          <a:p>
            <a:pPr algn="just"/>
            <a:r>
              <a:rPr lang="fr-FR" sz="1800" dirty="0"/>
              <a:t>On ne veut pas que le modèle passe à côté d’un employer qui va démissionner !</a:t>
            </a:r>
          </a:p>
          <a:p>
            <a:pPr marL="457200" lvl="1" indent="0" algn="just">
              <a:buNone/>
            </a:pPr>
            <a:endParaRPr lang="fr-FR" sz="1400" dirty="0"/>
          </a:p>
          <a:p>
            <a:pPr lvl="1" algn="just"/>
            <a:endParaRPr lang="fr-FR" sz="14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  <a:p>
            <a:pPr algn="just"/>
            <a:endParaRPr lang="fr-FR" sz="18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9A9B5FB-6BB8-484F-1C80-C85E81CA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83" y="1133892"/>
            <a:ext cx="5531134" cy="455953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B179425-C77C-C8E5-41A9-6B68FCB8FD68}"/>
              </a:ext>
            </a:extLst>
          </p:cNvPr>
          <p:cNvSpPr txBox="1"/>
          <p:nvPr/>
        </p:nvSpPr>
        <p:spPr>
          <a:xfrm>
            <a:off x="7015664" y="1771091"/>
            <a:ext cx="19060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Vrai Négatifs : </a:t>
            </a:r>
            <a:r>
              <a:rPr lang="fr-FR" dirty="0"/>
              <a:t>Non Démission détectées à raison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A7A0BB-9FFC-D63B-0515-A483C3F8A35D}"/>
              </a:ext>
            </a:extLst>
          </p:cNvPr>
          <p:cNvSpPr txBox="1"/>
          <p:nvPr/>
        </p:nvSpPr>
        <p:spPr>
          <a:xfrm>
            <a:off x="7015664" y="3681241"/>
            <a:ext cx="19060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Faux Négatifs: </a:t>
            </a:r>
            <a:r>
              <a:rPr lang="fr-FR" dirty="0"/>
              <a:t>Démission non détectées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09C9CA-866E-7326-99D1-1108BA57FBE1}"/>
              </a:ext>
            </a:extLst>
          </p:cNvPr>
          <p:cNvSpPr txBox="1"/>
          <p:nvPr/>
        </p:nvSpPr>
        <p:spPr>
          <a:xfrm>
            <a:off x="9074150" y="1909591"/>
            <a:ext cx="19060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Faux Positifs: </a:t>
            </a:r>
            <a:r>
              <a:rPr lang="fr-FR" dirty="0"/>
              <a:t>Démission détectées à tord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5DA1695-F8D5-24BD-7A60-17954DF66679}"/>
              </a:ext>
            </a:extLst>
          </p:cNvPr>
          <p:cNvSpPr txBox="1"/>
          <p:nvPr/>
        </p:nvSpPr>
        <p:spPr>
          <a:xfrm>
            <a:off x="9061450" y="3542741"/>
            <a:ext cx="19060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Vrais Positifs: </a:t>
            </a:r>
            <a:r>
              <a:rPr lang="fr-FR" dirty="0"/>
              <a:t>Démission détectées à raison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91CDE43-3172-EFB2-2B41-EE0F3F0FC7B6}"/>
              </a:ext>
            </a:extLst>
          </p:cNvPr>
          <p:cNvCxnSpPr/>
          <p:nvPr/>
        </p:nvCxnSpPr>
        <p:spPr>
          <a:xfrm>
            <a:off x="7713018" y="4743070"/>
            <a:ext cx="488950" cy="3520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654F3-3DFC-06B8-8F8A-9B0CD64A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0D301-C98F-84C5-0F84-A4781080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51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Modélisation</a:t>
            </a:r>
          </a:p>
        </p:txBody>
      </p:sp>
      <p:pic>
        <p:nvPicPr>
          <p:cNvPr id="10" name="Picture 2" descr="modifiable icône vecteur. une fonction réglages illustration signe.  automatique système symbole. développement logo. 25943773 Art vectoriel  chez Vecteezy">
            <a:extLst>
              <a:ext uri="{FF2B5EF4-FFF2-40B4-BE49-F238E27FC236}">
                <a16:creationId xmlns:a16="http://schemas.microsoft.com/office/drawing/2014/main" id="{EC9F5FB2-192E-BB86-1262-BCB876E3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4817"/>
            <a:ext cx="2508366" cy="250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5D4E95D-85C5-B1DD-B7F6-B96E21AF1B5A}"/>
              </a:ext>
            </a:extLst>
          </p:cNvPr>
          <p:cNvSpPr txBox="1">
            <a:spLocks/>
          </p:cNvSpPr>
          <p:nvPr/>
        </p:nvSpPr>
        <p:spPr>
          <a:xfrm>
            <a:off x="328324" y="4464874"/>
            <a:ext cx="3634075" cy="646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None/>
            </a:pPr>
            <a:r>
              <a:rPr lang="fr-FR" sz="1400" b="1" dirty="0">
                <a:solidFill>
                  <a:schemeClr val="accent6"/>
                </a:solidFill>
              </a:rPr>
              <a:t>Fonction </a:t>
            </a:r>
            <a:r>
              <a:rPr lang="fr-FR" sz="1400" b="1" dirty="0" err="1">
                <a:solidFill>
                  <a:schemeClr val="accent6"/>
                </a:solidFill>
              </a:rPr>
              <a:t>evaluate_classification_model</a:t>
            </a:r>
            <a:r>
              <a:rPr lang="fr-FR" sz="1400" b="1" dirty="0">
                <a:solidFill>
                  <a:schemeClr val="accent6"/>
                </a:solidFill>
              </a:rPr>
              <a:t>  de </a:t>
            </a:r>
            <a:r>
              <a:rPr lang="fr-FR" sz="1400" b="1" dirty="0" err="1">
                <a:solidFill>
                  <a:schemeClr val="accent6"/>
                </a:solidFill>
              </a:rPr>
              <a:t>tools.model_evaluation</a:t>
            </a:r>
            <a:endParaRPr lang="fr-FR" sz="1600" b="1" dirty="0">
              <a:solidFill>
                <a:schemeClr val="accent6"/>
              </a:solidFill>
            </a:endParaRPr>
          </a:p>
          <a:p>
            <a:pPr algn="ctr"/>
            <a:endParaRPr lang="fr-FR" sz="1600" b="1" dirty="0">
              <a:solidFill>
                <a:schemeClr val="accent6"/>
              </a:solidFill>
            </a:endParaRPr>
          </a:p>
          <a:p>
            <a:pPr algn="ctr"/>
            <a:endParaRPr lang="fr-FR" sz="1600" b="1" dirty="0">
              <a:solidFill>
                <a:schemeClr val="accent6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51461A6-0D88-2C45-1C9B-A35C7E96B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632" y="1250949"/>
            <a:ext cx="6922180" cy="29114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6B6EBD7-F55A-21E4-36AF-C9218B68F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527" y="4273482"/>
            <a:ext cx="5626389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allAtOnce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5141</TotalTime>
  <Words>659</Words>
  <Application>Microsoft Office PowerPoint</Application>
  <PresentationFormat>Grand écran</PresentationFormat>
  <Paragraphs>304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Thème Office</vt:lpstr>
      <vt:lpstr>Cours 4: Classifier automatiquement des informations</vt:lpstr>
      <vt:lpstr>Chargement et jointure des dataframes</vt:lpstr>
      <vt:lpstr>Binarisation de certaines features et analyse</vt:lpstr>
      <vt:lpstr>Analyse descriptive</vt:lpstr>
      <vt:lpstr>Variables quantitatives</vt:lpstr>
      <vt:lpstr>Présentation PowerPoint</vt:lpstr>
      <vt:lpstr>Encodage des features</vt:lpstr>
      <vt:lpstr>Modélisation</vt:lpstr>
      <vt:lpstr>Modélisation</vt:lpstr>
      <vt:lpstr>Modélisation</vt:lpstr>
      <vt:lpstr>Optimisation du modèle RandomForest</vt:lpstr>
      <vt:lpstr>Optimisation du modèle RandomForest</vt:lpstr>
      <vt:lpstr>Validation croisée</vt:lpstr>
      <vt:lpstr>Oversampling classe 1</vt:lpstr>
      <vt:lpstr>Diminution du seuil de décision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SCHOLLER - SGE</dc:creator>
  <cp:lastModifiedBy>Victor SCHOLLER - SGE</cp:lastModifiedBy>
  <cp:revision>91</cp:revision>
  <dcterms:created xsi:type="dcterms:W3CDTF">2025-08-11T09:03:06Z</dcterms:created>
  <dcterms:modified xsi:type="dcterms:W3CDTF">2025-09-22T08:56:08Z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2cd22e-666d-4194-b794-51699fbd785c_Enabled">
    <vt:lpwstr>true</vt:lpwstr>
  </property>
  <property fmtid="{D5CDD505-2E9C-101B-9397-08002B2CF9AE}" pid="3" name="MSIP_Label_092cd22e-666d-4194-b794-51699fbd785c_SetDate">
    <vt:lpwstr>2025-08-11T09:03:10Z</vt:lpwstr>
  </property>
  <property fmtid="{D5CDD505-2E9C-101B-9397-08002B2CF9AE}" pid="4" name="MSIP_Label_092cd22e-666d-4194-b794-51699fbd785c_Method">
    <vt:lpwstr>Privileged</vt:lpwstr>
  </property>
  <property fmtid="{D5CDD505-2E9C-101B-9397-08002B2CF9AE}" pid="5" name="MSIP_Label_092cd22e-666d-4194-b794-51699fbd785c_Name">
    <vt:lpwstr>PUBLIC</vt:lpwstr>
  </property>
  <property fmtid="{D5CDD505-2E9C-101B-9397-08002B2CF9AE}" pid="6" name="MSIP_Label_092cd22e-666d-4194-b794-51699fbd785c_SiteId">
    <vt:lpwstr>b1a7639e-6f68-471f-a534-787509510be4</vt:lpwstr>
  </property>
  <property fmtid="{D5CDD505-2E9C-101B-9397-08002B2CF9AE}" pid="7" name="MSIP_Label_092cd22e-666d-4194-b794-51699fbd785c_ActionId">
    <vt:lpwstr>c5e1031b-948d-41e7-941d-0cd8daeef254</vt:lpwstr>
  </property>
  <property fmtid="{D5CDD505-2E9C-101B-9397-08002B2CF9AE}" pid="8" name="MSIP_Label_092cd22e-666d-4194-b794-51699fbd785c_ContentBits">
    <vt:lpwstr>0</vt:lpwstr>
  </property>
  <property fmtid="{D5CDD505-2E9C-101B-9397-08002B2CF9AE}" pid="9" name="MSIP_Label_092cd22e-666d-4194-b794-51699fbd785c_Tag">
    <vt:lpwstr>10, 0, 1, 1</vt:lpwstr>
  </property>
</Properties>
</file>