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65" r:id="rId5"/>
    <p:sldId id="261" r:id="rId6"/>
    <p:sldId id="266"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3" d="100"/>
          <a:sy n="53" d="100"/>
        </p:scale>
        <p:origin x="68" y="1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87D051CB-A706-4952-9EC1-5246A38FD839}" type="datetimeFigureOut">
              <a:rPr lang="fr-FR" smtClean="0"/>
              <a:t>29/08/2025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68690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29/08/2025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28491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29/08/2025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1420276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29/08/2025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3515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fr-FR"/>
              <a:t>Modifiez le style du titre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29/08/2025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137690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7D051CB-A706-4952-9EC1-5246A38FD839}" type="datetimeFigureOut">
              <a:rPr lang="fr-FR" smtClean="0"/>
              <a:t>29/08/2025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683050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7D051CB-A706-4952-9EC1-5246A38FD839}" type="datetimeFigureOut">
              <a:rPr lang="fr-FR" smtClean="0"/>
              <a:t>29/08/2025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634047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29/08/2025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131539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29/08/2025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92521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29/08/2025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76286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29/08/2025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09502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051CB-A706-4952-9EC1-5246A38FD839}" type="datetimeFigureOut">
              <a:rPr lang="fr-FR" smtClean="0"/>
              <a:t>29/08/2025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558329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20000" y="2505075"/>
            <a:ext cx="5025216"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6" name="Content Placeholder 5"/>
          <p:cNvSpPr>
            <a:spLocks noGrp="1"/>
          </p:cNvSpPr>
          <p:nvPr>
            <p:ph sz="quarter" idx="4"/>
          </p:nvPr>
        </p:nvSpPr>
        <p:spPr>
          <a:xfrm>
            <a:off x="6319840" y="2505075"/>
            <a:ext cx="503554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051CB-A706-4952-9EC1-5246A38FD839}" type="datetimeFigureOut">
              <a:rPr lang="fr-FR" smtClean="0"/>
              <a:t>29/08/2025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58104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051CB-A706-4952-9EC1-5246A38FD839}" type="datetimeFigureOut">
              <a:rPr lang="fr-FR" smtClean="0"/>
              <a:t>29/08/2025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375497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051CB-A706-4952-9EC1-5246A38FD839}" type="datetimeFigureOut">
              <a:rPr lang="fr-FR" smtClean="0"/>
              <a:t>29/08/2025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50438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29/08/2025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78128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29/08/2025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99252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7D051CB-A706-4952-9EC1-5246A38FD839}" type="datetimeFigureOut">
              <a:rPr lang="fr-FR" smtClean="0"/>
              <a:t>29/08/2025</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D673AE9-5C1B-47F7-95E6-C4CC2F550A75}" type="slidenum">
              <a:rPr lang="fr-FR" smtClean="0"/>
              <a:t>‹N°›</a:t>
            </a:fld>
            <a:endParaRPr lang="fr-FR"/>
          </a:p>
        </p:txBody>
      </p:sp>
    </p:spTree>
    <p:extLst>
      <p:ext uri="{BB962C8B-B14F-4D97-AF65-F5344CB8AC3E}">
        <p14:creationId xmlns:p14="http://schemas.microsoft.com/office/powerpoint/2010/main" val="227709814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6C983B-669F-4099-AB0F-EE924B3B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111289B-6E5C-A963-56A6-F408C4328479}"/>
              </a:ext>
            </a:extLst>
          </p:cNvPr>
          <p:cNvSpPr>
            <a:spLocks noGrp="1"/>
          </p:cNvSpPr>
          <p:nvPr>
            <p:ph type="ctrTitle"/>
          </p:nvPr>
        </p:nvSpPr>
        <p:spPr>
          <a:xfrm>
            <a:off x="652940" y="1340663"/>
            <a:ext cx="6376477" cy="2511111"/>
          </a:xfrm>
        </p:spPr>
        <p:txBody>
          <a:bodyPr wrap="square">
            <a:normAutofit/>
          </a:bodyPr>
          <a:lstStyle/>
          <a:p>
            <a:r>
              <a:rPr lang="fr-FR" sz="5600" dirty="0">
                <a:gradFill flip="none" rotWithShape="1">
                  <a:gsLst>
                    <a:gs pos="32000">
                      <a:srgbClr val="E3E3E3"/>
                    </a:gs>
                    <a:gs pos="0">
                      <a:srgbClr val="969696"/>
                    </a:gs>
                    <a:gs pos="100000">
                      <a:srgbClr val="FFFFFF"/>
                    </a:gs>
                  </a:gsLst>
                  <a:lin ang="8100000" scaled="1"/>
                  <a:tileRect/>
                </a:gradFill>
              </a:rPr>
              <a:t>Cours 1 : </a:t>
            </a:r>
            <a:r>
              <a:rPr lang="fr-FR" sz="5600" b="1" dirty="0">
                <a:gradFill flip="none" rotWithShape="1">
                  <a:gsLst>
                    <a:gs pos="32000">
                      <a:srgbClr val="E3E3E3"/>
                    </a:gs>
                    <a:gs pos="0">
                      <a:srgbClr val="969696"/>
                    </a:gs>
                    <a:gs pos="100000">
                      <a:srgbClr val="FFFFFF"/>
                    </a:gs>
                  </a:gsLst>
                  <a:lin ang="8100000" scaled="1"/>
                  <a:tileRect/>
                </a:gradFill>
              </a:rPr>
              <a:t>Data </a:t>
            </a:r>
            <a:r>
              <a:rPr lang="fr-FR" sz="5600" b="1" dirty="0" err="1">
                <a:gradFill flip="none" rotWithShape="1">
                  <a:gsLst>
                    <a:gs pos="32000">
                      <a:srgbClr val="E3E3E3"/>
                    </a:gs>
                    <a:gs pos="0">
                      <a:srgbClr val="969696"/>
                    </a:gs>
                    <a:gs pos="100000">
                      <a:srgbClr val="FFFFFF"/>
                    </a:gs>
                  </a:gsLst>
                  <a:lin ang="8100000" scaled="1"/>
                  <a:tileRect/>
                </a:gradFill>
              </a:rPr>
              <a:t>Scientist</a:t>
            </a:r>
            <a:r>
              <a:rPr lang="fr-FR" sz="5600" b="1" dirty="0">
                <a:gradFill flip="none" rotWithShape="1">
                  <a:gsLst>
                    <a:gs pos="32000">
                      <a:srgbClr val="E3E3E3"/>
                    </a:gs>
                    <a:gs pos="0">
                      <a:srgbClr val="969696"/>
                    </a:gs>
                    <a:gs pos="100000">
                      <a:srgbClr val="FFFFFF"/>
                    </a:gs>
                  </a:gsLst>
                  <a:lin ang="8100000" scaled="1"/>
                  <a:tileRect/>
                </a:gradFill>
              </a:rPr>
              <a:t> Machine Learning</a:t>
            </a:r>
            <a:endParaRPr lang="fr-FR" sz="5600" dirty="0">
              <a:gradFill flip="none" rotWithShape="1">
                <a:gsLst>
                  <a:gs pos="32000">
                    <a:srgbClr val="E3E3E3"/>
                  </a:gs>
                  <a:gs pos="0">
                    <a:srgbClr val="969696"/>
                  </a:gs>
                  <a:gs pos="100000">
                    <a:srgbClr val="FFFFFF"/>
                  </a:gs>
                </a:gsLst>
                <a:lin ang="8100000" scaled="1"/>
                <a:tileRect/>
              </a:gradFill>
            </a:endParaRPr>
          </a:p>
        </p:txBody>
      </p:sp>
      <p:sp>
        <p:nvSpPr>
          <p:cNvPr id="3" name="Sous-titre 2">
            <a:extLst>
              <a:ext uri="{FF2B5EF4-FFF2-40B4-BE49-F238E27FC236}">
                <a16:creationId xmlns:a16="http://schemas.microsoft.com/office/drawing/2014/main" id="{D34D8210-7137-A689-C185-C42442502944}"/>
              </a:ext>
            </a:extLst>
          </p:cNvPr>
          <p:cNvSpPr>
            <a:spLocks noGrp="1"/>
          </p:cNvSpPr>
          <p:nvPr>
            <p:ph type="subTitle" idx="1"/>
          </p:nvPr>
        </p:nvSpPr>
        <p:spPr>
          <a:xfrm>
            <a:off x="652940" y="4544814"/>
            <a:ext cx="6350241" cy="1188175"/>
          </a:xfrm>
        </p:spPr>
        <p:txBody>
          <a:bodyPr>
            <a:normAutofit/>
          </a:bodyPr>
          <a:lstStyle/>
          <a:p>
            <a:r>
              <a:rPr lang="fr-FR" dirty="0">
                <a:gradFill flip="none" rotWithShape="1">
                  <a:gsLst>
                    <a:gs pos="15000">
                      <a:srgbClr val="94D7E4"/>
                    </a:gs>
                    <a:gs pos="73000">
                      <a:srgbClr val="BFE7EF"/>
                    </a:gs>
                    <a:gs pos="0">
                      <a:srgbClr val="9FDBE7"/>
                    </a:gs>
                    <a:gs pos="100000">
                      <a:srgbClr val="FFFFFF"/>
                    </a:gs>
                  </a:gsLst>
                  <a:lin ang="16200000" scaled="1"/>
                  <a:tileRect/>
                </a:gradFill>
              </a:rPr>
              <a:t>Analyser les données de systèmes éducatifs</a:t>
            </a:r>
            <a:endParaRPr lang="fr-FR" b="1" dirty="0">
              <a:gradFill flip="none" rotWithShape="1">
                <a:gsLst>
                  <a:gs pos="15000">
                    <a:srgbClr val="94D7E4"/>
                  </a:gs>
                  <a:gs pos="73000">
                    <a:srgbClr val="BFE7EF"/>
                  </a:gs>
                  <a:gs pos="0">
                    <a:srgbClr val="9FDBE7"/>
                  </a:gs>
                  <a:gs pos="100000">
                    <a:srgbClr val="FFFFFF"/>
                  </a:gs>
                </a:gsLst>
                <a:lin ang="16200000" scaled="1"/>
                <a:tileRect/>
              </a:gradFill>
            </a:endParaRPr>
          </a:p>
          <a:p>
            <a:endParaRPr lang="fr-FR" dirty="0">
              <a:gradFill flip="none" rotWithShape="1">
                <a:gsLst>
                  <a:gs pos="15000">
                    <a:srgbClr val="94D7E4"/>
                  </a:gs>
                  <a:gs pos="73000">
                    <a:srgbClr val="BFE7EF"/>
                  </a:gs>
                  <a:gs pos="0">
                    <a:srgbClr val="9FDBE7"/>
                  </a:gs>
                  <a:gs pos="100000">
                    <a:srgbClr val="FFFFFF"/>
                  </a:gs>
                </a:gsLst>
                <a:lin ang="16200000" scaled="1"/>
                <a:tileRect/>
              </a:gradFill>
            </a:endParaRPr>
          </a:p>
        </p:txBody>
      </p:sp>
      <p:sp>
        <p:nvSpPr>
          <p:cNvPr id="12" name="Title 1">
            <a:extLst>
              <a:ext uri="{FF2B5EF4-FFF2-40B4-BE49-F238E27FC236}">
                <a16:creationId xmlns:a16="http://schemas.microsoft.com/office/drawing/2014/main" id="{FC1F8E27-8303-4D52-BCC3-97F6D77EF12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7678" y="2627791"/>
            <a:ext cx="6235148" cy="3592034"/>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endParaRPr lang="en-US" dirty="0">
              <a:effectLst>
                <a:outerShdw blurRad="469900" dist="342900" dir="5400000" sy="-20000" rotWithShape="0">
                  <a:schemeClr val="bg1"/>
                </a:outerShdw>
              </a:effectLst>
            </a:endParaRPr>
          </a:p>
        </p:txBody>
      </p:sp>
      <p:sp>
        <p:nvSpPr>
          <p:cNvPr id="14" name="Rounded Rectangle 18">
            <a:extLst>
              <a:ext uri="{FF2B5EF4-FFF2-40B4-BE49-F238E27FC236}">
                <a16:creationId xmlns:a16="http://schemas.microsoft.com/office/drawing/2014/main" id="{4A5E1CEE-750A-4BE0-A649-AD40A7A9F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5700" y="1340663"/>
            <a:ext cx="4023360" cy="402336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5697FFA3-D2B7-F1A5-248F-03199B371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35740" y="1660703"/>
            <a:ext cx="3383281" cy="3383281"/>
          </a:xfrm>
          <a:prstGeom prst="rect">
            <a:avLst/>
          </a:prstGeom>
        </p:spPr>
      </p:pic>
    </p:spTree>
    <p:extLst>
      <p:ext uri="{BB962C8B-B14F-4D97-AF65-F5344CB8AC3E}">
        <p14:creationId xmlns:p14="http://schemas.microsoft.com/office/powerpoint/2010/main" val="94042132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2ACE0-E8A8-DD70-3BD4-70FD99B050F0}"/>
              </a:ext>
            </a:extLst>
          </p:cNvPr>
          <p:cNvSpPr>
            <a:spLocks noGrp="1"/>
          </p:cNvSpPr>
          <p:nvPr>
            <p:ph type="title"/>
          </p:nvPr>
        </p:nvSpPr>
        <p:spPr/>
        <p:txBody>
          <a:bodyPr/>
          <a:lstStyle/>
          <a:p>
            <a:r>
              <a:rPr lang="fr-FR" dirty="0"/>
              <a:t>Chargement des données</a:t>
            </a:r>
          </a:p>
        </p:txBody>
      </p:sp>
      <p:sp>
        <p:nvSpPr>
          <p:cNvPr id="3" name="Espace réservé du contenu 2">
            <a:extLst>
              <a:ext uri="{FF2B5EF4-FFF2-40B4-BE49-F238E27FC236}">
                <a16:creationId xmlns:a16="http://schemas.microsoft.com/office/drawing/2014/main" id="{7005C4AF-81BB-5D3E-8A07-16B29C7F4B18}"/>
              </a:ext>
            </a:extLst>
          </p:cNvPr>
          <p:cNvSpPr>
            <a:spLocks noGrp="1"/>
          </p:cNvSpPr>
          <p:nvPr>
            <p:ph idx="1"/>
          </p:nvPr>
        </p:nvSpPr>
        <p:spPr>
          <a:xfrm>
            <a:off x="0" y="1777497"/>
            <a:ext cx="6397853" cy="4715377"/>
          </a:xfrm>
        </p:spPr>
        <p:txBody>
          <a:bodyPr>
            <a:normAutofit fontScale="85000" lnSpcReduction="20000"/>
          </a:bodyPr>
          <a:lstStyle/>
          <a:p>
            <a:r>
              <a:rPr lang="fr-FR" sz="2400" dirty="0"/>
              <a:t>Chargement et création des dataframes à partir des fichiers csv.</a:t>
            </a:r>
          </a:p>
          <a:p>
            <a:r>
              <a:rPr lang="fr-FR" sz="2400" dirty="0"/>
              <a:t>5 dataframes au total :</a:t>
            </a:r>
          </a:p>
          <a:p>
            <a:pPr lvl="1"/>
            <a:r>
              <a:rPr lang="fr-FR" sz="2000" b="1" dirty="0"/>
              <a:t>df_EdStatsCountry </a:t>
            </a:r>
            <a:r>
              <a:rPr lang="fr-FR" sz="2000" dirty="0"/>
              <a:t>: informations sur les indicateurs démographiques utilisés par chaque pays</a:t>
            </a:r>
          </a:p>
          <a:p>
            <a:pPr lvl="1"/>
            <a:r>
              <a:rPr lang="fr-FR" sz="2000" b="1" dirty="0"/>
              <a:t>df_EdStatsCountrySeries </a:t>
            </a:r>
            <a:r>
              <a:rPr lang="fr-FR" sz="2000" dirty="0"/>
              <a:t>: informations concernant la source des recensements démographiques dans chaque pays</a:t>
            </a:r>
          </a:p>
          <a:p>
            <a:pPr lvl="1"/>
            <a:r>
              <a:rPr lang="fr-FR" sz="2000" b="1" dirty="0"/>
              <a:t>df_EdStatsData </a:t>
            </a:r>
            <a:r>
              <a:rPr lang="fr-FR" sz="2000" dirty="0"/>
              <a:t>: différentes variables (population, éducation, dépenses ...)  utilisées dans chaque pays, sur différentes années</a:t>
            </a:r>
          </a:p>
          <a:p>
            <a:pPr lvl="1"/>
            <a:r>
              <a:rPr lang="fr-FR" sz="2000" b="1" dirty="0"/>
              <a:t>df_EdStatsFootNote </a:t>
            </a:r>
            <a:r>
              <a:rPr lang="fr-FR" sz="2000" dirty="0"/>
              <a:t>: informations concernant la source des différentes variables (population, éducation, dépenses ...) dans chaque pays</a:t>
            </a:r>
          </a:p>
          <a:p>
            <a:pPr lvl="1"/>
            <a:r>
              <a:rPr lang="fr-FR" sz="2000" b="1" dirty="0"/>
              <a:t>df_EdStatsSeries </a:t>
            </a:r>
            <a:r>
              <a:rPr lang="fr-FR" sz="2000" dirty="0"/>
              <a:t>: définitions des différentes variables (population, éducation, dépenses ...) dans chaque pays</a:t>
            </a:r>
          </a:p>
          <a:p>
            <a:r>
              <a:rPr lang="fr-FR" sz="2400" dirty="0"/>
              <a:t>On supprime les zones géographiques qui ne sont pas des pays uniques (qui n’ont pas de monnaie ou de région spécifique). On identifie ces vrais pays dans le fichier </a:t>
            </a:r>
            <a:r>
              <a:rPr lang="fr-FR" sz="2400" dirty="0" err="1"/>
              <a:t>EdStatsCountry</a:t>
            </a:r>
            <a:r>
              <a:rPr lang="fr-FR" sz="2400" dirty="0"/>
              <a:t>.</a:t>
            </a:r>
          </a:p>
        </p:txBody>
      </p:sp>
      <p:pic>
        <p:nvPicPr>
          <p:cNvPr id="7" name="Image 6">
            <a:extLst>
              <a:ext uri="{FF2B5EF4-FFF2-40B4-BE49-F238E27FC236}">
                <a16:creationId xmlns:a16="http://schemas.microsoft.com/office/drawing/2014/main" id="{4702551D-327C-9419-3063-DAB21F8FF6DA}"/>
              </a:ext>
            </a:extLst>
          </p:cNvPr>
          <p:cNvPicPr>
            <a:picLocks noChangeAspect="1"/>
          </p:cNvPicPr>
          <p:nvPr/>
        </p:nvPicPr>
        <p:blipFill>
          <a:blip r:embed="rId2"/>
          <a:stretch>
            <a:fillRect/>
          </a:stretch>
        </p:blipFill>
        <p:spPr>
          <a:xfrm>
            <a:off x="6657736" y="2510538"/>
            <a:ext cx="5325718" cy="2715339"/>
          </a:xfrm>
          <a:prstGeom prst="rect">
            <a:avLst/>
          </a:prstGeom>
        </p:spPr>
      </p:pic>
    </p:spTree>
    <p:extLst>
      <p:ext uri="{BB962C8B-B14F-4D97-AF65-F5344CB8AC3E}">
        <p14:creationId xmlns:p14="http://schemas.microsoft.com/office/powerpoint/2010/main" val="288178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71721-0737-2510-0ACA-537C6C55E52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8A6D011-B084-014A-03AF-BA57D88221DE}"/>
              </a:ext>
            </a:extLst>
          </p:cNvPr>
          <p:cNvSpPr>
            <a:spLocks noGrp="1"/>
          </p:cNvSpPr>
          <p:nvPr>
            <p:ph type="title"/>
          </p:nvPr>
        </p:nvSpPr>
        <p:spPr/>
        <p:txBody>
          <a:bodyPr/>
          <a:lstStyle/>
          <a:p>
            <a:r>
              <a:rPr lang="fr-FR" dirty="0"/>
              <a:t>Filtrage des données</a:t>
            </a:r>
          </a:p>
        </p:txBody>
      </p:sp>
      <p:sp>
        <p:nvSpPr>
          <p:cNvPr id="3" name="Espace réservé du contenu 2">
            <a:extLst>
              <a:ext uri="{FF2B5EF4-FFF2-40B4-BE49-F238E27FC236}">
                <a16:creationId xmlns:a16="http://schemas.microsoft.com/office/drawing/2014/main" id="{BD2708DD-EA7B-DD3C-6EDA-D27A90443250}"/>
              </a:ext>
            </a:extLst>
          </p:cNvPr>
          <p:cNvSpPr>
            <a:spLocks noGrp="1"/>
          </p:cNvSpPr>
          <p:nvPr>
            <p:ph idx="1"/>
          </p:nvPr>
        </p:nvSpPr>
        <p:spPr>
          <a:xfrm>
            <a:off x="327259" y="1501541"/>
            <a:ext cx="4906466" cy="2407672"/>
          </a:xfrm>
        </p:spPr>
        <p:txBody>
          <a:bodyPr>
            <a:normAutofit/>
          </a:bodyPr>
          <a:lstStyle/>
          <a:p>
            <a:pPr algn="just"/>
            <a:r>
              <a:rPr lang="fr-FR" sz="2000" dirty="0"/>
              <a:t>On regarde ensuite la proportion par année, et on fait le choix de conserver les années 2010 à 2015</a:t>
            </a:r>
          </a:p>
          <a:p>
            <a:pPr algn="just"/>
            <a:endParaRPr lang="fr-FR" sz="2000" dirty="0"/>
          </a:p>
          <a:p>
            <a:pPr algn="just"/>
            <a:r>
              <a:rPr lang="fr-FR" sz="2000" dirty="0"/>
              <a:t>On réalise un </a:t>
            </a:r>
            <a:r>
              <a:rPr lang="fr-FR" sz="2000" dirty="0" err="1"/>
              <a:t>bfill</a:t>
            </a:r>
            <a:r>
              <a:rPr lang="fr-FR" sz="2000" dirty="0"/>
              <a:t> pour prendre la valeur de l’année suivante si absence de donnée</a:t>
            </a:r>
          </a:p>
        </p:txBody>
      </p:sp>
      <p:pic>
        <p:nvPicPr>
          <p:cNvPr id="5" name="Image 4">
            <a:extLst>
              <a:ext uri="{FF2B5EF4-FFF2-40B4-BE49-F238E27FC236}">
                <a16:creationId xmlns:a16="http://schemas.microsoft.com/office/drawing/2014/main" id="{59156ABF-DC10-2B41-ABF6-288A22DBEE2F}"/>
              </a:ext>
            </a:extLst>
          </p:cNvPr>
          <p:cNvPicPr>
            <a:picLocks noChangeAspect="1"/>
          </p:cNvPicPr>
          <p:nvPr/>
        </p:nvPicPr>
        <p:blipFill>
          <a:blip r:embed="rId2"/>
          <a:stretch>
            <a:fillRect/>
          </a:stretch>
        </p:blipFill>
        <p:spPr>
          <a:xfrm>
            <a:off x="5744666" y="1690688"/>
            <a:ext cx="6120075" cy="4862945"/>
          </a:xfrm>
          <a:prstGeom prst="rect">
            <a:avLst/>
          </a:prstGeom>
        </p:spPr>
      </p:pic>
    </p:spTree>
    <p:extLst>
      <p:ext uri="{BB962C8B-B14F-4D97-AF65-F5344CB8AC3E}">
        <p14:creationId xmlns:p14="http://schemas.microsoft.com/office/powerpoint/2010/main" val="1445762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52253-ED91-3B9E-A2DE-A1DE49DFB94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BF65919-6808-EB15-3097-46D0109DC014}"/>
              </a:ext>
            </a:extLst>
          </p:cNvPr>
          <p:cNvSpPr>
            <a:spLocks noGrp="1"/>
          </p:cNvSpPr>
          <p:nvPr>
            <p:ph type="title"/>
          </p:nvPr>
        </p:nvSpPr>
        <p:spPr/>
        <p:txBody>
          <a:bodyPr/>
          <a:lstStyle/>
          <a:p>
            <a:r>
              <a:rPr lang="fr-FR" dirty="0"/>
              <a:t>Agrégation des données</a:t>
            </a:r>
          </a:p>
        </p:txBody>
      </p:sp>
      <p:sp>
        <p:nvSpPr>
          <p:cNvPr id="3" name="Espace réservé du contenu 2">
            <a:extLst>
              <a:ext uri="{FF2B5EF4-FFF2-40B4-BE49-F238E27FC236}">
                <a16:creationId xmlns:a16="http://schemas.microsoft.com/office/drawing/2014/main" id="{87BD9661-E47F-AC94-1EB8-EFD3E6785BA7}"/>
              </a:ext>
            </a:extLst>
          </p:cNvPr>
          <p:cNvSpPr>
            <a:spLocks noGrp="1"/>
          </p:cNvSpPr>
          <p:nvPr>
            <p:ph idx="1"/>
          </p:nvPr>
        </p:nvSpPr>
        <p:spPr>
          <a:xfrm>
            <a:off x="51335" y="3039396"/>
            <a:ext cx="6044665" cy="2571695"/>
          </a:xfrm>
        </p:spPr>
        <p:txBody>
          <a:bodyPr>
            <a:normAutofit/>
          </a:bodyPr>
          <a:lstStyle/>
          <a:p>
            <a:pPr algn="just"/>
            <a:r>
              <a:rPr lang="fr-FR" sz="2000" dirty="0"/>
              <a:t>On passe le dataframe au format long avec </a:t>
            </a:r>
            <a:r>
              <a:rPr lang="fr-FR" sz="2000" dirty="0" err="1"/>
              <a:t>melt</a:t>
            </a:r>
            <a:r>
              <a:rPr lang="fr-FR" sz="2000" dirty="0"/>
              <a:t>() pour avoir par colonne le pays, l’indicateur, l’année, et la valeur.</a:t>
            </a:r>
          </a:p>
          <a:p>
            <a:pPr algn="just"/>
            <a:r>
              <a:rPr lang="fr-FR" sz="2000" dirty="0"/>
              <a:t>On pivote ensuite le dataframe pour avoir un pays par ligne et un indicateur par colonne.</a:t>
            </a:r>
          </a:p>
          <a:p>
            <a:pPr algn="just"/>
            <a:r>
              <a:rPr lang="fr-FR" sz="2000" dirty="0"/>
              <a:t>La valeur est la moyenne des années 2010 à 2015</a:t>
            </a:r>
          </a:p>
        </p:txBody>
      </p:sp>
      <p:pic>
        <p:nvPicPr>
          <p:cNvPr id="8" name="Image 7">
            <a:extLst>
              <a:ext uri="{FF2B5EF4-FFF2-40B4-BE49-F238E27FC236}">
                <a16:creationId xmlns:a16="http://schemas.microsoft.com/office/drawing/2014/main" id="{CBA9FB54-54CD-EF8C-48CE-AF7570421548}"/>
              </a:ext>
            </a:extLst>
          </p:cNvPr>
          <p:cNvPicPr>
            <a:picLocks noChangeAspect="1"/>
          </p:cNvPicPr>
          <p:nvPr/>
        </p:nvPicPr>
        <p:blipFill>
          <a:blip r:embed="rId2"/>
          <a:stretch>
            <a:fillRect/>
          </a:stretch>
        </p:blipFill>
        <p:spPr>
          <a:xfrm>
            <a:off x="6430262" y="2299733"/>
            <a:ext cx="5450672" cy="3177674"/>
          </a:xfrm>
          <a:prstGeom prst="rect">
            <a:avLst/>
          </a:prstGeom>
        </p:spPr>
      </p:pic>
    </p:spTree>
    <p:extLst>
      <p:ext uri="{BB962C8B-B14F-4D97-AF65-F5344CB8AC3E}">
        <p14:creationId xmlns:p14="http://schemas.microsoft.com/office/powerpoint/2010/main" val="31095883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8EF6F-02B4-DA77-F37E-54DC56C07C5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70B99E6-7457-2C7E-DCAE-E21746B52B82}"/>
              </a:ext>
            </a:extLst>
          </p:cNvPr>
          <p:cNvSpPr>
            <a:spLocks noGrp="1"/>
          </p:cNvSpPr>
          <p:nvPr>
            <p:ph type="title"/>
          </p:nvPr>
        </p:nvSpPr>
        <p:spPr/>
        <p:txBody>
          <a:bodyPr/>
          <a:lstStyle/>
          <a:p>
            <a:r>
              <a:rPr lang="fr-FR" dirty="0"/>
              <a:t>Filtrage des données</a:t>
            </a:r>
          </a:p>
        </p:txBody>
      </p:sp>
      <p:sp>
        <p:nvSpPr>
          <p:cNvPr id="6" name="Espace réservé du contenu 2">
            <a:extLst>
              <a:ext uri="{FF2B5EF4-FFF2-40B4-BE49-F238E27FC236}">
                <a16:creationId xmlns:a16="http://schemas.microsoft.com/office/drawing/2014/main" id="{B3D0EB34-C2AF-528D-4922-17251D810B6A}"/>
              </a:ext>
            </a:extLst>
          </p:cNvPr>
          <p:cNvSpPr txBox="1">
            <a:spLocks/>
          </p:cNvSpPr>
          <p:nvPr/>
        </p:nvSpPr>
        <p:spPr>
          <a:xfrm>
            <a:off x="51335" y="1817453"/>
            <a:ext cx="6044665" cy="4675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2000" dirty="0"/>
              <a:t>On supprime les indicateurs qui ont plus de 20% de nan</a:t>
            </a:r>
          </a:p>
          <a:p>
            <a:r>
              <a:rPr lang="fr-FR" sz="2000" dirty="0"/>
              <a:t>On filtre les indicateurs à l’aide de la colonne « Topic » du dataframe </a:t>
            </a:r>
            <a:r>
              <a:rPr lang="fr-FR" sz="2000" dirty="0" err="1"/>
              <a:t>df_EdStatsSeries</a:t>
            </a:r>
            <a:r>
              <a:rPr lang="fr-FR" sz="2000" dirty="0"/>
              <a:t> renseignant sur le type d’indicateur.</a:t>
            </a:r>
          </a:p>
          <a:p>
            <a:r>
              <a:rPr lang="fr-FR" sz="2000" dirty="0"/>
              <a:t>Puis on filtre à l’aide de mots clés les colonnes </a:t>
            </a:r>
            <a:r>
              <a:rPr lang="fr-FR" sz="2000" dirty="0">
                <a:solidFill>
                  <a:srgbClr val="CCCCCC"/>
                </a:solidFill>
                <a:latin typeface="Consolas" panose="020B0609020204030204" pitchFamily="49" charset="0"/>
              </a:rPr>
              <a:t>[</a:t>
            </a:r>
            <a:r>
              <a:rPr lang="fr-FR" sz="2000" dirty="0">
                <a:solidFill>
                  <a:srgbClr val="CE9178"/>
                </a:solidFill>
                <a:latin typeface="Consolas" panose="020B0609020204030204" pitchFamily="49" charset="0"/>
              </a:rPr>
              <a:t>"</a:t>
            </a:r>
            <a:r>
              <a:rPr lang="fr-FR" sz="2000" dirty="0" err="1">
                <a:solidFill>
                  <a:srgbClr val="CE9178"/>
                </a:solidFill>
                <a:latin typeface="Consolas" panose="020B0609020204030204" pitchFamily="49" charset="0"/>
              </a:rPr>
              <a:t>demography</a:t>
            </a:r>
            <a:r>
              <a:rPr lang="fr-FR" sz="2000" dirty="0">
                <a:solidFill>
                  <a:srgbClr val="CE9178"/>
                </a:solidFill>
                <a:latin typeface="Consolas" panose="020B0609020204030204" pitchFamily="49" charset="0"/>
              </a:rPr>
              <a:t>"</a:t>
            </a:r>
            <a:r>
              <a:rPr lang="fr-FR" sz="2000" dirty="0">
                <a:solidFill>
                  <a:srgbClr val="CCCCCC"/>
                </a:solidFill>
                <a:latin typeface="Consolas" panose="020B0609020204030204" pitchFamily="49" charset="0"/>
              </a:rPr>
              <a:t>, </a:t>
            </a:r>
            <a:r>
              <a:rPr lang="fr-FR" sz="2000" dirty="0">
                <a:solidFill>
                  <a:srgbClr val="CE9178"/>
                </a:solidFill>
                <a:latin typeface="Consolas" panose="020B0609020204030204" pitchFamily="49" charset="0"/>
              </a:rPr>
              <a:t>"</a:t>
            </a:r>
            <a:r>
              <a:rPr lang="fr-FR" sz="2000" dirty="0" err="1">
                <a:solidFill>
                  <a:srgbClr val="CE9178"/>
                </a:solidFill>
                <a:latin typeface="Consolas" panose="020B0609020204030204" pitchFamily="49" charset="0"/>
              </a:rPr>
              <a:t>education</a:t>
            </a:r>
            <a:r>
              <a:rPr lang="fr-FR" sz="2000" dirty="0">
                <a:solidFill>
                  <a:srgbClr val="CE9178"/>
                </a:solidFill>
                <a:latin typeface="Consolas" panose="020B0609020204030204" pitchFamily="49" charset="0"/>
              </a:rPr>
              <a:t>"</a:t>
            </a:r>
            <a:r>
              <a:rPr lang="fr-FR" sz="2000" dirty="0">
                <a:solidFill>
                  <a:srgbClr val="CCCCCC"/>
                </a:solidFill>
                <a:latin typeface="Consolas" panose="020B0609020204030204" pitchFamily="49" charset="0"/>
              </a:rPr>
              <a:t>, </a:t>
            </a:r>
            <a:r>
              <a:rPr lang="fr-FR" sz="2000" dirty="0">
                <a:solidFill>
                  <a:srgbClr val="CE9178"/>
                </a:solidFill>
                <a:latin typeface="Consolas" panose="020B0609020204030204" pitchFamily="49" charset="0"/>
              </a:rPr>
              <a:t>"internet"</a:t>
            </a:r>
            <a:r>
              <a:rPr lang="fr-FR" sz="2000" dirty="0">
                <a:solidFill>
                  <a:srgbClr val="CCCCCC"/>
                </a:solidFill>
                <a:latin typeface="Consolas" panose="020B0609020204030204" pitchFamily="49" charset="0"/>
              </a:rPr>
              <a:t>, </a:t>
            </a:r>
            <a:r>
              <a:rPr lang="fr-FR" sz="2000" dirty="0">
                <a:solidFill>
                  <a:srgbClr val="CE9178"/>
                </a:solidFill>
                <a:latin typeface="Consolas" panose="020B0609020204030204" pitchFamily="49" charset="0"/>
              </a:rPr>
              <a:t>"</a:t>
            </a:r>
            <a:r>
              <a:rPr lang="fr-FR" sz="2000" dirty="0" err="1">
                <a:solidFill>
                  <a:srgbClr val="CE9178"/>
                </a:solidFill>
                <a:latin typeface="Consolas" panose="020B0609020204030204" pitchFamily="49" charset="0"/>
              </a:rPr>
              <a:t>economy</a:t>
            </a:r>
            <a:r>
              <a:rPr lang="fr-FR" sz="2000" dirty="0">
                <a:solidFill>
                  <a:srgbClr val="CE9178"/>
                </a:solidFill>
                <a:latin typeface="Consolas" panose="020B0609020204030204" pitchFamily="49" charset="0"/>
              </a:rPr>
              <a:t>"</a:t>
            </a:r>
            <a:r>
              <a:rPr lang="fr-FR" sz="2000" dirty="0">
                <a:solidFill>
                  <a:srgbClr val="CCCCCC"/>
                </a:solidFill>
                <a:latin typeface="Consolas" panose="020B0609020204030204" pitchFamily="49" charset="0"/>
              </a:rPr>
              <a:t>]</a:t>
            </a:r>
          </a:p>
          <a:p>
            <a:endParaRPr lang="fr-FR" sz="2000" dirty="0"/>
          </a:p>
        </p:txBody>
      </p:sp>
      <p:pic>
        <p:nvPicPr>
          <p:cNvPr id="12" name="Image 11">
            <a:extLst>
              <a:ext uri="{FF2B5EF4-FFF2-40B4-BE49-F238E27FC236}">
                <a16:creationId xmlns:a16="http://schemas.microsoft.com/office/drawing/2014/main" id="{48FFB3AB-DDBB-42B4-CC50-2D5830ADDDB6}"/>
              </a:ext>
            </a:extLst>
          </p:cNvPr>
          <p:cNvPicPr>
            <a:picLocks noChangeAspect="1"/>
          </p:cNvPicPr>
          <p:nvPr/>
        </p:nvPicPr>
        <p:blipFill>
          <a:blip r:embed="rId2"/>
          <a:stretch>
            <a:fillRect/>
          </a:stretch>
        </p:blipFill>
        <p:spPr>
          <a:xfrm>
            <a:off x="6780511" y="1108265"/>
            <a:ext cx="4569277" cy="3184002"/>
          </a:xfrm>
          <a:prstGeom prst="rect">
            <a:avLst/>
          </a:prstGeom>
        </p:spPr>
      </p:pic>
    </p:spTree>
    <p:extLst>
      <p:ext uri="{BB962C8B-B14F-4D97-AF65-F5344CB8AC3E}">
        <p14:creationId xmlns:p14="http://schemas.microsoft.com/office/powerpoint/2010/main" val="23633129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88878-F955-12B5-90A6-F4FB3E2C4B2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3566C63-2CC5-A617-11D1-F1662511876F}"/>
              </a:ext>
            </a:extLst>
          </p:cNvPr>
          <p:cNvSpPr>
            <a:spLocks noGrp="1"/>
          </p:cNvSpPr>
          <p:nvPr>
            <p:ph type="title"/>
          </p:nvPr>
        </p:nvSpPr>
        <p:spPr/>
        <p:txBody>
          <a:bodyPr/>
          <a:lstStyle/>
          <a:p>
            <a:r>
              <a:rPr lang="fr-FR" dirty="0"/>
              <a:t>Filtrage des données</a:t>
            </a:r>
          </a:p>
        </p:txBody>
      </p:sp>
      <p:sp>
        <p:nvSpPr>
          <p:cNvPr id="6" name="Espace réservé du contenu 2">
            <a:extLst>
              <a:ext uri="{FF2B5EF4-FFF2-40B4-BE49-F238E27FC236}">
                <a16:creationId xmlns:a16="http://schemas.microsoft.com/office/drawing/2014/main" id="{B3B72E0B-AF91-C0AD-454B-F839706A3A49}"/>
              </a:ext>
            </a:extLst>
          </p:cNvPr>
          <p:cNvSpPr txBox="1">
            <a:spLocks/>
          </p:cNvSpPr>
          <p:nvPr/>
        </p:nvSpPr>
        <p:spPr>
          <a:xfrm>
            <a:off x="51335" y="1817453"/>
            <a:ext cx="6044665" cy="46754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fr-FR" sz="2000" dirty="0"/>
          </a:p>
          <a:p>
            <a:r>
              <a:rPr lang="fr-FR" sz="2000" dirty="0"/>
              <a:t>On obtient 10 indicateurs</a:t>
            </a:r>
          </a:p>
        </p:txBody>
      </p:sp>
      <p:pic>
        <p:nvPicPr>
          <p:cNvPr id="14" name="Image 13">
            <a:extLst>
              <a:ext uri="{FF2B5EF4-FFF2-40B4-BE49-F238E27FC236}">
                <a16:creationId xmlns:a16="http://schemas.microsoft.com/office/drawing/2014/main" id="{F7BEC1EB-81AB-6647-78F7-55C65E28EDA2}"/>
              </a:ext>
            </a:extLst>
          </p:cNvPr>
          <p:cNvPicPr>
            <a:picLocks noChangeAspect="1"/>
          </p:cNvPicPr>
          <p:nvPr/>
        </p:nvPicPr>
        <p:blipFill>
          <a:blip r:embed="rId2"/>
          <a:stretch>
            <a:fillRect/>
          </a:stretch>
        </p:blipFill>
        <p:spPr>
          <a:xfrm>
            <a:off x="3794726" y="1384468"/>
            <a:ext cx="7647539" cy="2044532"/>
          </a:xfrm>
          <a:prstGeom prst="rect">
            <a:avLst/>
          </a:prstGeom>
        </p:spPr>
      </p:pic>
      <p:sp>
        <p:nvSpPr>
          <p:cNvPr id="16" name="ZoneTexte 15">
            <a:extLst>
              <a:ext uri="{FF2B5EF4-FFF2-40B4-BE49-F238E27FC236}">
                <a16:creationId xmlns:a16="http://schemas.microsoft.com/office/drawing/2014/main" id="{29FBFF86-A812-104C-D599-A2948F4FF88A}"/>
              </a:ext>
            </a:extLst>
          </p:cNvPr>
          <p:cNvSpPr txBox="1"/>
          <p:nvPr/>
        </p:nvSpPr>
        <p:spPr>
          <a:xfrm>
            <a:off x="577516" y="3806775"/>
            <a:ext cx="10623884" cy="1815882"/>
          </a:xfrm>
          <a:prstGeom prst="rect">
            <a:avLst/>
          </a:prstGeom>
          <a:noFill/>
        </p:spPr>
        <p:txBody>
          <a:bodyPr wrap="square">
            <a:spAutoFit/>
          </a:bodyPr>
          <a:lstStyle/>
          <a:p>
            <a:r>
              <a:rPr lang="en-US" sz="1600" b="0" i="0" dirty="0">
                <a:solidFill>
                  <a:srgbClr val="CCCCCC"/>
                </a:solidFill>
                <a:effectLst/>
                <a:latin typeface="Consolas" panose="020B0609020204030204" pitchFamily="49" charset="0"/>
              </a:rPr>
              <a:t>['Internet users (per 100 people)', 'Official entrance age to primary education (years)', 'Theoretical duration of primary education (years)', 'Enrolment in primary education, both sexes (number)', 'Enrolment in primary education, female (number)', 'Percentage of students in primary education who are female (%)', 'Pupil-teacher ratio in primary education (headcount basis)', 'Gross intake ratio to Grade 1 of primary education, female (%)', 'Gross intake ratio to Grade 1 of primary education, male (%)', 'Gross intake ratio to Grade 1 of primary education, both sexes (%)']</a:t>
            </a:r>
            <a:endParaRPr lang="fr-FR" sz="1600" dirty="0"/>
          </a:p>
        </p:txBody>
      </p:sp>
    </p:spTree>
    <p:extLst>
      <p:ext uri="{BB962C8B-B14F-4D97-AF65-F5344CB8AC3E}">
        <p14:creationId xmlns:p14="http://schemas.microsoft.com/office/powerpoint/2010/main" val="2685826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0E6569-4B96-C4AC-37BA-7717B8D74E58}"/>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EEAA3AD-C144-CD65-9F6C-38B9399FBAA5}"/>
              </a:ext>
            </a:extLst>
          </p:cNvPr>
          <p:cNvSpPr>
            <a:spLocks noGrp="1"/>
          </p:cNvSpPr>
          <p:nvPr>
            <p:ph type="title"/>
          </p:nvPr>
        </p:nvSpPr>
        <p:spPr/>
        <p:txBody>
          <a:bodyPr/>
          <a:lstStyle/>
          <a:p>
            <a:r>
              <a:rPr lang="fr-FR" dirty="0"/>
              <a:t>Pondération des données</a:t>
            </a:r>
          </a:p>
        </p:txBody>
      </p:sp>
      <p:sp>
        <p:nvSpPr>
          <p:cNvPr id="9" name="Espace réservé du contenu 2">
            <a:extLst>
              <a:ext uri="{FF2B5EF4-FFF2-40B4-BE49-F238E27FC236}">
                <a16:creationId xmlns:a16="http://schemas.microsoft.com/office/drawing/2014/main" id="{425EA049-3639-D2CD-B39E-FBDE5EBB84C5}"/>
              </a:ext>
            </a:extLst>
          </p:cNvPr>
          <p:cNvSpPr>
            <a:spLocks noGrp="1"/>
          </p:cNvSpPr>
          <p:nvPr>
            <p:ph idx="1"/>
          </p:nvPr>
        </p:nvSpPr>
        <p:spPr>
          <a:xfrm>
            <a:off x="1120000" y="1690688"/>
            <a:ext cx="10233800" cy="891429"/>
          </a:xfrm>
        </p:spPr>
        <p:txBody>
          <a:bodyPr>
            <a:normAutofit/>
          </a:bodyPr>
          <a:lstStyle/>
          <a:p>
            <a:r>
              <a:rPr lang="fr-FR" sz="2000" dirty="0"/>
              <a:t>On pondère chaque indicateur qui ont des dimensions différentes, puis on somme pour voir le score par pays</a:t>
            </a:r>
          </a:p>
        </p:txBody>
      </p:sp>
      <p:pic>
        <p:nvPicPr>
          <p:cNvPr id="5" name="Image 4">
            <a:extLst>
              <a:ext uri="{FF2B5EF4-FFF2-40B4-BE49-F238E27FC236}">
                <a16:creationId xmlns:a16="http://schemas.microsoft.com/office/drawing/2014/main" id="{A7ED57B6-4E46-D3B3-9BF9-260620D8D413}"/>
              </a:ext>
            </a:extLst>
          </p:cNvPr>
          <p:cNvPicPr>
            <a:picLocks noChangeAspect="1"/>
          </p:cNvPicPr>
          <p:nvPr/>
        </p:nvPicPr>
        <p:blipFill>
          <a:blip r:embed="rId2"/>
          <a:stretch>
            <a:fillRect/>
          </a:stretch>
        </p:blipFill>
        <p:spPr>
          <a:xfrm>
            <a:off x="1120000" y="2837408"/>
            <a:ext cx="10193173" cy="2876951"/>
          </a:xfrm>
          <a:prstGeom prst="rect">
            <a:avLst/>
          </a:prstGeom>
        </p:spPr>
      </p:pic>
    </p:spTree>
    <p:extLst>
      <p:ext uri="{BB962C8B-B14F-4D97-AF65-F5344CB8AC3E}">
        <p14:creationId xmlns:p14="http://schemas.microsoft.com/office/powerpoint/2010/main" val="4047299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F60F3-8744-BA6B-6379-0221CAEC754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978331B-C65E-A127-58C7-301B789EB8BA}"/>
              </a:ext>
            </a:extLst>
          </p:cNvPr>
          <p:cNvSpPr>
            <a:spLocks noGrp="1"/>
          </p:cNvSpPr>
          <p:nvPr>
            <p:ph type="title"/>
          </p:nvPr>
        </p:nvSpPr>
        <p:spPr/>
        <p:txBody>
          <a:bodyPr/>
          <a:lstStyle/>
          <a:p>
            <a:r>
              <a:rPr lang="fr-FR" dirty="0"/>
              <a:t>Cartographie mondiale</a:t>
            </a:r>
          </a:p>
        </p:txBody>
      </p:sp>
      <p:sp>
        <p:nvSpPr>
          <p:cNvPr id="9" name="Espace réservé du contenu 2">
            <a:extLst>
              <a:ext uri="{FF2B5EF4-FFF2-40B4-BE49-F238E27FC236}">
                <a16:creationId xmlns:a16="http://schemas.microsoft.com/office/drawing/2014/main" id="{B4FA3AA3-047C-F58E-F5C0-274035486079}"/>
              </a:ext>
            </a:extLst>
          </p:cNvPr>
          <p:cNvSpPr>
            <a:spLocks noGrp="1"/>
          </p:cNvSpPr>
          <p:nvPr>
            <p:ph idx="1"/>
          </p:nvPr>
        </p:nvSpPr>
        <p:spPr>
          <a:xfrm>
            <a:off x="590610" y="5966571"/>
            <a:ext cx="10233800" cy="891429"/>
          </a:xfrm>
        </p:spPr>
        <p:txBody>
          <a:bodyPr>
            <a:normAutofit/>
          </a:bodyPr>
          <a:lstStyle/>
          <a:p>
            <a:r>
              <a:rPr lang="fr-FR" sz="2000" dirty="0"/>
              <a:t>Les pays avec les plus gros scores ressortent les moins bons sur les indicateurs sélectionnés</a:t>
            </a:r>
          </a:p>
        </p:txBody>
      </p:sp>
      <p:pic>
        <p:nvPicPr>
          <p:cNvPr id="7" name="Image 6" descr="Une image contenant carte, texte, atlas&#10;&#10;Le contenu généré par l’IA peut être incorrect.">
            <a:extLst>
              <a:ext uri="{FF2B5EF4-FFF2-40B4-BE49-F238E27FC236}">
                <a16:creationId xmlns:a16="http://schemas.microsoft.com/office/drawing/2014/main" id="{BDA30781-FE4B-9B20-7B96-BF1DCFB8E5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4422" y="1690688"/>
            <a:ext cx="7526175" cy="3925539"/>
          </a:xfrm>
          <a:prstGeom prst="rect">
            <a:avLst/>
          </a:prstGeom>
        </p:spPr>
      </p:pic>
    </p:spTree>
    <p:extLst>
      <p:ext uri="{BB962C8B-B14F-4D97-AF65-F5344CB8AC3E}">
        <p14:creationId xmlns:p14="http://schemas.microsoft.com/office/powerpoint/2010/main" val="3708152154"/>
      </p:ext>
    </p:extLst>
  </p:cSld>
  <p:clrMapOvr>
    <a:masterClrMapping/>
  </p:clrMapOvr>
</p:sld>
</file>

<file path=ppt/theme/theme1.xml><?xml version="1.0" encoding="utf-8"?>
<a:theme xmlns:a="http://schemas.openxmlformats.org/drawingml/2006/main" name="Profondeur">
  <a:themeElements>
    <a:clrScheme name="Profondeur">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ondeur">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ondeu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TM04033923[[fn=Profondeur]]</Template>
  <TotalTime>1224</TotalTime>
  <Words>451</Words>
  <Application>Microsoft Office PowerPoint</Application>
  <PresentationFormat>Grand écran</PresentationFormat>
  <Paragraphs>31</Paragraphs>
  <Slides>8</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8</vt:i4>
      </vt:variant>
    </vt:vector>
  </HeadingPairs>
  <TitlesOfParts>
    <vt:vector size="12" baseType="lpstr">
      <vt:lpstr>Arial</vt:lpstr>
      <vt:lpstr>Consolas</vt:lpstr>
      <vt:lpstr>Corbel</vt:lpstr>
      <vt:lpstr>Profondeur</vt:lpstr>
      <vt:lpstr>Cours 1 : Data Scientist Machine Learning</vt:lpstr>
      <vt:lpstr>Chargement des données</vt:lpstr>
      <vt:lpstr>Filtrage des données</vt:lpstr>
      <vt:lpstr>Agrégation des données</vt:lpstr>
      <vt:lpstr>Filtrage des données</vt:lpstr>
      <vt:lpstr>Filtrage des données</vt:lpstr>
      <vt:lpstr>Pondération des données</vt:lpstr>
      <vt:lpstr>Cartographie mondiale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SCHOLLER - SGE</dc:creator>
  <cp:lastModifiedBy>Victor SCHOLLER - SGE</cp:lastModifiedBy>
  <cp:revision>29</cp:revision>
  <dcterms:created xsi:type="dcterms:W3CDTF">2025-08-11T09:03:06Z</dcterms:created>
  <dcterms:modified xsi:type="dcterms:W3CDTF">2025-08-29T12:37:36Z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92cd22e-666d-4194-b794-51699fbd785c_Enabled">
    <vt:lpwstr>true</vt:lpwstr>
  </property>
  <property fmtid="{D5CDD505-2E9C-101B-9397-08002B2CF9AE}" pid="3" name="MSIP_Label_092cd22e-666d-4194-b794-51699fbd785c_SetDate">
    <vt:lpwstr>2025-08-11T09:03:10Z</vt:lpwstr>
  </property>
  <property fmtid="{D5CDD505-2E9C-101B-9397-08002B2CF9AE}" pid="4" name="MSIP_Label_092cd22e-666d-4194-b794-51699fbd785c_Method">
    <vt:lpwstr>Privileged</vt:lpwstr>
  </property>
  <property fmtid="{D5CDD505-2E9C-101B-9397-08002B2CF9AE}" pid="5" name="MSIP_Label_092cd22e-666d-4194-b794-51699fbd785c_Name">
    <vt:lpwstr>PUBLIC</vt:lpwstr>
  </property>
  <property fmtid="{D5CDD505-2E9C-101B-9397-08002B2CF9AE}" pid="6" name="MSIP_Label_092cd22e-666d-4194-b794-51699fbd785c_SiteId">
    <vt:lpwstr>b1a7639e-6f68-471f-a534-787509510be4</vt:lpwstr>
  </property>
  <property fmtid="{D5CDD505-2E9C-101B-9397-08002B2CF9AE}" pid="7" name="MSIP_Label_092cd22e-666d-4194-b794-51699fbd785c_ActionId">
    <vt:lpwstr>c5e1031b-948d-41e7-941d-0cd8daeef254</vt:lpwstr>
  </property>
  <property fmtid="{D5CDD505-2E9C-101B-9397-08002B2CF9AE}" pid="8" name="MSIP_Label_092cd22e-666d-4194-b794-51699fbd785c_ContentBits">
    <vt:lpwstr>0</vt:lpwstr>
  </property>
  <property fmtid="{D5CDD505-2E9C-101B-9397-08002B2CF9AE}" pid="9" name="MSIP_Label_092cd22e-666d-4194-b794-51699fbd785c_Tag">
    <vt:lpwstr>10, 0, 1, 1</vt:lpwstr>
  </property>
</Properties>
</file>