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5"/>
  </p:notesMasterIdLst>
  <p:sldIdLst>
    <p:sldId id="256" r:id="rId2"/>
    <p:sldId id="257" r:id="rId3"/>
    <p:sldId id="258" r:id="rId4"/>
    <p:sldId id="261" r:id="rId5"/>
    <p:sldId id="267" r:id="rId6"/>
    <p:sldId id="262" r:id="rId7"/>
    <p:sldId id="259" r:id="rId8"/>
    <p:sldId id="263" r:id="rId9"/>
    <p:sldId id="264" r:id="rId10"/>
    <p:sldId id="266" r:id="rId11"/>
    <p:sldId id="265"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32" autoAdjust="0"/>
    <p:restoredTop sz="94660"/>
  </p:normalViewPr>
  <p:slideViewPr>
    <p:cSldViewPr snapToGrid="0">
      <p:cViewPr varScale="1">
        <p:scale>
          <a:sx n="104" d="100"/>
          <a:sy n="104" d="100"/>
        </p:scale>
        <p:origin x="244"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F4A8D-21B1-4159-8526-7236899DB376}" type="datetimeFigureOut">
              <a:rPr lang="fr-FR" smtClean="0"/>
              <a:t>15/09/2025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F2FE14-80C5-4B07-AFC3-D084851776E3}" type="slidenum">
              <a:rPr lang="fr-FR" smtClean="0"/>
              <a:t>‹N°›</a:t>
            </a:fld>
            <a:endParaRPr lang="fr-FR"/>
          </a:p>
        </p:txBody>
      </p:sp>
    </p:spTree>
    <p:extLst>
      <p:ext uri="{BB962C8B-B14F-4D97-AF65-F5344CB8AC3E}">
        <p14:creationId xmlns:p14="http://schemas.microsoft.com/office/powerpoint/2010/main" val="6336209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2DF2FE14-80C5-4B07-AFC3-D084851776E3}" type="slidenum">
              <a:rPr lang="fr-FR" smtClean="0"/>
              <a:t>2</a:t>
            </a:fld>
            <a:endParaRPr lang="fr-FR"/>
          </a:p>
        </p:txBody>
      </p:sp>
    </p:spTree>
    <p:extLst>
      <p:ext uri="{BB962C8B-B14F-4D97-AF65-F5344CB8AC3E}">
        <p14:creationId xmlns:p14="http://schemas.microsoft.com/office/powerpoint/2010/main" val="40319915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03ADF-2B7D-52AD-9503-648A2A432B4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71A0772D-0280-9A43-5563-EF2FEF273536}"/>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8EC3679-0CAA-2181-873E-58BF8A88499E}"/>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C2B771C-0DEC-BF52-464F-ECD5A79C2734}"/>
              </a:ext>
            </a:extLst>
          </p:cNvPr>
          <p:cNvSpPr>
            <a:spLocks noGrp="1"/>
          </p:cNvSpPr>
          <p:nvPr>
            <p:ph type="sldNum" sz="quarter" idx="5"/>
          </p:nvPr>
        </p:nvSpPr>
        <p:spPr/>
        <p:txBody>
          <a:bodyPr/>
          <a:lstStyle/>
          <a:p>
            <a:fld id="{2DF2FE14-80C5-4B07-AFC3-D084851776E3}" type="slidenum">
              <a:rPr lang="fr-FR" smtClean="0"/>
              <a:t>11</a:t>
            </a:fld>
            <a:endParaRPr lang="fr-FR"/>
          </a:p>
        </p:txBody>
      </p:sp>
    </p:spTree>
    <p:extLst>
      <p:ext uri="{BB962C8B-B14F-4D97-AF65-F5344CB8AC3E}">
        <p14:creationId xmlns:p14="http://schemas.microsoft.com/office/powerpoint/2010/main" val="356881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7B2E6-CAC9-23B6-F59B-4FF2C5E4A041}"/>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83567A5-C880-F886-8DF1-FF3D0A51906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AE05B6CC-EBB2-A7EC-2252-E318DAFF44C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A9FBCC9C-5C5C-B324-75D2-591E602B3391}"/>
              </a:ext>
            </a:extLst>
          </p:cNvPr>
          <p:cNvSpPr>
            <a:spLocks noGrp="1"/>
          </p:cNvSpPr>
          <p:nvPr>
            <p:ph type="sldNum" sz="quarter" idx="5"/>
          </p:nvPr>
        </p:nvSpPr>
        <p:spPr/>
        <p:txBody>
          <a:bodyPr/>
          <a:lstStyle/>
          <a:p>
            <a:fld id="{2DF2FE14-80C5-4B07-AFC3-D084851776E3}" type="slidenum">
              <a:rPr lang="fr-FR" smtClean="0"/>
              <a:t>12</a:t>
            </a:fld>
            <a:endParaRPr lang="fr-FR"/>
          </a:p>
        </p:txBody>
      </p:sp>
    </p:spTree>
    <p:extLst>
      <p:ext uri="{BB962C8B-B14F-4D97-AF65-F5344CB8AC3E}">
        <p14:creationId xmlns:p14="http://schemas.microsoft.com/office/powerpoint/2010/main" val="35733690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343A2-2A14-C7B8-619E-EEBBB006085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F174BC5B-8B37-723D-7BC0-0A846F3A2F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FDA9EF51-6B74-7598-ED7B-769BC0EAC2C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4CB75CB4-BFE8-8681-EA5C-0244AFD603B5}"/>
              </a:ext>
            </a:extLst>
          </p:cNvPr>
          <p:cNvSpPr>
            <a:spLocks noGrp="1"/>
          </p:cNvSpPr>
          <p:nvPr>
            <p:ph type="sldNum" sz="quarter" idx="5"/>
          </p:nvPr>
        </p:nvSpPr>
        <p:spPr/>
        <p:txBody>
          <a:bodyPr/>
          <a:lstStyle/>
          <a:p>
            <a:fld id="{2DF2FE14-80C5-4B07-AFC3-D084851776E3}" type="slidenum">
              <a:rPr lang="fr-FR" smtClean="0"/>
              <a:t>13</a:t>
            </a:fld>
            <a:endParaRPr lang="fr-FR"/>
          </a:p>
        </p:txBody>
      </p:sp>
    </p:spTree>
    <p:extLst>
      <p:ext uri="{BB962C8B-B14F-4D97-AF65-F5344CB8AC3E}">
        <p14:creationId xmlns:p14="http://schemas.microsoft.com/office/powerpoint/2010/main" val="16176415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1A09CE-6EB0-851C-5018-A96DED65AEFB}"/>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51ED9DB-6151-1115-5A23-2DB2AECBB6F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995B6A92-AFE1-7DE8-8EDA-A89B13490F31}"/>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AC58299-6338-13BA-C24B-471D1733DD22}"/>
              </a:ext>
            </a:extLst>
          </p:cNvPr>
          <p:cNvSpPr>
            <a:spLocks noGrp="1"/>
          </p:cNvSpPr>
          <p:nvPr>
            <p:ph type="sldNum" sz="quarter" idx="5"/>
          </p:nvPr>
        </p:nvSpPr>
        <p:spPr/>
        <p:txBody>
          <a:bodyPr/>
          <a:lstStyle/>
          <a:p>
            <a:fld id="{2DF2FE14-80C5-4B07-AFC3-D084851776E3}" type="slidenum">
              <a:rPr lang="fr-FR" smtClean="0"/>
              <a:t>3</a:t>
            </a:fld>
            <a:endParaRPr lang="fr-FR"/>
          </a:p>
        </p:txBody>
      </p:sp>
    </p:spTree>
    <p:extLst>
      <p:ext uri="{BB962C8B-B14F-4D97-AF65-F5344CB8AC3E}">
        <p14:creationId xmlns:p14="http://schemas.microsoft.com/office/powerpoint/2010/main" val="31047416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C352CC-C222-7B26-2845-2677E13614DE}"/>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AD5A855A-4D74-CF03-75C2-D025746B2BE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DC4F41E7-7BFE-D1AA-C26F-3E573860B15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C9737A92-CDCA-56DF-7203-8D2C60FFFA68}"/>
              </a:ext>
            </a:extLst>
          </p:cNvPr>
          <p:cNvSpPr>
            <a:spLocks noGrp="1"/>
          </p:cNvSpPr>
          <p:nvPr>
            <p:ph type="sldNum" sz="quarter" idx="5"/>
          </p:nvPr>
        </p:nvSpPr>
        <p:spPr/>
        <p:txBody>
          <a:bodyPr/>
          <a:lstStyle/>
          <a:p>
            <a:fld id="{2DF2FE14-80C5-4B07-AFC3-D084851776E3}" type="slidenum">
              <a:rPr lang="fr-FR" smtClean="0"/>
              <a:t>4</a:t>
            </a:fld>
            <a:endParaRPr lang="fr-FR"/>
          </a:p>
        </p:txBody>
      </p:sp>
    </p:spTree>
    <p:extLst>
      <p:ext uri="{BB962C8B-B14F-4D97-AF65-F5344CB8AC3E}">
        <p14:creationId xmlns:p14="http://schemas.microsoft.com/office/powerpoint/2010/main" val="208541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D78FE-4A4B-D853-FDC3-9C556542B80A}"/>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D234C0D4-8E26-BFD3-38E5-49C242ADF93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87334815-CE77-ACC9-E47B-15C549D1663A}"/>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97D2EA29-F33B-3A22-0E4F-126A7A24FBED}"/>
              </a:ext>
            </a:extLst>
          </p:cNvPr>
          <p:cNvSpPr>
            <a:spLocks noGrp="1"/>
          </p:cNvSpPr>
          <p:nvPr>
            <p:ph type="sldNum" sz="quarter" idx="5"/>
          </p:nvPr>
        </p:nvSpPr>
        <p:spPr/>
        <p:txBody>
          <a:bodyPr/>
          <a:lstStyle/>
          <a:p>
            <a:fld id="{2DF2FE14-80C5-4B07-AFC3-D084851776E3}" type="slidenum">
              <a:rPr lang="fr-FR" smtClean="0"/>
              <a:t>5</a:t>
            </a:fld>
            <a:endParaRPr lang="fr-FR"/>
          </a:p>
        </p:txBody>
      </p:sp>
    </p:spTree>
    <p:extLst>
      <p:ext uri="{BB962C8B-B14F-4D97-AF65-F5344CB8AC3E}">
        <p14:creationId xmlns:p14="http://schemas.microsoft.com/office/powerpoint/2010/main" val="42379819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973F68-0A09-2051-4649-D9EB13FC174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B571FBCA-BA84-7A12-8097-DAFF764FAF2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6D5A531E-ADF3-C077-B8A5-AEED62ABC69B}"/>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D6AA0068-7488-D4D2-7631-6698384862EA}"/>
              </a:ext>
            </a:extLst>
          </p:cNvPr>
          <p:cNvSpPr>
            <a:spLocks noGrp="1"/>
          </p:cNvSpPr>
          <p:nvPr>
            <p:ph type="sldNum" sz="quarter" idx="5"/>
          </p:nvPr>
        </p:nvSpPr>
        <p:spPr/>
        <p:txBody>
          <a:bodyPr/>
          <a:lstStyle/>
          <a:p>
            <a:fld id="{2DF2FE14-80C5-4B07-AFC3-D084851776E3}" type="slidenum">
              <a:rPr lang="fr-FR" smtClean="0"/>
              <a:t>6</a:t>
            </a:fld>
            <a:endParaRPr lang="fr-FR"/>
          </a:p>
        </p:txBody>
      </p:sp>
    </p:spTree>
    <p:extLst>
      <p:ext uri="{BB962C8B-B14F-4D97-AF65-F5344CB8AC3E}">
        <p14:creationId xmlns:p14="http://schemas.microsoft.com/office/powerpoint/2010/main" val="5441952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0FEA6-DAC8-72B5-B46B-CB3890645AC0}"/>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2E95EA60-51F2-C4AA-FA40-51FF9F2DF7F0}"/>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C0CE862F-2A17-6CA3-6F96-32A57F1ADE37}"/>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798E5A8-C8E3-F8F0-AC03-D3FFD20542B7}"/>
              </a:ext>
            </a:extLst>
          </p:cNvPr>
          <p:cNvSpPr>
            <a:spLocks noGrp="1"/>
          </p:cNvSpPr>
          <p:nvPr>
            <p:ph type="sldNum" sz="quarter" idx="5"/>
          </p:nvPr>
        </p:nvSpPr>
        <p:spPr/>
        <p:txBody>
          <a:bodyPr/>
          <a:lstStyle/>
          <a:p>
            <a:fld id="{2DF2FE14-80C5-4B07-AFC3-D084851776E3}" type="slidenum">
              <a:rPr lang="fr-FR" smtClean="0"/>
              <a:t>7</a:t>
            </a:fld>
            <a:endParaRPr lang="fr-FR"/>
          </a:p>
        </p:txBody>
      </p:sp>
    </p:spTree>
    <p:extLst>
      <p:ext uri="{BB962C8B-B14F-4D97-AF65-F5344CB8AC3E}">
        <p14:creationId xmlns:p14="http://schemas.microsoft.com/office/powerpoint/2010/main" val="2786683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0F4FE-2E2E-4790-CD96-5127502D5FFF}"/>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888528B3-5002-5935-EF63-126F778EC215}"/>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758804C-BA7D-2376-3EB9-A5BC46D04ADF}"/>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8D0A0F2D-CAB4-5BB2-9566-CF74B8ED4236}"/>
              </a:ext>
            </a:extLst>
          </p:cNvPr>
          <p:cNvSpPr>
            <a:spLocks noGrp="1"/>
          </p:cNvSpPr>
          <p:nvPr>
            <p:ph type="sldNum" sz="quarter" idx="5"/>
          </p:nvPr>
        </p:nvSpPr>
        <p:spPr/>
        <p:txBody>
          <a:bodyPr/>
          <a:lstStyle/>
          <a:p>
            <a:fld id="{2DF2FE14-80C5-4B07-AFC3-D084851776E3}" type="slidenum">
              <a:rPr lang="fr-FR" smtClean="0"/>
              <a:t>8</a:t>
            </a:fld>
            <a:endParaRPr lang="fr-FR"/>
          </a:p>
        </p:txBody>
      </p:sp>
    </p:spTree>
    <p:extLst>
      <p:ext uri="{BB962C8B-B14F-4D97-AF65-F5344CB8AC3E}">
        <p14:creationId xmlns:p14="http://schemas.microsoft.com/office/powerpoint/2010/main" val="4430231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3F16D-ED77-6448-1041-83289FA41233}"/>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8A151C4-5391-890D-9335-600A2D6C2DA9}"/>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286FC405-7511-15B5-F301-C77235C98A04}"/>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08DE9384-342C-1541-803C-A7F0B2FB0594}"/>
              </a:ext>
            </a:extLst>
          </p:cNvPr>
          <p:cNvSpPr>
            <a:spLocks noGrp="1"/>
          </p:cNvSpPr>
          <p:nvPr>
            <p:ph type="sldNum" sz="quarter" idx="5"/>
          </p:nvPr>
        </p:nvSpPr>
        <p:spPr/>
        <p:txBody>
          <a:bodyPr/>
          <a:lstStyle/>
          <a:p>
            <a:fld id="{2DF2FE14-80C5-4B07-AFC3-D084851776E3}" type="slidenum">
              <a:rPr lang="fr-FR" smtClean="0"/>
              <a:t>9</a:t>
            </a:fld>
            <a:endParaRPr lang="fr-FR"/>
          </a:p>
        </p:txBody>
      </p:sp>
    </p:spTree>
    <p:extLst>
      <p:ext uri="{BB962C8B-B14F-4D97-AF65-F5344CB8AC3E}">
        <p14:creationId xmlns:p14="http://schemas.microsoft.com/office/powerpoint/2010/main" val="25018200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46FD2C-4F6A-4839-93D9-F8D481A81FDD}"/>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92D91960-1969-7594-ABD2-0BCCAD6DB088}"/>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0E9014BB-8A3F-6E73-B2C0-1A256556A9E8}"/>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B1CE309D-5BDC-E07B-1A4E-4C145C25BCDD}"/>
              </a:ext>
            </a:extLst>
          </p:cNvPr>
          <p:cNvSpPr>
            <a:spLocks noGrp="1"/>
          </p:cNvSpPr>
          <p:nvPr>
            <p:ph type="sldNum" sz="quarter" idx="5"/>
          </p:nvPr>
        </p:nvSpPr>
        <p:spPr/>
        <p:txBody>
          <a:bodyPr/>
          <a:lstStyle/>
          <a:p>
            <a:fld id="{2DF2FE14-80C5-4B07-AFC3-D084851776E3}" type="slidenum">
              <a:rPr lang="fr-FR" smtClean="0"/>
              <a:t>10</a:t>
            </a:fld>
            <a:endParaRPr lang="fr-FR"/>
          </a:p>
        </p:txBody>
      </p:sp>
    </p:spTree>
    <p:extLst>
      <p:ext uri="{BB962C8B-B14F-4D97-AF65-F5344CB8AC3E}">
        <p14:creationId xmlns:p14="http://schemas.microsoft.com/office/powerpoint/2010/main" val="16204406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4464028"/>
            <a:ext cx="9144000" cy="1641490"/>
          </a:xfrm>
        </p:spPr>
        <p:txBody>
          <a:bodyPr wrap="none" anchor="t">
            <a:normAutofit/>
          </a:bodyPr>
          <a:lstStyle>
            <a:lvl1pPr algn="r">
              <a:defRPr sz="9600" b="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3" name="Subtitle 2"/>
          <p:cNvSpPr>
            <a:spLocks noGrp="1"/>
          </p:cNvSpPr>
          <p:nvPr>
            <p:ph type="subTitle" idx="1"/>
          </p:nvPr>
        </p:nvSpPr>
        <p:spPr>
          <a:xfrm>
            <a:off x="2209799" y="3694375"/>
            <a:ext cx="9144000" cy="754025"/>
          </a:xfrm>
        </p:spPr>
        <p:txBody>
          <a:bodyPr anchor="b">
            <a:normAutofit/>
          </a:bodyPr>
          <a:lstStyle>
            <a:lvl1pPr marL="0" indent="0" algn="r">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15/09/2025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6907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367160"/>
            <a:ext cx="10515600" cy="819355"/>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839788" y="987425"/>
            <a:ext cx="10515600" cy="337973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839788" y="5186516"/>
            <a:ext cx="10514012" cy="682472"/>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284919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3534344"/>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839788" y="4489399"/>
            <a:ext cx="10514012" cy="1501826"/>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142027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365125"/>
            <a:ext cx="9302752" cy="2992904"/>
          </a:xfrm>
        </p:spPr>
        <p:txBody>
          <a:bodyPr anchor="ctr"/>
          <a:lstStyle>
            <a:lvl1pPr>
              <a:defRPr sz="4400"/>
            </a:lvl1pPr>
          </a:lstStyle>
          <a:p>
            <a:r>
              <a:rPr lang="fr-FR"/>
              <a:t>Modifiez le style du titre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838200" y="4501729"/>
            <a:ext cx="10512424" cy="1489496"/>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
        <p:nvSpPr>
          <p:cNvPr id="9" name="TextBox 8"/>
          <p:cNvSpPr txBox="1"/>
          <p:nvPr/>
        </p:nvSpPr>
        <p:spPr>
          <a:xfrm>
            <a:off x="1111044"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35158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839788" y="2326967"/>
            <a:ext cx="10515600" cy="2511835"/>
          </a:xfrm>
        </p:spPr>
        <p:txBody>
          <a:bodyPr anchor="b">
            <a:normAutofit/>
          </a:bodyPr>
          <a:lstStyle>
            <a:lvl1pPr>
              <a:defRPr sz="5400"/>
            </a:lvl1pPr>
          </a:lstStyle>
          <a:p>
            <a:r>
              <a:rPr lang="fr-FR"/>
              <a:t>Modifiez le style du titre</a:t>
            </a:r>
            <a:endParaRPr lang="en-US" dirty="0"/>
          </a:p>
        </p:txBody>
      </p:sp>
      <p:sp>
        <p:nvSpPr>
          <p:cNvPr id="4" name="Text Placeholder 3"/>
          <p:cNvSpPr>
            <a:spLocks noGrp="1"/>
          </p:cNvSpPr>
          <p:nvPr>
            <p:ph type="body" sz="half" idx="2"/>
          </p:nvPr>
        </p:nvSpPr>
        <p:spPr>
          <a:xfrm>
            <a:off x="839788" y="4850581"/>
            <a:ext cx="10514012" cy="1140644"/>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76901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1337282" y="1885950"/>
            <a:ext cx="2946866" cy="576262"/>
          </a:xfrm>
        </p:spPr>
        <p:txBody>
          <a:bodyPr anchor="b">
            <a:noAutofit/>
          </a:bodyPr>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1356798" y="257175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587994" y="1885950"/>
            <a:ext cx="2936241" cy="576262"/>
          </a:xfrm>
        </p:spPr>
        <p:txBody>
          <a:bodyPr vert="horz" lIns="91440" tIns="45720" rIns="91440" bIns="45720" rtlCol="0" anchor="b">
            <a:no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0" name="Text Placeholder 3"/>
          <p:cNvSpPr>
            <a:spLocks noGrp="1"/>
          </p:cNvSpPr>
          <p:nvPr>
            <p:ph type="body" sz="half" idx="16"/>
          </p:nvPr>
        </p:nvSpPr>
        <p:spPr>
          <a:xfrm>
            <a:off x="4577441" y="257175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829035" y="1885950"/>
            <a:ext cx="2932113" cy="576262"/>
          </a:xfrm>
        </p:spPr>
        <p:txBody>
          <a:bodyPr vert="horz" lIns="91440" tIns="45720" rIns="91440" bIns="45720" rtlCol="0" anchor="b">
            <a:noAutofit/>
          </a:bodyPr>
          <a:lstStyle>
            <a:lvl1pPr>
              <a:buNone/>
              <a:defRPr lang="en-US" sz="24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12" name="Text Placeholder 3"/>
          <p:cNvSpPr>
            <a:spLocks noGrp="1"/>
          </p:cNvSpPr>
          <p:nvPr>
            <p:ph type="body" sz="half" idx="17"/>
          </p:nvPr>
        </p:nvSpPr>
        <p:spPr>
          <a:xfrm>
            <a:off x="7829035" y="257175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15/09/2025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683050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838200" y="365125"/>
            <a:ext cx="10515600"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1332085" y="4297503"/>
            <a:ext cx="2940050"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332085" y="2256354"/>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1332085" y="4873765"/>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568997" y="4297503"/>
            <a:ext cx="2930525"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56354"/>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567644" y="4873764"/>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804322" y="4297503"/>
            <a:ext cx="2932113" cy="576262"/>
          </a:xfrm>
        </p:spPr>
        <p:txBody>
          <a:bodyPr anchor="b">
            <a:noAutofit/>
          </a:bodyPr>
          <a:lstStyle>
            <a:lvl1pPr marL="0" indent="0">
              <a:buNone/>
              <a:defRPr sz="24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7804321" y="2256354"/>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804197" y="4873762"/>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87D051CB-A706-4952-9EC1-5246A38FD839}" type="datetimeFigureOut">
              <a:rPr lang="fr-FR" smtClean="0"/>
              <a:t>15/09/2025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6340474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1315394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925212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62862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Title 1"/>
          <p:cNvSpPr>
            <a:spLocks noGrp="1"/>
          </p:cNvSpPr>
          <p:nvPr>
            <p:ph type="ctrTitle"/>
          </p:nvPr>
        </p:nvSpPr>
        <p:spPr>
          <a:xfrm>
            <a:off x="854532" y="4464028"/>
            <a:ext cx="9144000" cy="1641490"/>
          </a:xfrm>
        </p:spPr>
        <p:txBody>
          <a:bodyPr wrap="none" anchor="t">
            <a:normAutofit/>
          </a:bodyPr>
          <a:lstStyle>
            <a:lvl1pPr algn="l">
              <a:defRPr sz="9600" b="0" spc="-300">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fr-FR"/>
              <a:t>Modifiez le style du titre</a:t>
            </a:r>
            <a:endParaRPr lang="en-US" dirty="0"/>
          </a:p>
        </p:txBody>
      </p:sp>
      <p:sp>
        <p:nvSpPr>
          <p:cNvPr id="8" name="Subtitle 2"/>
          <p:cNvSpPr>
            <a:spLocks noGrp="1"/>
          </p:cNvSpPr>
          <p:nvPr>
            <p:ph type="subTitle" idx="1"/>
          </p:nvPr>
        </p:nvSpPr>
        <p:spPr>
          <a:xfrm>
            <a:off x="854532" y="3693674"/>
            <a:ext cx="9144000" cy="754025"/>
          </a:xfrm>
        </p:spPr>
        <p:txBody>
          <a:bodyPr anchor="b">
            <a:normAutofit/>
          </a:bodyPr>
          <a:lstStyle>
            <a:lvl1pPr marL="0" indent="0" algn="l">
              <a:buNone/>
              <a:defRPr sz="32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87D051CB-A706-4952-9EC1-5246A38FD839}" type="datetimeFigureOut">
              <a:rPr lang="fr-FR" smtClean="0"/>
              <a:t>15/09/2025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0950268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120000" y="1825625"/>
            <a:ext cx="5025216"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319840" y="1825625"/>
            <a:ext cx="503396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583293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20000" y="1681163"/>
            <a:ext cx="5025216" cy="823912"/>
          </a:xfrm>
        </p:spPr>
        <p:txBody>
          <a:bodyPr anchor="b"/>
          <a:lstStyle>
            <a:lvl1pPr marL="0" indent="0">
              <a:buNone/>
              <a:defRPr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120000" y="2505075"/>
            <a:ext cx="5025216"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319840" y="1681163"/>
            <a:ext cx="5035548" cy="823912"/>
          </a:xfrm>
        </p:spPr>
        <p:txBody>
          <a:bodyPr vert="horz" lIns="91440" tIns="45720" rIns="91440" bIns="45720" rtlCol="0" anchor="b">
            <a:normAutofit/>
          </a:bodyPr>
          <a:lstStyle>
            <a:lvl1pPr>
              <a:buNone/>
              <a:defRPr lang="en-US" sz="24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fr-FR"/>
              <a:t>Cliquez pour modifier les styles du texte du masque</a:t>
            </a:r>
          </a:p>
        </p:txBody>
      </p:sp>
      <p:sp>
        <p:nvSpPr>
          <p:cNvPr id="6" name="Content Placeholder 5"/>
          <p:cNvSpPr>
            <a:spLocks noGrp="1"/>
          </p:cNvSpPr>
          <p:nvPr>
            <p:ph sz="quarter" idx="4"/>
          </p:nvPr>
        </p:nvSpPr>
        <p:spPr>
          <a:xfrm>
            <a:off x="6319840" y="2505075"/>
            <a:ext cx="503554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87D051CB-A706-4952-9EC1-5246A38FD839}" type="datetimeFigureOut">
              <a:rPr lang="fr-FR" smtClean="0"/>
              <a:t>15/09/2025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81045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87D051CB-A706-4952-9EC1-5246A38FD839}" type="datetimeFigureOut">
              <a:rPr lang="fr-FR" smtClean="0"/>
              <a:t>15/09/2025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3754971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051CB-A706-4952-9EC1-5246A38FD839}" type="datetimeFigureOut">
              <a:rPr lang="fr-FR" smtClean="0"/>
              <a:t>15/09/2025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504380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Content Placeholder 2"/>
          <p:cNvSpPr>
            <a:spLocks noGrp="1"/>
          </p:cNvSpPr>
          <p:nvPr>
            <p:ph idx="1"/>
          </p:nvPr>
        </p:nvSpPr>
        <p:spPr>
          <a:xfrm>
            <a:off x="5183188" y="987425"/>
            <a:ext cx="6172200" cy="4873625"/>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7812867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1120000" y="2057400"/>
            <a:ext cx="3652025" cy="3811588"/>
          </a:xfrm>
        </p:spPr>
        <p:txBody>
          <a:bodyPr/>
          <a:lstStyle>
            <a:lvl1pPr marL="0" indent="0">
              <a:buNone/>
              <a:defRPr sz="16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87D051CB-A706-4952-9EC1-5246A38FD839}" type="datetimeFigureOut">
              <a:rPr lang="fr-FR" smtClean="0"/>
              <a:t>15/09/2025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4D673AE9-5C1B-47F7-95E6-C4CC2F550A75}" type="slidenum">
              <a:rPr lang="fr-FR" smtClean="0"/>
              <a:t>‹N°›</a:t>
            </a:fld>
            <a:endParaRPr lang="fr-FR"/>
          </a:p>
        </p:txBody>
      </p:sp>
    </p:spTree>
    <p:extLst>
      <p:ext uri="{BB962C8B-B14F-4D97-AF65-F5344CB8AC3E}">
        <p14:creationId xmlns:p14="http://schemas.microsoft.com/office/powerpoint/2010/main" val="29925216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120000" y="1825625"/>
            <a:ext cx="102338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7D051CB-A706-4952-9EC1-5246A38FD839}" type="datetimeFigureOut">
              <a:rPr lang="fr-FR" smtClean="0"/>
              <a:t>15/09/2025</a:t>
            </a:fld>
            <a:endParaRPr lang="fr-F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fr-F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4D673AE9-5C1B-47F7-95E6-C4CC2F550A75}" type="slidenum">
              <a:rPr lang="fr-FR" smtClean="0"/>
              <a:t>‹N°›</a:t>
            </a:fld>
            <a:endParaRPr lang="fr-FR"/>
          </a:p>
        </p:txBody>
      </p:sp>
    </p:spTree>
    <p:extLst>
      <p:ext uri="{BB962C8B-B14F-4D97-AF65-F5344CB8AC3E}">
        <p14:creationId xmlns:p14="http://schemas.microsoft.com/office/powerpoint/2010/main" val="227709814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914400" rtl="0" eaLnBrk="1" latinLnBrk="0" hangingPunct="1">
        <a:lnSpc>
          <a:spcPct val="90000"/>
        </a:lnSpc>
        <a:spcBef>
          <a:spcPct val="0"/>
        </a:spcBef>
        <a:buNone/>
        <a:defRPr sz="540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6C983B-669F-4099-AB0F-EE924B3B6B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blipFill>
            <a:blip r:embed="rId2"/>
            <a:stretch>
              <a:fillRect/>
            </a:stretch>
          </a:bli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a:extLst>
              <a:ext uri="{FF2B5EF4-FFF2-40B4-BE49-F238E27FC236}">
                <a16:creationId xmlns:a16="http://schemas.microsoft.com/office/drawing/2014/main" id="{8111289B-6E5C-A963-56A6-F408C4328479}"/>
              </a:ext>
            </a:extLst>
          </p:cNvPr>
          <p:cNvSpPr>
            <a:spLocks noGrp="1"/>
          </p:cNvSpPr>
          <p:nvPr>
            <p:ph type="ctrTitle"/>
          </p:nvPr>
        </p:nvSpPr>
        <p:spPr>
          <a:xfrm>
            <a:off x="652940" y="1340663"/>
            <a:ext cx="6376477" cy="2511111"/>
          </a:xfrm>
        </p:spPr>
        <p:txBody>
          <a:bodyPr wrap="square">
            <a:normAutofit/>
          </a:bodyPr>
          <a:lstStyle/>
          <a:p>
            <a:r>
              <a:rPr lang="fr-FR" sz="5600" dirty="0">
                <a:gradFill flip="none" rotWithShape="1">
                  <a:gsLst>
                    <a:gs pos="32000">
                      <a:srgbClr val="E3E3E3"/>
                    </a:gs>
                    <a:gs pos="0">
                      <a:srgbClr val="969696"/>
                    </a:gs>
                    <a:gs pos="100000">
                      <a:srgbClr val="FFFFFF"/>
                    </a:gs>
                  </a:gsLst>
                  <a:lin ang="8100000" scaled="1"/>
                  <a:tileRect/>
                </a:gradFill>
              </a:rPr>
              <a:t>Cours 3 : </a:t>
            </a:r>
            <a:r>
              <a:rPr lang="fr-FR" sz="5600" b="1" dirty="0">
                <a:gradFill flip="none" rotWithShape="1">
                  <a:gsLst>
                    <a:gs pos="32000">
                      <a:srgbClr val="E3E3E3"/>
                    </a:gs>
                    <a:gs pos="0">
                      <a:srgbClr val="969696"/>
                    </a:gs>
                    <a:gs pos="100000">
                      <a:srgbClr val="FFFFFF"/>
                    </a:gs>
                  </a:gsLst>
                  <a:lin ang="8100000" scaled="1"/>
                  <a:tileRect/>
                </a:gradFill>
              </a:rPr>
              <a:t>Data </a:t>
            </a:r>
            <a:r>
              <a:rPr lang="fr-FR" sz="5600" b="1" dirty="0" err="1">
                <a:gradFill flip="none" rotWithShape="1">
                  <a:gsLst>
                    <a:gs pos="32000">
                      <a:srgbClr val="E3E3E3"/>
                    </a:gs>
                    <a:gs pos="0">
                      <a:srgbClr val="969696"/>
                    </a:gs>
                    <a:gs pos="100000">
                      <a:srgbClr val="FFFFFF"/>
                    </a:gs>
                  </a:gsLst>
                  <a:lin ang="8100000" scaled="1"/>
                  <a:tileRect/>
                </a:gradFill>
              </a:rPr>
              <a:t>Scientist</a:t>
            </a:r>
            <a:r>
              <a:rPr lang="fr-FR" sz="5600" b="1" dirty="0">
                <a:gradFill flip="none" rotWithShape="1">
                  <a:gsLst>
                    <a:gs pos="32000">
                      <a:srgbClr val="E3E3E3"/>
                    </a:gs>
                    <a:gs pos="0">
                      <a:srgbClr val="969696"/>
                    </a:gs>
                    <a:gs pos="100000">
                      <a:srgbClr val="FFFFFF"/>
                    </a:gs>
                  </a:gsLst>
                  <a:lin ang="8100000" scaled="1"/>
                  <a:tileRect/>
                </a:gradFill>
              </a:rPr>
              <a:t> Machine Learning</a:t>
            </a:r>
            <a:endParaRPr lang="fr-FR" sz="5600" dirty="0">
              <a:gradFill flip="none" rotWithShape="1">
                <a:gsLst>
                  <a:gs pos="32000">
                    <a:srgbClr val="E3E3E3"/>
                  </a:gs>
                  <a:gs pos="0">
                    <a:srgbClr val="969696"/>
                  </a:gs>
                  <a:gs pos="100000">
                    <a:srgbClr val="FFFFFF"/>
                  </a:gs>
                </a:gsLst>
                <a:lin ang="8100000" scaled="1"/>
                <a:tileRect/>
              </a:gradFill>
            </a:endParaRPr>
          </a:p>
        </p:txBody>
      </p:sp>
      <p:sp>
        <p:nvSpPr>
          <p:cNvPr id="3" name="Sous-titre 2">
            <a:extLst>
              <a:ext uri="{FF2B5EF4-FFF2-40B4-BE49-F238E27FC236}">
                <a16:creationId xmlns:a16="http://schemas.microsoft.com/office/drawing/2014/main" id="{D34D8210-7137-A689-C185-C42442502944}"/>
              </a:ext>
            </a:extLst>
          </p:cNvPr>
          <p:cNvSpPr>
            <a:spLocks noGrp="1"/>
          </p:cNvSpPr>
          <p:nvPr>
            <p:ph type="subTitle" idx="1"/>
          </p:nvPr>
        </p:nvSpPr>
        <p:spPr>
          <a:xfrm>
            <a:off x="652940" y="4544814"/>
            <a:ext cx="6350241" cy="1188175"/>
          </a:xfrm>
        </p:spPr>
        <p:txBody>
          <a:bodyPr>
            <a:normAutofit/>
          </a:bodyPr>
          <a:lstStyle/>
          <a:p>
            <a:r>
              <a:rPr lang="fr-FR" dirty="0">
                <a:gradFill flip="none" rotWithShape="1">
                  <a:gsLst>
                    <a:gs pos="15000">
                      <a:srgbClr val="94D7E4"/>
                    </a:gs>
                    <a:gs pos="73000">
                      <a:srgbClr val="BFE7EF"/>
                    </a:gs>
                    <a:gs pos="0">
                      <a:srgbClr val="9FDBE7"/>
                    </a:gs>
                    <a:gs pos="100000">
                      <a:srgbClr val="FFFFFF"/>
                    </a:gs>
                  </a:gsLst>
                  <a:lin ang="16200000" scaled="1"/>
                  <a:tileRect/>
                </a:gradFill>
              </a:rPr>
              <a:t>Anticiper les besoins de consommations de bâtiments</a:t>
            </a:r>
            <a:endParaRPr lang="fr-FR" b="1" dirty="0">
              <a:gradFill flip="none" rotWithShape="1">
                <a:gsLst>
                  <a:gs pos="15000">
                    <a:srgbClr val="94D7E4"/>
                  </a:gs>
                  <a:gs pos="73000">
                    <a:srgbClr val="BFE7EF"/>
                  </a:gs>
                  <a:gs pos="0">
                    <a:srgbClr val="9FDBE7"/>
                  </a:gs>
                  <a:gs pos="100000">
                    <a:srgbClr val="FFFFFF"/>
                  </a:gs>
                </a:gsLst>
                <a:lin ang="16200000" scaled="1"/>
                <a:tileRect/>
              </a:gradFill>
            </a:endParaRPr>
          </a:p>
          <a:p>
            <a:endParaRPr lang="fr-FR" dirty="0">
              <a:gradFill flip="none" rotWithShape="1">
                <a:gsLst>
                  <a:gs pos="15000">
                    <a:srgbClr val="94D7E4"/>
                  </a:gs>
                  <a:gs pos="73000">
                    <a:srgbClr val="BFE7EF"/>
                  </a:gs>
                  <a:gs pos="0">
                    <a:srgbClr val="9FDBE7"/>
                  </a:gs>
                  <a:gs pos="100000">
                    <a:srgbClr val="FFFFFF"/>
                  </a:gs>
                </a:gsLst>
                <a:lin ang="16200000" scaled="1"/>
                <a:tileRect/>
              </a:gradFill>
            </a:endParaRPr>
          </a:p>
        </p:txBody>
      </p:sp>
      <p:sp>
        <p:nvSpPr>
          <p:cNvPr id="12" name="Title 1">
            <a:extLst>
              <a:ext uri="{FF2B5EF4-FFF2-40B4-BE49-F238E27FC236}">
                <a16:creationId xmlns:a16="http://schemas.microsoft.com/office/drawing/2014/main" id="{FC1F8E27-8303-4D52-BCC3-97F6D77EF12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77678" y="2627791"/>
            <a:ext cx="6235148" cy="3592034"/>
          </a:xfrm>
          <a:prstGeom prst="rect">
            <a:avLst/>
          </a:prstGeom>
        </p:spPr>
        <p:txBody>
          <a:bodyPr vert="horz" wrap="none" lIns="91440" tIns="45720" rIns="91440" bIns="45720" rtlCol="0" anchor="t">
            <a:normAutofit/>
          </a:bodyPr>
          <a:lstStyle>
            <a:lvl1pPr algn="r" defTabSz="914400" rtl="0" eaLnBrk="1" latinLnBrk="0" hangingPunct="1">
              <a:lnSpc>
                <a:spcPct val="90000"/>
              </a:lnSpc>
              <a:spcBef>
                <a:spcPct val="0"/>
              </a:spcBef>
              <a:buNone/>
              <a:defRPr sz="9600" b="0" kern="1200" spc="-300">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ea typeface="+mj-ea"/>
                <a:cs typeface="+mj-cs"/>
              </a:defRPr>
            </a:lvl1pPr>
          </a:lstStyle>
          <a:p>
            <a:endParaRPr lang="en-US" dirty="0">
              <a:effectLst>
                <a:outerShdw blurRad="469900" dist="342900" dir="5400000" sy="-20000" rotWithShape="0">
                  <a:schemeClr val="bg1"/>
                </a:outerShdw>
              </a:effectLst>
            </a:endParaRPr>
          </a:p>
        </p:txBody>
      </p:sp>
      <p:sp>
        <p:nvSpPr>
          <p:cNvPr id="14" name="Rounded Rectangle 18">
            <a:extLst>
              <a:ext uri="{FF2B5EF4-FFF2-40B4-BE49-F238E27FC236}">
                <a16:creationId xmlns:a16="http://schemas.microsoft.com/office/drawing/2014/main" id="{4A5E1CEE-750A-4BE0-A649-AD40A7A9F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5700" y="1340663"/>
            <a:ext cx="4023360" cy="4023360"/>
          </a:xfrm>
          <a:prstGeom prst="roundRect">
            <a:avLst>
              <a:gd name="adj" fmla="val 2028"/>
            </a:avLst>
          </a:prstGeom>
          <a:solidFill>
            <a:schemeClr val="bg1"/>
          </a:solidFill>
          <a:ln>
            <a:noFill/>
          </a:ln>
          <a:effectLst>
            <a:innerShdw blurRad="127000" dist="12700">
              <a:prstClr val="black"/>
            </a:innerShdw>
            <a:reflection blurRad="6350" stA="52000" endA="300" endPos="20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Head with Gears">
            <a:extLst>
              <a:ext uri="{FF2B5EF4-FFF2-40B4-BE49-F238E27FC236}">
                <a16:creationId xmlns:a16="http://schemas.microsoft.com/office/drawing/2014/main" id="{5697FFA3-D2B7-F1A5-248F-03199B371E6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35740" y="1660703"/>
            <a:ext cx="3383281" cy="3383281"/>
          </a:xfrm>
          <a:prstGeom prst="rect">
            <a:avLst/>
          </a:prstGeom>
        </p:spPr>
      </p:pic>
    </p:spTree>
    <p:extLst>
      <p:ext uri="{BB962C8B-B14F-4D97-AF65-F5344CB8AC3E}">
        <p14:creationId xmlns:p14="http://schemas.microsoft.com/office/powerpoint/2010/main" val="94042132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FD807-DEA3-177B-4D18-C763EBA8E983}"/>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4EDF597-B0CE-D536-EDAA-A9F290857E76}"/>
              </a:ext>
            </a:extLst>
          </p:cNvPr>
          <p:cNvSpPr>
            <a:spLocks noGrp="1"/>
          </p:cNvSpPr>
          <p:nvPr>
            <p:ph type="title"/>
          </p:nvPr>
        </p:nvSpPr>
        <p:spPr>
          <a:xfrm>
            <a:off x="838200" y="0"/>
            <a:ext cx="10515600" cy="1325563"/>
          </a:xfrm>
        </p:spPr>
        <p:txBody>
          <a:bodyPr/>
          <a:lstStyle/>
          <a:p>
            <a:r>
              <a:rPr lang="fr-FR" dirty="0"/>
              <a:t>Evaluation des modèles</a:t>
            </a:r>
          </a:p>
        </p:txBody>
      </p:sp>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E04858D4-AA11-4E55-9688-2435E93704EC}"/>
                  </a:ext>
                </a:extLst>
              </p:cNvPr>
              <p:cNvGraphicFramePr>
                <a:graphicFrameLocks noGrp="1"/>
              </p:cNvGraphicFramePr>
              <p:nvPr>
                <p:extLst>
                  <p:ext uri="{D42A27DB-BD31-4B8C-83A1-F6EECF244321}">
                    <p14:modId xmlns:p14="http://schemas.microsoft.com/office/powerpoint/2010/main" val="132398493"/>
                  </p:ext>
                </p:extLst>
              </p:nvPr>
            </p:nvGraphicFramePr>
            <p:xfrm>
              <a:off x="1290000" y="1325563"/>
              <a:ext cx="9612000" cy="3733529"/>
            </p:xfrm>
            <a:graphic>
              <a:graphicData uri="http://schemas.openxmlformats.org/drawingml/2006/table">
                <a:tbl>
                  <a:tblPr firstRow="1" bandRow="1">
                    <a:tableStyleId>{5C22544A-7EE6-4342-B048-85BDC9FD1C3A}</a:tableStyleId>
                  </a:tblPr>
                  <a:tblGrid>
                    <a:gridCol w="5292000">
                      <a:extLst>
                        <a:ext uri="{9D8B030D-6E8A-4147-A177-3AD203B41FA5}">
                          <a16:colId xmlns:a16="http://schemas.microsoft.com/office/drawing/2014/main" val="1753842271"/>
                        </a:ext>
                      </a:extLst>
                    </a:gridCol>
                    <a:gridCol w="864000">
                      <a:extLst>
                        <a:ext uri="{9D8B030D-6E8A-4147-A177-3AD203B41FA5}">
                          <a16:colId xmlns:a16="http://schemas.microsoft.com/office/drawing/2014/main" val="3146853474"/>
                        </a:ext>
                      </a:extLst>
                    </a:gridCol>
                    <a:gridCol w="864000">
                      <a:extLst>
                        <a:ext uri="{9D8B030D-6E8A-4147-A177-3AD203B41FA5}">
                          <a16:colId xmlns:a16="http://schemas.microsoft.com/office/drawing/2014/main" val="1081151183"/>
                        </a:ext>
                      </a:extLst>
                    </a:gridCol>
                    <a:gridCol w="864000">
                      <a:extLst>
                        <a:ext uri="{9D8B030D-6E8A-4147-A177-3AD203B41FA5}">
                          <a16:colId xmlns:a16="http://schemas.microsoft.com/office/drawing/2014/main" val="4052297970"/>
                        </a:ext>
                      </a:extLst>
                    </a:gridCol>
                    <a:gridCol w="864000">
                      <a:extLst>
                        <a:ext uri="{9D8B030D-6E8A-4147-A177-3AD203B41FA5}">
                          <a16:colId xmlns:a16="http://schemas.microsoft.com/office/drawing/2014/main" val="2690761617"/>
                        </a:ext>
                      </a:extLst>
                    </a:gridCol>
                    <a:gridCol w="864000">
                      <a:extLst>
                        <a:ext uri="{9D8B030D-6E8A-4147-A177-3AD203B41FA5}">
                          <a16:colId xmlns:a16="http://schemas.microsoft.com/office/drawing/2014/main" val="2487587860"/>
                        </a:ext>
                      </a:extLst>
                    </a:gridCol>
                  </a:tblGrid>
                  <a:tr h="370840">
                    <a:tc>
                      <a:txBody>
                        <a:bodyPr/>
                        <a:lstStyle/>
                        <a:p>
                          <a:pPr algn="ctr"/>
                          <a:r>
                            <a:rPr lang="fr-FR" dirty="0"/>
                            <a:t>Modèle</a:t>
                          </a:r>
                        </a:p>
                      </a:txBody>
                      <a:tcPr anchor="ctr"/>
                    </a:tc>
                    <a:tc>
                      <a:txBody>
                        <a:bodyPr/>
                        <a:lstStyle/>
                        <a:p>
                          <a:pPr algn="ctr"/>
                          <a:r>
                            <a:rPr lang="fr-FR" dirty="0"/>
                            <a:t>RMSE</a:t>
                          </a:r>
                        </a:p>
                      </a:txBody>
                      <a:tcPr anchor="ctr"/>
                    </a:tc>
                    <a:tc>
                      <a:txBody>
                        <a:bodyPr/>
                        <a:lstStyle/>
                        <a:p>
                          <a:pPr algn="ctr"/>
                          <a:r>
                            <a:rPr lang="fr-FR" dirty="0"/>
                            <a:t>MAE</a:t>
                          </a:r>
                        </a:p>
                      </a:txBody>
                      <a:tcPr anchor="ctr"/>
                    </a:tc>
                    <a:tc>
                      <a:txBody>
                        <a:bodyPr/>
                        <a:lstStyle/>
                        <a:p>
                          <a:pPr algn="ctr"/>
                          <a:r>
                            <a:rPr lang="fr-FR" dirty="0"/>
                            <a:t>MAPE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b="1" i="1" dirty="0" smtClean="0">
                                        <a:latin typeface="Cambria Math" panose="02040503050406030204" pitchFamily="18" charset="0"/>
                                      </a:rPr>
                                      <m:t>𝑹</m:t>
                                    </m:r>
                                  </m:e>
                                  <m:sup>
                                    <m:r>
                                      <a:rPr lang="fr-FR" b="1" i="1" dirty="0" smtClean="0">
                                        <a:latin typeface="Cambria Math" panose="02040503050406030204" pitchFamily="18" charset="0"/>
                                      </a:rPr>
                                      <m:t>𝟐</m:t>
                                    </m:r>
                                  </m:sup>
                                </m:sSup>
                              </m:oMath>
                            </m:oMathPara>
                          </a14:m>
                          <a:endParaRPr lang="fr-FR" dirty="0"/>
                        </a:p>
                      </a:txBody>
                      <a:tcPr anchor="ctr"/>
                    </a:tc>
                    <a:tc>
                      <a:txBody>
                        <a:bodyPr/>
                        <a:lstStyle/>
                        <a:p>
                          <a:pPr algn="ctr"/>
                          <a:r>
                            <a:rPr lang="fr-FR" dirty="0"/>
                            <a:t>r</a:t>
                          </a:r>
                        </a:p>
                      </a:txBody>
                      <a:tcPr anchor="ctr"/>
                    </a:tc>
                    <a:extLst>
                      <a:ext uri="{0D108BD9-81ED-4DB2-BD59-A6C34878D82A}">
                        <a16:rowId xmlns:a16="http://schemas.microsoft.com/office/drawing/2014/main" val="3428684130"/>
                      </a:ext>
                    </a:extLst>
                  </a:tr>
                  <a:tr h="394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4,0</a:t>
                          </a:r>
                        </a:p>
                      </a:txBody>
                      <a:tcPr anchor="ctr"/>
                    </a:tc>
                    <a:tc>
                      <a:txBody>
                        <a:bodyPr/>
                        <a:lstStyle/>
                        <a:p>
                          <a:pPr algn="ctr"/>
                          <a:r>
                            <a:rPr lang="fr-FR" dirty="0"/>
                            <a:t>0</a:t>
                          </a:r>
                        </a:p>
                      </a:txBody>
                      <a:tcPr anchor="ctr"/>
                    </a:tc>
                    <a:tc>
                      <a:txBody>
                        <a:bodyPr/>
                        <a:lstStyle/>
                        <a:p>
                          <a:pPr algn="ctr"/>
                          <a:r>
                            <a:rPr lang="fr-FR" dirty="0"/>
                            <a:t>-0,1</a:t>
                          </a:r>
                        </a:p>
                      </a:txBody>
                      <a:tcPr anchor="ctr"/>
                    </a:tc>
                    <a:extLst>
                      <a:ext uri="{0D108BD9-81ED-4DB2-BD59-A6C34878D82A}">
                        <a16:rowId xmlns:a16="http://schemas.microsoft.com/office/drawing/2014/main" val="177180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r>
                            <a:rPr lang="fr-FR" dirty="0"/>
                            <a:t> </a:t>
                          </a:r>
                          <a:r>
                            <a:rPr lang="fr-FR" sz="1100" dirty="0"/>
                            <a:t>(log(1+y))</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0,39</a:t>
                          </a:r>
                        </a:p>
                      </a:txBody>
                      <a:tcPr anchor="ctr"/>
                    </a:tc>
                    <a:tc>
                      <a:txBody>
                        <a:bodyPr/>
                        <a:lstStyle/>
                        <a:p>
                          <a:pPr algn="ctr"/>
                          <a:r>
                            <a:rPr lang="fr-FR" dirty="0"/>
                            <a:t>-0,01</a:t>
                          </a:r>
                        </a:p>
                      </a:txBody>
                      <a:tcPr anchor="ctr"/>
                    </a:tc>
                    <a:tc>
                      <a:txBody>
                        <a:bodyPr/>
                        <a:lstStyle/>
                        <a:p>
                          <a:pPr algn="ctr"/>
                          <a:r>
                            <a:rPr lang="fr-FR" dirty="0"/>
                            <a:t>-0,10</a:t>
                          </a:r>
                        </a:p>
                      </a:txBody>
                      <a:tcPr anchor="ctr"/>
                    </a:tc>
                    <a:extLst>
                      <a:ext uri="{0D108BD9-81ED-4DB2-BD59-A6C34878D82A}">
                        <a16:rowId xmlns:a16="http://schemas.microsoft.com/office/drawing/2014/main" val="2340744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endParaRPr lang="fr-FR" sz="1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2,5</a:t>
                          </a:r>
                        </a:p>
                      </a:txBody>
                      <a:tcPr anchor="ctr"/>
                    </a:tc>
                    <a:tc>
                      <a:txBody>
                        <a:bodyPr/>
                        <a:lstStyle/>
                        <a:p>
                          <a:pPr algn="ctr"/>
                          <a:r>
                            <a:rPr lang="fr-FR" dirty="0"/>
                            <a:t>0,13</a:t>
                          </a:r>
                        </a:p>
                      </a:txBody>
                      <a:tcPr anchor="ctr"/>
                    </a:tc>
                    <a:tc>
                      <a:txBody>
                        <a:bodyPr/>
                        <a:lstStyle/>
                        <a:p>
                          <a:pPr algn="ctr"/>
                          <a:r>
                            <a:rPr lang="fr-FR" dirty="0"/>
                            <a:t>0,44</a:t>
                          </a:r>
                        </a:p>
                      </a:txBody>
                      <a:tcPr anchor="ctr"/>
                    </a:tc>
                    <a:extLst>
                      <a:ext uri="{0D108BD9-81ED-4DB2-BD59-A6C34878D82A}">
                        <a16:rowId xmlns:a16="http://schemas.microsoft.com/office/drawing/2014/main" val="2786547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r>
                            <a:rPr lang="fr-FR" sz="1800" b="0" kern="1200" dirty="0">
                              <a:solidFill>
                                <a:schemeClr val="dk1"/>
                              </a:solidFill>
                              <a:effectLst/>
                              <a:latin typeface="+mn-lt"/>
                              <a:ea typeface="+mn-ea"/>
                              <a:cs typeface="+mn-cs"/>
                            </a:rPr>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095083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583694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modèle SVR </a:t>
                          </a:r>
                          <a:r>
                            <a:rPr lang="fr-FR" sz="1100" dirty="0"/>
                            <a:t>(log(1+y))</a:t>
                          </a:r>
                          <a:endParaRPr lang="fr-FR"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algn="ctr"/>
                          <a:endParaRPr lang="fr-FR" dirty="0"/>
                        </a:p>
                      </a:txBody>
                      <a:tcPr anchor="ctr"/>
                    </a:tc>
                    <a:tc>
                      <a:txBody>
                        <a:bodyPr/>
                        <a:lstStyle/>
                        <a:p>
                          <a:pPr algn="ctr"/>
                          <a:r>
                            <a:rPr lang="fr-FR" dirty="0"/>
                            <a:t>0,17</a:t>
                          </a:r>
                        </a:p>
                      </a:txBody>
                      <a:tcPr anchor="ctr"/>
                    </a:tc>
                    <a:extLst>
                      <a:ext uri="{0D108BD9-81ED-4DB2-BD59-A6C34878D82A}">
                        <a16:rowId xmlns:a16="http://schemas.microsoft.com/office/drawing/2014/main" val="316289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Régression linaire après ACP (6 composantes)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a:txBody>
                        <a:bodyPr/>
                        <a:lstStyle/>
                        <a:p>
                          <a:pPr algn="ctr"/>
                          <a:r>
                            <a:rPr lang="fr-FR" dirty="0"/>
                            <a:t>0,145</a:t>
                          </a:r>
                        </a:p>
                      </a:txBody>
                      <a:tcPr anchor="ctr"/>
                    </a:tc>
                    <a:tc>
                      <a:txBody>
                        <a:bodyPr/>
                        <a:lstStyle/>
                        <a:p>
                          <a:pPr algn="ctr"/>
                          <a:r>
                            <a:rPr lang="fr-FR" dirty="0"/>
                            <a:t>0,38</a:t>
                          </a:r>
                        </a:p>
                      </a:txBody>
                      <a:tcPr anchor="ctr"/>
                    </a:tc>
                    <a:extLst>
                      <a:ext uri="{0D108BD9-81ED-4DB2-BD59-A6C34878D82A}">
                        <a16:rowId xmlns:a16="http://schemas.microsoft.com/office/drawing/2014/main" val="248835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0,24</a:t>
                          </a:r>
                        </a:p>
                      </a:txBody>
                      <a:tcPr anchor="ctr"/>
                    </a:tc>
                    <a:tc>
                      <a:txBody>
                        <a:bodyPr/>
                        <a:lstStyle/>
                        <a:p>
                          <a:pPr algn="ctr"/>
                          <a:r>
                            <a:rPr lang="fr-FR" dirty="0"/>
                            <a:t>0,44</a:t>
                          </a:r>
                        </a:p>
                      </a:txBody>
                      <a:tcPr anchor="ctr"/>
                    </a:tc>
                    <a:tc>
                      <a:txBody>
                        <a:bodyPr/>
                        <a:lstStyle/>
                        <a:p>
                          <a:pPr algn="ctr"/>
                          <a:r>
                            <a:rPr lang="fr-FR" dirty="0"/>
                            <a:t>0,67</a:t>
                          </a:r>
                        </a:p>
                      </a:txBody>
                      <a:tcPr anchor="ctr"/>
                    </a:tc>
                    <a:extLst>
                      <a:ext uri="{0D108BD9-81ED-4DB2-BD59-A6C34878D82A}">
                        <a16:rowId xmlns:a16="http://schemas.microsoft.com/office/drawing/2014/main" val="29911924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0,25</a:t>
                          </a:r>
                        </a:p>
                      </a:txBody>
                      <a:tcPr anchor="ctr"/>
                    </a:tc>
                    <a:tc>
                      <a:txBody>
                        <a:bodyPr/>
                        <a:lstStyle/>
                        <a:p>
                          <a:pPr algn="ctr"/>
                          <a:r>
                            <a:rPr lang="fr-FR" dirty="0"/>
                            <a:t>0,45</a:t>
                          </a:r>
                        </a:p>
                      </a:txBody>
                      <a:tcPr anchor="ctr"/>
                    </a:tc>
                    <a:tc>
                      <a:txBody>
                        <a:bodyPr/>
                        <a:lstStyle/>
                        <a:p>
                          <a:pPr algn="ctr"/>
                          <a:r>
                            <a:rPr lang="fr-FR" dirty="0"/>
                            <a:t>0,67</a:t>
                          </a:r>
                        </a:p>
                      </a:txBody>
                      <a:tcPr anchor="ctr"/>
                    </a:tc>
                    <a:extLst>
                      <a:ext uri="{0D108BD9-81ED-4DB2-BD59-A6C34878D82A}">
                        <a16:rowId xmlns:a16="http://schemas.microsoft.com/office/drawing/2014/main" val="647474132"/>
                      </a:ext>
                    </a:extLst>
                  </a:tr>
                </a:tbl>
              </a:graphicData>
            </a:graphic>
          </p:graphicFrame>
        </mc:Choice>
        <mc:Fallback xmlns="">
          <p:graphicFrame>
            <p:nvGraphicFramePr>
              <p:cNvPr id="7" name="Tableau 6">
                <a:extLst>
                  <a:ext uri="{FF2B5EF4-FFF2-40B4-BE49-F238E27FC236}">
                    <a16:creationId xmlns:a16="http://schemas.microsoft.com/office/drawing/2014/main" id="{E04858D4-AA11-4E55-9688-2435E93704EC}"/>
                  </a:ext>
                </a:extLst>
              </p:cNvPr>
              <p:cNvGraphicFramePr>
                <a:graphicFrameLocks noGrp="1"/>
              </p:cNvGraphicFramePr>
              <p:nvPr>
                <p:extLst>
                  <p:ext uri="{D42A27DB-BD31-4B8C-83A1-F6EECF244321}">
                    <p14:modId xmlns:p14="http://schemas.microsoft.com/office/powerpoint/2010/main" val="132398493"/>
                  </p:ext>
                </p:extLst>
              </p:nvPr>
            </p:nvGraphicFramePr>
            <p:xfrm>
              <a:off x="1290000" y="1325563"/>
              <a:ext cx="9612000" cy="3733529"/>
            </p:xfrm>
            <a:graphic>
              <a:graphicData uri="http://schemas.openxmlformats.org/drawingml/2006/table">
                <a:tbl>
                  <a:tblPr firstRow="1" bandRow="1">
                    <a:tableStyleId>{5C22544A-7EE6-4342-B048-85BDC9FD1C3A}</a:tableStyleId>
                  </a:tblPr>
                  <a:tblGrid>
                    <a:gridCol w="5292000">
                      <a:extLst>
                        <a:ext uri="{9D8B030D-6E8A-4147-A177-3AD203B41FA5}">
                          <a16:colId xmlns:a16="http://schemas.microsoft.com/office/drawing/2014/main" val="1753842271"/>
                        </a:ext>
                      </a:extLst>
                    </a:gridCol>
                    <a:gridCol w="864000">
                      <a:extLst>
                        <a:ext uri="{9D8B030D-6E8A-4147-A177-3AD203B41FA5}">
                          <a16:colId xmlns:a16="http://schemas.microsoft.com/office/drawing/2014/main" val="3146853474"/>
                        </a:ext>
                      </a:extLst>
                    </a:gridCol>
                    <a:gridCol w="864000">
                      <a:extLst>
                        <a:ext uri="{9D8B030D-6E8A-4147-A177-3AD203B41FA5}">
                          <a16:colId xmlns:a16="http://schemas.microsoft.com/office/drawing/2014/main" val="1081151183"/>
                        </a:ext>
                      </a:extLst>
                    </a:gridCol>
                    <a:gridCol w="864000">
                      <a:extLst>
                        <a:ext uri="{9D8B030D-6E8A-4147-A177-3AD203B41FA5}">
                          <a16:colId xmlns:a16="http://schemas.microsoft.com/office/drawing/2014/main" val="4052297970"/>
                        </a:ext>
                      </a:extLst>
                    </a:gridCol>
                    <a:gridCol w="864000">
                      <a:extLst>
                        <a:ext uri="{9D8B030D-6E8A-4147-A177-3AD203B41FA5}">
                          <a16:colId xmlns:a16="http://schemas.microsoft.com/office/drawing/2014/main" val="2690761617"/>
                        </a:ext>
                      </a:extLst>
                    </a:gridCol>
                    <a:gridCol w="864000">
                      <a:extLst>
                        <a:ext uri="{9D8B030D-6E8A-4147-A177-3AD203B41FA5}">
                          <a16:colId xmlns:a16="http://schemas.microsoft.com/office/drawing/2014/main" val="2487587860"/>
                        </a:ext>
                      </a:extLst>
                    </a:gridCol>
                  </a:tblGrid>
                  <a:tr h="371920">
                    <a:tc>
                      <a:txBody>
                        <a:bodyPr/>
                        <a:lstStyle/>
                        <a:p>
                          <a:pPr algn="ctr"/>
                          <a:r>
                            <a:rPr lang="fr-FR" dirty="0"/>
                            <a:t>Modèle</a:t>
                          </a:r>
                        </a:p>
                      </a:txBody>
                      <a:tcPr anchor="ctr"/>
                    </a:tc>
                    <a:tc>
                      <a:txBody>
                        <a:bodyPr/>
                        <a:lstStyle/>
                        <a:p>
                          <a:pPr algn="ctr"/>
                          <a:r>
                            <a:rPr lang="fr-FR" dirty="0"/>
                            <a:t>RMSE</a:t>
                          </a:r>
                        </a:p>
                      </a:txBody>
                      <a:tcPr anchor="ctr"/>
                    </a:tc>
                    <a:tc>
                      <a:txBody>
                        <a:bodyPr/>
                        <a:lstStyle/>
                        <a:p>
                          <a:pPr algn="ctr"/>
                          <a:r>
                            <a:rPr lang="fr-FR" dirty="0"/>
                            <a:t>MAE</a:t>
                          </a:r>
                        </a:p>
                      </a:txBody>
                      <a:tcPr anchor="ctr"/>
                    </a:tc>
                    <a:tc>
                      <a:txBody>
                        <a:bodyPr/>
                        <a:lstStyle/>
                        <a:p>
                          <a:pPr algn="ctr"/>
                          <a:r>
                            <a:rPr lang="fr-FR" dirty="0"/>
                            <a:t>MAPE</a:t>
                          </a:r>
                        </a:p>
                      </a:txBody>
                      <a:tcPr anchor="ctr"/>
                    </a:tc>
                    <a:tc>
                      <a:txBody>
                        <a:bodyPr/>
                        <a:lstStyle/>
                        <a:p>
                          <a:endParaRPr lang="fr-FR"/>
                        </a:p>
                      </a:txBody>
                      <a:tcPr anchor="ctr">
                        <a:blipFill>
                          <a:blip r:embed="rId3"/>
                          <a:stretch>
                            <a:fillRect l="-911972" t="-8197" r="-102817" b="-929508"/>
                          </a:stretch>
                        </a:blipFill>
                      </a:tcPr>
                    </a:tc>
                    <a:tc>
                      <a:txBody>
                        <a:bodyPr/>
                        <a:lstStyle/>
                        <a:p>
                          <a:pPr algn="ctr"/>
                          <a:r>
                            <a:rPr lang="fr-FR" dirty="0"/>
                            <a:t>r</a:t>
                          </a:r>
                        </a:p>
                      </a:txBody>
                      <a:tcPr anchor="ctr"/>
                    </a:tc>
                    <a:extLst>
                      <a:ext uri="{0D108BD9-81ED-4DB2-BD59-A6C34878D82A}">
                        <a16:rowId xmlns:a16="http://schemas.microsoft.com/office/drawing/2014/main" val="3428684130"/>
                      </a:ext>
                    </a:extLst>
                  </a:tr>
                  <a:tr h="394889">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67,3</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49,8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4,0</a:t>
                          </a:r>
                        </a:p>
                      </a:txBody>
                      <a:tcPr anchor="ctr"/>
                    </a:tc>
                    <a:tc>
                      <a:txBody>
                        <a:bodyPr/>
                        <a:lstStyle/>
                        <a:p>
                          <a:pPr algn="ctr"/>
                          <a:r>
                            <a:rPr lang="fr-FR" dirty="0"/>
                            <a:t>0</a:t>
                          </a:r>
                        </a:p>
                      </a:txBody>
                      <a:tcPr anchor="ctr"/>
                    </a:tc>
                    <a:tc>
                      <a:txBody>
                        <a:bodyPr/>
                        <a:lstStyle/>
                        <a:p>
                          <a:pPr algn="ctr"/>
                          <a:r>
                            <a:rPr lang="fr-FR" dirty="0"/>
                            <a:t>-0,1</a:t>
                          </a:r>
                        </a:p>
                      </a:txBody>
                      <a:tcPr anchor="ctr"/>
                    </a:tc>
                    <a:extLst>
                      <a:ext uri="{0D108BD9-81ED-4DB2-BD59-A6C34878D82A}">
                        <a16:rowId xmlns:a16="http://schemas.microsoft.com/office/drawing/2014/main" val="17718031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err="1"/>
                            <a:t>Dummy</a:t>
                          </a:r>
                          <a:r>
                            <a:rPr lang="fr-FR" dirty="0"/>
                            <a:t> </a:t>
                          </a:r>
                          <a:r>
                            <a:rPr lang="fr-FR" dirty="0" err="1"/>
                            <a:t>Regressor</a:t>
                          </a:r>
                          <a:r>
                            <a:rPr lang="fr-FR" dirty="0"/>
                            <a:t> </a:t>
                          </a:r>
                          <a:r>
                            <a:rPr lang="fr-FR" sz="1100" dirty="0"/>
                            <a:t>(log(1+y))</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1,14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0,91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0,39</a:t>
                          </a:r>
                        </a:p>
                      </a:txBody>
                      <a:tcPr anchor="ctr"/>
                    </a:tc>
                    <a:tc>
                      <a:txBody>
                        <a:bodyPr/>
                        <a:lstStyle/>
                        <a:p>
                          <a:pPr algn="ctr"/>
                          <a:r>
                            <a:rPr lang="fr-FR" dirty="0"/>
                            <a:t>-0,01</a:t>
                          </a:r>
                        </a:p>
                      </a:txBody>
                      <a:tcPr anchor="ctr"/>
                    </a:tc>
                    <a:tc>
                      <a:txBody>
                        <a:bodyPr/>
                        <a:lstStyle/>
                        <a:p>
                          <a:pPr algn="ctr"/>
                          <a:r>
                            <a:rPr lang="fr-FR" dirty="0"/>
                            <a:t>-0,10</a:t>
                          </a:r>
                        </a:p>
                      </a:txBody>
                      <a:tcPr anchor="ctr"/>
                    </a:tc>
                    <a:extLst>
                      <a:ext uri="{0D108BD9-81ED-4DB2-BD59-A6C34878D82A}">
                        <a16:rowId xmlns:a16="http://schemas.microsoft.com/office/drawing/2014/main" val="234074458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endParaRPr lang="fr-FR" sz="11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61,7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42,8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2,5</a:t>
                          </a:r>
                        </a:p>
                      </a:txBody>
                      <a:tcPr anchor="ctr"/>
                    </a:tc>
                    <a:tc>
                      <a:txBody>
                        <a:bodyPr/>
                        <a:lstStyle/>
                        <a:p>
                          <a:pPr algn="ctr"/>
                          <a:r>
                            <a:rPr lang="fr-FR" dirty="0"/>
                            <a:t>0,13</a:t>
                          </a:r>
                        </a:p>
                      </a:txBody>
                      <a:tcPr anchor="ctr"/>
                    </a:tc>
                    <a:tc>
                      <a:txBody>
                        <a:bodyPr/>
                        <a:lstStyle/>
                        <a:p>
                          <a:pPr algn="ctr"/>
                          <a:r>
                            <a:rPr lang="fr-FR" dirty="0"/>
                            <a:t>0,44</a:t>
                          </a:r>
                        </a:p>
                      </a:txBody>
                      <a:tcPr anchor="ctr"/>
                    </a:tc>
                    <a:extLst>
                      <a:ext uri="{0D108BD9-81ED-4DB2-BD59-A6C34878D82A}">
                        <a16:rowId xmlns:a16="http://schemas.microsoft.com/office/drawing/2014/main" val="278654756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sz="1800" b="0" kern="1200" dirty="0" err="1">
                              <a:solidFill>
                                <a:schemeClr val="dk1"/>
                              </a:solidFill>
                              <a:effectLst/>
                              <a:latin typeface="+mn-lt"/>
                              <a:ea typeface="+mn-ea"/>
                              <a:cs typeface="+mn-cs"/>
                            </a:rPr>
                            <a:t>LinearRegression</a:t>
                          </a:r>
                          <a:r>
                            <a:rPr lang="fr-FR" sz="1800" b="0" kern="1200" dirty="0">
                              <a:solidFill>
                                <a:schemeClr val="dk1"/>
                              </a:solidFill>
                              <a:effectLst/>
                              <a:latin typeface="+mn-lt"/>
                              <a:ea typeface="+mn-ea"/>
                              <a:cs typeface="+mn-cs"/>
                            </a:rPr>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09508380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0,26</a:t>
                          </a:r>
                        </a:p>
                      </a:txBody>
                      <a:tcPr anchor="ctr"/>
                    </a:tc>
                    <a:tc>
                      <a:txBody>
                        <a:bodyPr/>
                        <a:lstStyle/>
                        <a:p>
                          <a:pPr algn="ctr"/>
                          <a:r>
                            <a:rPr lang="fr-FR" dirty="0"/>
                            <a:t>0,4</a:t>
                          </a:r>
                        </a:p>
                      </a:txBody>
                      <a:tcPr anchor="ctr"/>
                    </a:tc>
                    <a:tc>
                      <a:txBody>
                        <a:bodyPr/>
                        <a:lstStyle/>
                        <a:p>
                          <a:pPr algn="ctr"/>
                          <a:r>
                            <a:rPr lang="fr-FR" dirty="0"/>
                            <a:t>0,64</a:t>
                          </a:r>
                        </a:p>
                      </a:txBody>
                      <a:tcPr anchor="ctr"/>
                    </a:tc>
                    <a:extLst>
                      <a:ext uri="{0D108BD9-81ED-4DB2-BD59-A6C34878D82A}">
                        <a16:rowId xmlns:a16="http://schemas.microsoft.com/office/drawing/2014/main" val="358369495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modèle SVR </a:t>
                          </a:r>
                          <a:r>
                            <a:rPr lang="fr-FR" sz="1100" dirty="0"/>
                            <a:t>(log(1+y))</a:t>
                          </a:r>
                          <a:endParaRPr lang="fr-FR" sz="1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2,6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algn="ctr"/>
                          <a:endParaRPr lang="fr-FR" dirty="0"/>
                        </a:p>
                      </a:txBody>
                      <a:tcPr anchor="ctr"/>
                    </a:tc>
                    <a:tc>
                      <a:txBody>
                        <a:bodyPr/>
                        <a:lstStyle/>
                        <a:p>
                          <a:pPr algn="ctr"/>
                          <a:r>
                            <a:rPr lang="fr-FR" dirty="0"/>
                            <a:t>0,17</a:t>
                          </a:r>
                        </a:p>
                      </a:txBody>
                      <a:tcPr anchor="ctr"/>
                    </a:tc>
                    <a:extLst>
                      <a:ext uri="{0D108BD9-81ED-4DB2-BD59-A6C34878D82A}">
                        <a16:rowId xmlns:a16="http://schemas.microsoft.com/office/drawing/2014/main" val="3162898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800" dirty="0"/>
                            <a:t>Régression linaire après ACP (6 composantes)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1,04</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fr-FR" dirty="0"/>
                        </a:p>
                      </a:txBody>
                      <a:tcPr anchor="ctr"/>
                    </a:tc>
                    <a:tc>
                      <a:txBody>
                        <a:bodyPr/>
                        <a:lstStyle/>
                        <a:p>
                          <a:pPr algn="ctr"/>
                          <a:r>
                            <a:rPr lang="fr-FR" dirty="0"/>
                            <a:t>0,145</a:t>
                          </a:r>
                        </a:p>
                      </a:txBody>
                      <a:tcPr anchor="ctr"/>
                    </a:tc>
                    <a:tc>
                      <a:txBody>
                        <a:bodyPr/>
                        <a:lstStyle/>
                        <a:p>
                          <a:pPr algn="ctr"/>
                          <a:r>
                            <a:rPr lang="fr-FR" dirty="0"/>
                            <a:t>0,38</a:t>
                          </a:r>
                        </a:p>
                      </a:txBody>
                      <a:tcPr anchor="ctr"/>
                    </a:tc>
                    <a:extLst>
                      <a:ext uri="{0D108BD9-81ED-4DB2-BD59-A6C34878D82A}">
                        <a16:rowId xmlns:a16="http://schemas.microsoft.com/office/drawing/2014/main" val="248835426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0,66</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0,24</a:t>
                          </a:r>
                        </a:p>
                      </a:txBody>
                      <a:tcPr anchor="ctr"/>
                    </a:tc>
                    <a:tc>
                      <a:txBody>
                        <a:bodyPr/>
                        <a:lstStyle/>
                        <a:p>
                          <a:pPr algn="ctr"/>
                          <a:r>
                            <a:rPr lang="fr-FR" dirty="0"/>
                            <a:t>0,44</a:t>
                          </a:r>
                        </a:p>
                      </a:txBody>
                      <a:tcPr anchor="ctr"/>
                    </a:tc>
                    <a:tc>
                      <a:txBody>
                        <a:bodyPr/>
                        <a:lstStyle/>
                        <a:p>
                          <a:pPr algn="ctr"/>
                          <a:r>
                            <a:rPr lang="fr-FR" dirty="0"/>
                            <a:t>0,67</a:t>
                          </a:r>
                        </a:p>
                      </a:txBody>
                      <a:tcPr anchor="ctr"/>
                    </a:tc>
                    <a:extLst>
                      <a:ext uri="{0D108BD9-81ED-4DB2-BD59-A6C34878D82A}">
                        <a16:rowId xmlns:a16="http://schemas.microsoft.com/office/drawing/2014/main" val="299119243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r>
                            <a:rPr lang="fr-FR" sz="1800" dirty="0"/>
                            <a:t> </a:t>
                          </a:r>
                          <a:r>
                            <a:rPr lang="fr-FR" sz="1100" dirty="0"/>
                            <a:t>(log(1+y))</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0,85</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0,67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0,25</a:t>
                          </a:r>
                        </a:p>
                      </a:txBody>
                      <a:tcPr anchor="ctr"/>
                    </a:tc>
                    <a:tc>
                      <a:txBody>
                        <a:bodyPr/>
                        <a:lstStyle/>
                        <a:p>
                          <a:pPr algn="ctr"/>
                          <a:r>
                            <a:rPr lang="fr-FR" dirty="0"/>
                            <a:t>0,45</a:t>
                          </a:r>
                        </a:p>
                      </a:txBody>
                      <a:tcPr anchor="ctr"/>
                    </a:tc>
                    <a:tc>
                      <a:txBody>
                        <a:bodyPr/>
                        <a:lstStyle/>
                        <a:p>
                          <a:pPr algn="ctr"/>
                          <a:r>
                            <a:rPr lang="fr-FR" dirty="0"/>
                            <a:t>0,67</a:t>
                          </a:r>
                        </a:p>
                      </a:txBody>
                      <a:tcPr anchor="ctr"/>
                    </a:tc>
                    <a:extLst>
                      <a:ext uri="{0D108BD9-81ED-4DB2-BD59-A6C34878D82A}">
                        <a16:rowId xmlns:a16="http://schemas.microsoft.com/office/drawing/2014/main" val="647474132"/>
                      </a:ext>
                    </a:extLst>
                  </a:tr>
                </a:tbl>
              </a:graphicData>
            </a:graphic>
          </p:graphicFrame>
        </mc:Fallback>
      </mc:AlternateContent>
      <p:sp>
        <p:nvSpPr>
          <p:cNvPr id="8" name="ZoneTexte 7">
            <a:extLst>
              <a:ext uri="{FF2B5EF4-FFF2-40B4-BE49-F238E27FC236}">
                <a16:creationId xmlns:a16="http://schemas.microsoft.com/office/drawing/2014/main" id="{684A9333-38BC-2893-B3FC-06AA5D38D160}"/>
              </a:ext>
            </a:extLst>
          </p:cNvPr>
          <p:cNvSpPr txBox="1"/>
          <p:nvPr/>
        </p:nvSpPr>
        <p:spPr>
          <a:xfrm>
            <a:off x="2055303" y="5150055"/>
            <a:ext cx="9115568" cy="1477328"/>
          </a:xfrm>
          <a:prstGeom prst="rect">
            <a:avLst/>
          </a:prstGeom>
          <a:noFill/>
        </p:spPr>
        <p:txBody>
          <a:bodyPr wrap="square" rtlCol="0">
            <a:spAutoFit/>
          </a:bodyPr>
          <a:lstStyle/>
          <a:p>
            <a:r>
              <a:rPr lang="fr-FR" dirty="0"/>
              <a:t>La régression linéaire (</a:t>
            </a:r>
            <a:r>
              <a:rPr lang="fr-FR" dirty="0" err="1"/>
              <a:t>LinearRegression</a:t>
            </a:r>
            <a:r>
              <a:rPr lang="fr-FR" dirty="0"/>
              <a:t> et Ridge) sont légèrement meilleures car:</a:t>
            </a:r>
          </a:p>
          <a:p>
            <a:pPr marL="285750" indent="-285750">
              <a:buFont typeface="Wingdings" panose="05000000000000000000" pitchFamily="2" charset="2"/>
              <a:buChar char="Ø"/>
            </a:pPr>
            <a:r>
              <a:rPr lang="fr-FR" dirty="0"/>
              <a:t>L’erreur moyenne quadratique est plus faible</a:t>
            </a:r>
          </a:p>
          <a:p>
            <a:pPr marL="285750" indent="-285750">
              <a:buFont typeface="Wingdings" panose="05000000000000000000" pitchFamily="2" charset="2"/>
              <a:buChar char="Ø"/>
            </a:pPr>
            <a:r>
              <a:rPr lang="fr-FR" dirty="0"/>
              <a:t>L’erreur de prédiction du modèle (absolue et %) est plus faible</a:t>
            </a:r>
          </a:p>
          <a:p>
            <a:pPr marL="285750" indent="-285750">
              <a:buFont typeface="Wingdings" panose="05000000000000000000" pitchFamily="2" charset="2"/>
              <a:buChar char="Ø"/>
            </a:pPr>
            <a:r>
              <a:rPr lang="fr-FR" dirty="0"/>
              <a:t>Le coefficient de corrélation et de détermination sont plus élevés, signifiant une meilleure part de la variance expliquée par le modèle</a:t>
            </a:r>
          </a:p>
        </p:txBody>
      </p:sp>
    </p:spTree>
    <p:extLst>
      <p:ext uri="{BB962C8B-B14F-4D97-AF65-F5344CB8AC3E}">
        <p14:creationId xmlns:p14="http://schemas.microsoft.com/office/powerpoint/2010/main" val="32613145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60B73F-CFB8-E1B6-2C46-52491696DC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35836F53-6D1B-3B44-F760-16C8DCBC165F}"/>
              </a:ext>
            </a:extLst>
          </p:cNvPr>
          <p:cNvSpPr>
            <a:spLocks noGrp="1"/>
          </p:cNvSpPr>
          <p:nvPr>
            <p:ph type="title"/>
          </p:nvPr>
        </p:nvSpPr>
        <p:spPr/>
        <p:txBody>
          <a:bodyPr/>
          <a:lstStyle/>
          <a:p>
            <a:r>
              <a:rPr lang="fr-FR" dirty="0"/>
              <a:t>Optimisation des modèles</a:t>
            </a:r>
          </a:p>
        </p:txBody>
      </p:sp>
      <p:sp>
        <p:nvSpPr>
          <p:cNvPr id="3" name="Espace réservé du contenu 2">
            <a:extLst>
              <a:ext uri="{FF2B5EF4-FFF2-40B4-BE49-F238E27FC236}">
                <a16:creationId xmlns:a16="http://schemas.microsoft.com/office/drawing/2014/main" id="{E2D7B879-C6D3-BDE1-C74E-8E5D0B8D1906}"/>
              </a:ext>
            </a:extLst>
          </p:cNvPr>
          <p:cNvSpPr>
            <a:spLocks noGrp="1"/>
          </p:cNvSpPr>
          <p:nvPr>
            <p:ph idx="1"/>
          </p:nvPr>
        </p:nvSpPr>
        <p:spPr>
          <a:xfrm>
            <a:off x="711117" y="1494752"/>
            <a:ext cx="4492222" cy="2083406"/>
          </a:xfrm>
        </p:spPr>
        <p:txBody>
          <a:bodyPr>
            <a:normAutofit fontScale="92500" lnSpcReduction="10000"/>
          </a:bodyPr>
          <a:lstStyle/>
          <a:p>
            <a:pPr algn="just"/>
            <a:r>
              <a:rPr lang="fr-FR" sz="1800" dirty="0"/>
              <a:t>Utilisation de </a:t>
            </a:r>
            <a:r>
              <a:rPr lang="fr-FR" sz="1800" dirty="0" err="1"/>
              <a:t>GridSearchCV</a:t>
            </a:r>
            <a:endParaRPr lang="fr-FR" sz="1800" dirty="0"/>
          </a:p>
          <a:p>
            <a:pPr algn="just"/>
            <a:r>
              <a:rPr lang="fr-FR" sz="1800" dirty="0"/>
              <a:t>Pour le modèle linéaire, modification de 2 hyperparamètres (« </a:t>
            </a:r>
            <a:r>
              <a:rPr lang="fr-FR" sz="1800" dirty="0" err="1"/>
              <a:t>fit_intercept</a:t>
            </a:r>
            <a:r>
              <a:rPr lang="fr-FR" sz="1800" dirty="0"/>
              <a:t> » et « </a:t>
            </a:r>
            <a:r>
              <a:rPr lang="fr-FR" sz="1800" dirty="0" err="1"/>
              <a:t>copy_x</a:t>
            </a:r>
            <a:r>
              <a:rPr lang="fr-FR" sz="1800" dirty="0"/>
              <a:t> »)</a:t>
            </a:r>
          </a:p>
          <a:p>
            <a:pPr algn="just"/>
            <a:r>
              <a:rPr lang="fr-FR" sz="1800" dirty="0"/>
              <a:t>Pour le modèle arbre décisionnel, modification de 3 hyperparamètres (« </a:t>
            </a:r>
            <a:r>
              <a:rPr lang="fr-FR" sz="1800" dirty="0" err="1"/>
              <a:t>n_estimators</a:t>
            </a:r>
            <a:r>
              <a:rPr lang="fr-FR" sz="1800" dirty="0"/>
              <a:t> » , « </a:t>
            </a:r>
            <a:r>
              <a:rPr lang="fr-FR" sz="1800" dirty="0" err="1"/>
              <a:t>max_depth</a:t>
            </a:r>
            <a:r>
              <a:rPr lang="fr-FR" sz="1800" dirty="0"/>
              <a:t> » et « </a:t>
            </a:r>
            <a:r>
              <a:rPr lang="fr-FR" sz="1800" dirty="0" err="1"/>
              <a:t>min_sample_split</a:t>
            </a:r>
            <a:r>
              <a:rPr lang="fr-FR" sz="1800" dirty="0"/>
              <a:t> ».</a:t>
            </a:r>
          </a:p>
          <a:p>
            <a:pPr marL="457200" lvl="1" indent="0" algn="just">
              <a:buNone/>
            </a:pPr>
            <a:endParaRPr lang="fr-FR" sz="1400" dirty="0"/>
          </a:p>
          <a:p>
            <a:pPr marL="0" indent="0" algn="just">
              <a:buNone/>
            </a:pPr>
            <a:endParaRPr lang="fr-FR" sz="1800" dirty="0"/>
          </a:p>
        </p:txBody>
      </p:sp>
      <p:pic>
        <p:nvPicPr>
          <p:cNvPr id="5" name="Image 4">
            <a:extLst>
              <a:ext uri="{FF2B5EF4-FFF2-40B4-BE49-F238E27FC236}">
                <a16:creationId xmlns:a16="http://schemas.microsoft.com/office/drawing/2014/main" id="{1A8C124F-006A-7C54-0A7E-06507DC176BA}"/>
              </a:ext>
            </a:extLst>
          </p:cNvPr>
          <p:cNvPicPr>
            <a:picLocks noChangeAspect="1"/>
          </p:cNvPicPr>
          <p:nvPr/>
        </p:nvPicPr>
        <p:blipFill>
          <a:blip r:embed="rId3"/>
          <a:stretch>
            <a:fillRect/>
          </a:stretch>
        </p:blipFill>
        <p:spPr>
          <a:xfrm>
            <a:off x="6731509" y="1400230"/>
            <a:ext cx="4540940" cy="4738814"/>
          </a:xfrm>
          <a:prstGeom prst="rect">
            <a:avLst/>
          </a:prstGeom>
        </p:spPr>
      </p:pic>
      <p:sp>
        <p:nvSpPr>
          <p:cNvPr id="7" name="ZoneTexte 6">
            <a:extLst>
              <a:ext uri="{FF2B5EF4-FFF2-40B4-BE49-F238E27FC236}">
                <a16:creationId xmlns:a16="http://schemas.microsoft.com/office/drawing/2014/main" id="{5AB61CA8-A2DE-BC08-90EC-56137A036151}"/>
              </a:ext>
            </a:extLst>
          </p:cNvPr>
          <p:cNvSpPr txBox="1"/>
          <p:nvPr/>
        </p:nvSpPr>
        <p:spPr>
          <a:xfrm>
            <a:off x="6412398" y="6123543"/>
            <a:ext cx="5179162" cy="369332"/>
          </a:xfrm>
          <a:prstGeom prst="rect">
            <a:avLst/>
          </a:prstGeom>
          <a:noFill/>
        </p:spPr>
        <p:txBody>
          <a:bodyPr wrap="square" rtlCol="0">
            <a:spAutoFit/>
          </a:bodyPr>
          <a:lstStyle/>
          <a:p>
            <a:pPr algn="ctr"/>
            <a:r>
              <a:rPr lang="fr-FR" i="1" u="sng" dirty="0"/>
              <a:t>Exemple optimisation modèle arbre décisionnel</a:t>
            </a:r>
          </a:p>
        </p:txBody>
      </p:sp>
      <p:pic>
        <p:nvPicPr>
          <p:cNvPr id="6" name="Image 5">
            <a:extLst>
              <a:ext uri="{FF2B5EF4-FFF2-40B4-BE49-F238E27FC236}">
                <a16:creationId xmlns:a16="http://schemas.microsoft.com/office/drawing/2014/main" id="{2DC189A3-DC4B-B6BE-E5B3-5FF21B0E0E06}"/>
              </a:ext>
            </a:extLst>
          </p:cNvPr>
          <p:cNvPicPr>
            <a:picLocks noChangeAspect="1"/>
          </p:cNvPicPr>
          <p:nvPr/>
        </p:nvPicPr>
        <p:blipFill>
          <a:blip r:embed="rId4"/>
          <a:stretch>
            <a:fillRect/>
          </a:stretch>
        </p:blipFill>
        <p:spPr>
          <a:xfrm>
            <a:off x="2026351" y="3678571"/>
            <a:ext cx="2751834" cy="2883375"/>
          </a:xfrm>
          <a:prstGeom prst="rect">
            <a:avLst/>
          </a:prstGeom>
        </p:spPr>
      </p:pic>
    </p:spTree>
    <p:extLst>
      <p:ext uri="{BB962C8B-B14F-4D97-AF65-F5344CB8AC3E}">
        <p14:creationId xmlns:p14="http://schemas.microsoft.com/office/powerpoint/2010/main" val="25276949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554C4-3446-A8FA-03D2-29B80BB80E34}"/>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F749E84-DFBD-FF6A-CA32-11C7B7FEA2EC}"/>
              </a:ext>
            </a:extLst>
          </p:cNvPr>
          <p:cNvSpPr>
            <a:spLocks noGrp="1"/>
          </p:cNvSpPr>
          <p:nvPr>
            <p:ph type="title"/>
          </p:nvPr>
        </p:nvSpPr>
        <p:spPr/>
        <p:txBody>
          <a:bodyPr>
            <a:normAutofit fontScale="90000"/>
          </a:bodyPr>
          <a:lstStyle/>
          <a:p>
            <a:r>
              <a:rPr lang="fr-FR" dirty="0"/>
              <a:t>Evaluation des modèles après optimisation</a:t>
            </a:r>
          </a:p>
        </p:txBody>
      </p:sp>
      <mc:AlternateContent xmlns:mc="http://schemas.openxmlformats.org/markup-compatibility/2006" xmlns:a14="http://schemas.microsoft.com/office/drawing/2010/main">
        <mc:Choice Requires="a14">
          <p:graphicFrame>
            <p:nvGraphicFramePr>
              <p:cNvPr id="7" name="Tableau 6">
                <a:extLst>
                  <a:ext uri="{FF2B5EF4-FFF2-40B4-BE49-F238E27FC236}">
                    <a16:creationId xmlns:a16="http://schemas.microsoft.com/office/drawing/2014/main" id="{34ED94A0-DB60-85EB-665B-969D51BBB554}"/>
                  </a:ext>
                </a:extLst>
              </p:cNvPr>
              <p:cNvGraphicFramePr>
                <a:graphicFrameLocks noGrp="1"/>
              </p:cNvGraphicFramePr>
              <p:nvPr>
                <p:extLst>
                  <p:ext uri="{D42A27DB-BD31-4B8C-83A1-F6EECF244321}">
                    <p14:modId xmlns:p14="http://schemas.microsoft.com/office/powerpoint/2010/main" val="3125216087"/>
                  </p:ext>
                </p:extLst>
              </p:nvPr>
            </p:nvGraphicFramePr>
            <p:xfrm>
              <a:off x="1099702" y="1920875"/>
              <a:ext cx="10254098" cy="4572000"/>
            </p:xfrm>
            <a:graphic>
              <a:graphicData uri="http://schemas.openxmlformats.org/drawingml/2006/table">
                <a:tbl>
                  <a:tblPr firstRow="1" bandRow="1">
                    <a:tableStyleId>{5C22544A-7EE6-4342-B048-85BDC9FD1C3A}</a:tableStyleId>
                  </a:tblPr>
                  <a:tblGrid>
                    <a:gridCol w="3558620">
                      <a:extLst>
                        <a:ext uri="{9D8B030D-6E8A-4147-A177-3AD203B41FA5}">
                          <a16:colId xmlns:a16="http://schemas.microsoft.com/office/drawing/2014/main" val="1753842271"/>
                        </a:ext>
                      </a:extLst>
                    </a:gridCol>
                    <a:gridCol w="2231826">
                      <a:extLst>
                        <a:ext uri="{9D8B030D-6E8A-4147-A177-3AD203B41FA5}">
                          <a16:colId xmlns:a16="http://schemas.microsoft.com/office/drawing/2014/main" val="3146853474"/>
                        </a:ext>
                      </a:extLst>
                    </a:gridCol>
                    <a:gridCol w="2231826">
                      <a:extLst>
                        <a:ext uri="{9D8B030D-6E8A-4147-A177-3AD203B41FA5}">
                          <a16:colId xmlns:a16="http://schemas.microsoft.com/office/drawing/2014/main" val="2690761617"/>
                        </a:ext>
                      </a:extLst>
                    </a:gridCol>
                    <a:gridCol w="2231826">
                      <a:extLst>
                        <a:ext uri="{9D8B030D-6E8A-4147-A177-3AD203B41FA5}">
                          <a16:colId xmlns:a16="http://schemas.microsoft.com/office/drawing/2014/main" val="2487587860"/>
                        </a:ext>
                      </a:extLst>
                    </a:gridCol>
                  </a:tblGrid>
                  <a:tr h="370840">
                    <a:tc>
                      <a:txBody>
                        <a:bodyPr/>
                        <a:lstStyle/>
                        <a:p>
                          <a:pPr algn="ctr"/>
                          <a:r>
                            <a:rPr lang="fr-FR" dirty="0"/>
                            <a:t>Modèle</a:t>
                          </a:r>
                        </a:p>
                      </a:txBody>
                      <a:tcPr anchor="ctr"/>
                    </a:tc>
                    <a:tc>
                      <a:txBody>
                        <a:bodyPr/>
                        <a:lstStyle/>
                        <a:p>
                          <a:pPr algn="ctr"/>
                          <a:r>
                            <a:rPr lang="fr-FR" dirty="0"/>
                            <a:t>RMSE</a:t>
                          </a: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fr-FR" i="1" dirty="0" smtClean="0">
                                        <a:latin typeface="Cambria Math" panose="02040503050406030204" pitchFamily="18" charset="0"/>
                                      </a:rPr>
                                    </m:ctrlPr>
                                  </m:sSupPr>
                                  <m:e>
                                    <m:r>
                                      <a:rPr lang="fr-FR" b="1" i="1" dirty="0" smtClean="0">
                                        <a:latin typeface="Cambria Math" panose="02040503050406030204" pitchFamily="18" charset="0"/>
                                      </a:rPr>
                                      <m:t>𝑹</m:t>
                                    </m:r>
                                  </m:e>
                                  <m:sup>
                                    <m:r>
                                      <a:rPr lang="fr-FR" b="1" i="1" dirty="0" smtClean="0">
                                        <a:latin typeface="Cambria Math" panose="02040503050406030204" pitchFamily="18" charset="0"/>
                                      </a:rPr>
                                      <m:t>𝟐</m:t>
                                    </m:r>
                                  </m:sup>
                                </m:sSup>
                              </m:oMath>
                            </m:oMathPara>
                          </a14:m>
                          <a:endParaRPr lang="fr-FR" dirty="0"/>
                        </a:p>
                      </a:txBody>
                      <a:tcPr anchor="ctr"/>
                    </a:tc>
                    <a:tc>
                      <a:txBody>
                        <a:bodyPr/>
                        <a:lstStyle/>
                        <a:p>
                          <a:pPr algn="ctr"/>
                          <a:r>
                            <a:rPr lang="fr-FR" dirty="0"/>
                            <a:t>Paramètres optimaux</a:t>
                          </a:r>
                        </a:p>
                      </a:txBody>
                      <a:tcPr anchor="ctr"/>
                    </a:tc>
                    <a:extLst>
                      <a:ext uri="{0D108BD9-81ED-4DB2-BD59-A6C34878D82A}">
                        <a16:rowId xmlns:a16="http://schemas.microsoft.com/office/drawing/2014/main" val="34286841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dirty="0" err="1"/>
                            <a:t>Linear</a:t>
                          </a:r>
                          <a:r>
                            <a:rPr lang="fr-FR" dirty="0"/>
                            <a:t> </a:t>
                          </a:r>
                          <a:r>
                            <a:rPr lang="fr-FR" dirty="0" err="1"/>
                            <a:t>Regression</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1717681363"/>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91117989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0,81</a:t>
                          </a:r>
                        </a:p>
                      </a:txBody>
                      <a:tcPr anchor="ctr"/>
                    </a:tc>
                    <a:tc>
                      <a:txBody>
                        <a:bodyPr/>
                        <a:lstStyle/>
                        <a:p>
                          <a:pPr algn="ctr"/>
                          <a:r>
                            <a:rPr lang="fr-FR" dirty="0"/>
                            <a:t>0,47</a:t>
                          </a:r>
                        </a:p>
                      </a:txBody>
                      <a:tcPr anchor="ctr"/>
                    </a:tc>
                    <a:tc>
                      <a:txBody>
                        <a:bodyPr/>
                        <a:lstStyle/>
                        <a:p>
                          <a:pPr algn="ct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txBody>
                      <a:tcPr anchor="ctr"/>
                    </a:tc>
                    <a:extLst>
                      <a:ext uri="{0D108BD9-81ED-4DB2-BD59-A6C34878D82A}">
                        <a16:rowId xmlns:a16="http://schemas.microsoft.com/office/drawing/2014/main" val="1758717682"/>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0,82</a:t>
                          </a:r>
                        </a:p>
                      </a:txBody>
                      <a:tcPr anchor="ctr"/>
                    </a:tc>
                    <a:tc>
                      <a:txBody>
                        <a:bodyPr/>
                        <a:lstStyle/>
                        <a:p>
                          <a:pPr algn="ctr"/>
                          <a:r>
                            <a:rPr lang="fr-FR" dirty="0"/>
                            <a:t>0,47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p>
                          <a:pPr algn="ctr"/>
                          <a:endParaRPr lang="fr-FR" dirty="0"/>
                        </a:p>
                      </a:txBody>
                      <a:tcPr anchor="ctr"/>
                    </a:tc>
                    <a:extLst>
                      <a:ext uri="{0D108BD9-81ED-4DB2-BD59-A6C34878D82A}">
                        <a16:rowId xmlns:a16="http://schemas.microsoft.com/office/drawing/2014/main" val="3347917622"/>
                      </a:ext>
                    </a:extLst>
                  </a:tr>
                </a:tbl>
              </a:graphicData>
            </a:graphic>
          </p:graphicFrame>
        </mc:Choice>
        <mc:Fallback xmlns="">
          <p:graphicFrame>
            <p:nvGraphicFramePr>
              <p:cNvPr id="7" name="Tableau 6">
                <a:extLst>
                  <a:ext uri="{FF2B5EF4-FFF2-40B4-BE49-F238E27FC236}">
                    <a16:creationId xmlns:a16="http://schemas.microsoft.com/office/drawing/2014/main" id="{34ED94A0-DB60-85EB-665B-969D51BBB554}"/>
                  </a:ext>
                </a:extLst>
              </p:cNvPr>
              <p:cNvGraphicFramePr>
                <a:graphicFrameLocks noGrp="1"/>
              </p:cNvGraphicFramePr>
              <p:nvPr>
                <p:extLst>
                  <p:ext uri="{D42A27DB-BD31-4B8C-83A1-F6EECF244321}">
                    <p14:modId xmlns:p14="http://schemas.microsoft.com/office/powerpoint/2010/main" val="3125216087"/>
                  </p:ext>
                </p:extLst>
              </p:nvPr>
            </p:nvGraphicFramePr>
            <p:xfrm>
              <a:off x="1099702" y="1920875"/>
              <a:ext cx="10254098" cy="4572000"/>
            </p:xfrm>
            <a:graphic>
              <a:graphicData uri="http://schemas.openxmlformats.org/drawingml/2006/table">
                <a:tbl>
                  <a:tblPr firstRow="1" bandRow="1">
                    <a:tableStyleId>{5C22544A-7EE6-4342-B048-85BDC9FD1C3A}</a:tableStyleId>
                  </a:tblPr>
                  <a:tblGrid>
                    <a:gridCol w="3558620">
                      <a:extLst>
                        <a:ext uri="{9D8B030D-6E8A-4147-A177-3AD203B41FA5}">
                          <a16:colId xmlns:a16="http://schemas.microsoft.com/office/drawing/2014/main" val="1753842271"/>
                        </a:ext>
                      </a:extLst>
                    </a:gridCol>
                    <a:gridCol w="2231826">
                      <a:extLst>
                        <a:ext uri="{9D8B030D-6E8A-4147-A177-3AD203B41FA5}">
                          <a16:colId xmlns:a16="http://schemas.microsoft.com/office/drawing/2014/main" val="3146853474"/>
                        </a:ext>
                      </a:extLst>
                    </a:gridCol>
                    <a:gridCol w="2231826">
                      <a:extLst>
                        <a:ext uri="{9D8B030D-6E8A-4147-A177-3AD203B41FA5}">
                          <a16:colId xmlns:a16="http://schemas.microsoft.com/office/drawing/2014/main" val="2690761617"/>
                        </a:ext>
                      </a:extLst>
                    </a:gridCol>
                    <a:gridCol w="2231826">
                      <a:extLst>
                        <a:ext uri="{9D8B030D-6E8A-4147-A177-3AD203B41FA5}">
                          <a16:colId xmlns:a16="http://schemas.microsoft.com/office/drawing/2014/main" val="2487587860"/>
                        </a:ext>
                      </a:extLst>
                    </a:gridCol>
                  </a:tblGrid>
                  <a:tr h="640080">
                    <a:tc>
                      <a:txBody>
                        <a:bodyPr/>
                        <a:lstStyle/>
                        <a:p>
                          <a:pPr algn="ctr"/>
                          <a:r>
                            <a:rPr lang="fr-FR" dirty="0"/>
                            <a:t>Modèle</a:t>
                          </a:r>
                        </a:p>
                      </a:txBody>
                      <a:tcPr anchor="ctr"/>
                    </a:tc>
                    <a:tc>
                      <a:txBody>
                        <a:bodyPr/>
                        <a:lstStyle/>
                        <a:p>
                          <a:pPr algn="ctr"/>
                          <a:r>
                            <a:rPr lang="fr-FR" dirty="0"/>
                            <a:t>RMSE</a:t>
                          </a:r>
                        </a:p>
                      </a:txBody>
                      <a:tcPr anchor="ctr"/>
                    </a:tc>
                    <a:tc>
                      <a:txBody>
                        <a:bodyPr/>
                        <a:lstStyle/>
                        <a:p>
                          <a:endParaRPr lang="fr-FR"/>
                        </a:p>
                      </a:txBody>
                      <a:tcPr anchor="ctr">
                        <a:blipFill>
                          <a:blip r:embed="rId3"/>
                          <a:stretch>
                            <a:fillRect l="-259128" t="-4762" r="-100817" b="-617143"/>
                          </a:stretch>
                        </a:blipFill>
                      </a:tcPr>
                    </a:tc>
                    <a:tc>
                      <a:txBody>
                        <a:bodyPr/>
                        <a:lstStyle/>
                        <a:p>
                          <a:pPr algn="ctr"/>
                          <a:r>
                            <a:rPr lang="fr-FR" dirty="0"/>
                            <a:t>Paramètres optimaux</a:t>
                          </a:r>
                        </a:p>
                      </a:txBody>
                      <a:tcPr anchor="ctr"/>
                    </a:tc>
                    <a:extLst>
                      <a:ext uri="{0D108BD9-81ED-4DB2-BD59-A6C34878D82A}">
                        <a16:rowId xmlns:a16="http://schemas.microsoft.com/office/drawing/2014/main" val="3428684130"/>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a:t>
                          </a:r>
                          <a:r>
                            <a:rPr lang="fr-FR" dirty="0" err="1"/>
                            <a:t>Linear</a:t>
                          </a:r>
                          <a:r>
                            <a:rPr lang="fr-FR" dirty="0"/>
                            <a:t> </a:t>
                          </a:r>
                          <a:r>
                            <a:rPr lang="fr-FR" dirty="0" err="1"/>
                            <a:t>Regression</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1717681363"/>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Régression linéaire Ridge</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0,80</a:t>
                          </a:r>
                        </a:p>
                      </a:txBody>
                      <a:tcPr anchor="ctr"/>
                    </a:tc>
                    <a:tc>
                      <a:txBody>
                        <a:bodyPr/>
                        <a:lstStyle/>
                        <a:p>
                          <a:pPr algn="ctr"/>
                          <a:r>
                            <a:rPr lang="fr-FR" dirty="0"/>
                            <a:t>0,48</a:t>
                          </a:r>
                        </a:p>
                      </a:txBody>
                      <a:tcPr anchor="ctr"/>
                    </a:tc>
                    <a:tc>
                      <a:txBody>
                        <a:bodyPr/>
                        <a:lstStyle/>
                        <a:p>
                          <a:pPr algn="ctr"/>
                          <a:r>
                            <a:rPr lang="fr-FR" dirty="0"/>
                            <a:t>{'</a:t>
                          </a:r>
                          <a:r>
                            <a:rPr lang="fr-FR" dirty="0" err="1"/>
                            <a:t>copy_X</a:t>
                          </a:r>
                          <a:r>
                            <a:rPr lang="fr-FR" dirty="0"/>
                            <a:t>': </a:t>
                          </a:r>
                          <a:r>
                            <a:rPr lang="fr-FR" dirty="0" err="1"/>
                            <a:t>True</a:t>
                          </a:r>
                          <a:r>
                            <a:rPr lang="fr-FR" dirty="0"/>
                            <a:t>, '</a:t>
                          </a:r>
                          <a:r>
                            <a:rPr lang="fr-FR" dirty="0" err="1"/>
                            <a:t>fit_intercept</a:t>
                          </a:r>
                          <a:r>
                            <a:rPr lang="fr-FR" dirty="0"/>
                            <a:t>': False}</a:t>
                          </a:r>
                        </a:p>
                      </a:txBody>
                      <a:tcPr anchor="ctr"/>
                    </a:tc>
                    <a:extLst>
                      <a:ext uri="{0D108BD9-81ED-4DB2-BD59-A6C34878D82A}">
                        <a16:rowId xmlns:a16="http://schemas.microsoft.com/office/drawing/2014/main" val="911179890"/>
                      </a:ext>
                    </a:extLst>
                  </a:tr>
                  <a:tr h="118872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a:t>
                          </a:r>
                          <a:r>
                            <a:rPr lang="fr-FR" dirty="0" err="1"/>
                            <a:t>random</a:t>
                          </a:r>
                          <a:endParaRPr lang="fr-FR"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0,81</a:t>
                          </a:r>
                        </a:p>
                      </a:txBody>
                      <a:tcPr anchor="ctr"/>
                    </a:tc>
                    <a:tc>
                      <a:txBody>
                        <a:bodyPr/>
                        <a:lstStyle/>
                        <a:p>
                          <a:pPr algn="ctr"/>
                          <a:r>
                            <a:rPr lang="fr-FR" dirty="0"/>
                            <a:t>0,47</a:t>
                          </a:r>
                        </a:p>
                      </a:txBody>
                      <a:tcPr anchor="ctr"/>
                    </a:tc>
                    <a:tc>
                      <a:txBody>
                        <a:bodyPr/>
                        <a:lstStyle/>
                        <a:p>
                          <a:pPr algn="ct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txBody>
                      <a:tcPr anchor="ctr"/>
                    </a:tc>
                    <a:extLst>
                      <a:ext uri="{0D108BD9-81ED-4DB2-BD59-A6C34878D82A}">
                        <a16:rowId xmlns:a16="http://schemas.microsoft.com/office/drawing/2014/main" val="1758717682"/>
                      </a:ext>
                    </a:extLst>
                  </a:tr>
                  <a:tr h="1463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Arbre décisionnel gradient</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0,82</a:t>
                          </a:r>
                        </a:p>
                      </a:txBody>
                      <a:tcPr anchor="ctr"/>
                    </a:tc>
                    <a:tc>
                      <a:txBody>
                        <a:bodyPr/>
                        <a:lstStyle/>
                        <a:p>
                          <a:pPr algn="ctr"/>
                          <a:r>
                            <a:rPr lang="fr-FR" dirty="0"/>
                            <a:t>0,47</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dirty="0"/>
                            <a:t>{'</a:t>
                          </a:r>
                          <a:r>
                            <a:rPr lang="fr-FR" dirty="0" err="1"/>
                            <a:t>max_depth</a:t>
                          </a:r>
                          <a:r>
                            <a:rPr lang="fr-FR" dirty="0"/>
                            <a:t>': 5, '</a:t>
                          </a:r>
                          <a:r>
                            <a:rPr lang="fr-FR" dirty="0" err="1"/>
                            <a:t>min_samples_split</a:t>
                          </a:r>
                          <a:r>
                            <a:rPr lang="fr-FR" dirty="0"/>
                            <a:t>': 2, '</a:t>
                          </a:r>
                          <a:r>
                            <a:rPr lang="fr-FR" dirty="0" err="1"/>
                            <a:t>n_estimators</a:t>
                          </a:r>
                          <a:r>
                            <a:rPr lang="fr-FR" dirty="0"/>
                            <a:t>': 200}</a:t>
                          </a:r>
                        </a:p>
                        <a:p>
                          <a:pPr algn="ctr"/>
                          <a:endParaRPr lang="fr-FR" dirty="0"/>
                        </a:p>
                      </a:txBody>
                      <a:tcPr anchor="ctr"/>
                    </a:tc>
                    <a:extLst>
                      <a:ext uri="{0D108BD9-81ED-4DB2-BD59-A6C34878D82A}">
                        <a16:rowId xmlns:a16="http://schemas.microsoft.com/office/drawing/2014/main" val="3347917622"/>
                      </a:ext>
                    </a:extLst>
                  </a:tr>
                </a:tbl>
              </a:graphicData>
            </a:graphic>
          </p:graphicFrame>
        </mc:Fallback>
      </mc:AlternateContent>
    </p:spTree>
    <p:extLst>
      <p:ext uri="{BB962C8B-B14F-4D97-AF65-F5344CB8AC3E}">
        <p14:creationId xmlns:p14="http://schemas.microsoft.com/office/powerpoint/2010/main" val="8851171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22C5D-574C-8181-E7A8-0B43B4F3C8F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575AD390-2F5E-CED0-D592-1EEA78A93976}"/>
              </a:ext>
            </a:extLst>
          </p:cNvPr>
          <p:cNvSpPr>
            <a:spLocks noGrp="1"/>
          </p:cNvSpPr>
          <p:nvPr>
            <p:ph type="title"/>
          </p:nvPr>
        </p:nvSpPr>
        <p:spPr/>
        <p:txBody>
          <a:bodyPr>
            <a:normAutofit/>
          </a:bodyPr>
          <a:lstStyle/>
          <a:p>
            <a:r>
              <a:rPr lang="fr-FR" dirty="0"/>
              <a:t>Analyser l’erreur du modèle</a:t>
            </a:r>
          </a:p>
        </p:txBody>
      </p:sp>
      <p:pic>
        <p:nvPicPr>
          <p:cNvPr id="4" name="Image 3">
            <a:extLst>
              <a:ext uri="{FF2B5EF4-FFF2-40B4-BE49-F238E27FC236}">
                <a16:creationId xmlns:a16="http://schemas.microsoft.com/office/drawing/2014/main" id="{52C048CE-3053-3328-FE53-63415E156AB2}"/>
              </a:ext>
            </a:extLst>
          </p:cNvPr>
          <p:cNvPicPr>
            <a:picLocks noChangeAspect="1"/>
          </p:cNvPicPr>
          <p:nvPr/>
        </p:nvPicPr>
        <p:blipFill>
          <a:blip r:embed="rId3"/>
          <a:stretch>
            <a:fillRect/>
          </a:stretch>
        </p:blipFill>
        <p:spPr>
          <a:xfrm>
            <a:off x="5314557" y="1331446"/>
            <a:ext cx="6562725" cy="5210175"/>
          </a:xfrm>
          <a:prstGeom prst="rect">
            <a:avLst/>
          </a:prstGeom>
        </p:spPr>
      </p:pic>
      <p:pic>
        <p:nvPicPr>
          <p:cNvPr id="6" name="Image 5">
            <a:extLst>
              <a:ext uri="{FF2B5EF4-FFF2-40B4-BE49-F238E27FC236}">
                <a16:creationId xmlns:a16="http://schemas.microsoft.com/office/drawing/2014/main" id="{354D6D3A-7E32-0936-E359-EDAC89DA0610}"/>
              </a:ext>
            </a:extLst>
          </p:cNvPr>
          <p:cNvPicPr>
            <a:picLocks noChangeAspect="1"/>
          </p:cNvPicPr>
          <p:nvPr/>
        </p:nvPicPr>
        <p:blipFill>
          <a:blip r:embed="rId4"/>
          <a:stretch>
            <a:fillRect/>
          </a:stretch>
        </p:blipFill>
        <p:spPr>
          <a:xfrm>
            <a:off x="283955" y="1725924"/>
            <a:ext cx="4769095" cy="4616687"/>
          </a:xfrm>
          <a:prstGeom prst="rect">
            <a:avLst/>
          </a:prstGeom>
        </p:spPr>
      </p:pic>
    </p:spTree>
    <p:extLst>
      <p:ext uri="{BB962C8B-B14F-4D97-AF65-F5344CB8AC3E}">
        <p14:creationId xmlns:p14="http://schemas.microsoft.com/office/powerpoint/2010/main" val="2250098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7D2ACE0-E8A8-DD70-3BD4-70FD99B050F0}"/>
              </a:ext>
            </a:extLst>
          </p:cNvPr>
          <p:cNvSpPr>
            <a:spLocks noGrp="1"/>
          </p:cNvSpPr>
          <p:nvPr>
            <p:ph type="title"/>
          </p:nvPr>
        </p:nvSpPr>
        <p:spPr>
          <a:xfrm>
            <a:off x="838200" y="352851"/>
            <a:ext cx="10515600" cy="1325563"/>
          </a:xfrm>
        </p:spPr>
        <p:txBody>
          <a:bodyPr/>
          <a:lstStyle/>
          <a:p>
            <a:r>
              <a:rPr lang="fr-FR" dirty="0"/>
              <a:t>Chargement des données</a:t>
            </a:r>
          </a:p>
        </p:txBody>
      </p:sp>
      <p:sp>
        <p:nvSpPr>
          <p:cNvPr id="3" name="Espace réservé du contenu 2">
            <a:extLst>
              <a:ext uri="{FF2B5EF4-FFF2-40B4-BE49-F238E27FC236}">
                <a16:creationId xmlns:a16="http://schemas.microsoft.com/office/drawing/2014/main" id="{7005C4AF-81BB-5D3E-8A07-16B29C7F4B18}"/>
              </a:ext>
            </a:extLst>
          </p:cNvPr>
          <p:cNvSpPr>
            <a:spLocks noGrp="1"/>
          </p:cNvSpPr>
          <p:nvPr>
            <p:ph idx="1"/>
          </p:nvPr>
        </p:nvSpPr>
        <p:spPr>
          <a:xfrm>
            <a:off x="0" y="1436039"/>
            <a:ext cx="4829750" cy="4743832"/>
          </a:xfrm>
        </p:spPr>
        <p:txBody>
          <a:bodyPr>
            <a:normAutofit fontScale="92500" lnSpcReduction="20000"/>
          </a:bodyPr>
          <a:lstStyle/>
          <a:p>
            <a:pPr algn="just"/>
            <a:r>
              <a:rPr lang="fr-FR" sz="1800" dirty="0"/>
              <a:t>Chargement et création du </a:t>
            </a:r>
            <a:r>
              <a:rPr lang="fr-FR" sz="1800" dirty="0" err="1"/>
              <a:t>dataframe</a:t>
            </a:r>
            <a:r>
              <a:rPr lang="fr-FR" sz="1800" dirty="0"/>
              <a:t> </a:t>
            </a:r>
            <a:r>
              <a:rPr lang="fr-FR" sz="1800" dirty="0" err="1"/>
              <a:t>building_consumption</a:t>
            </a:r>
            <a:endParaRPr lang="fr-FR" sz="1800" dirty="0"/>
          </a:p>
          <a:p>
            <a:pPr algn="just"/>
            <a:r>
              <a:rPr lang="fr-FR" sz="1800" dirty="0"/>
              <a:t>Courte analyse exploratoire pour voir le design du </a:t>
            </a:r>
            <a:r>
              <a:rPr lang="fr-FR" sz="1800" dirty="0" err="1"/>
              <a:t>dataframe</a:t>
            </a:r>
            <a:endParaRPr lang="fr-FR" sz="1800" dirty="0"/>
          </a:p>
          <a:p>
            <a:pPr algn="just"/>
            <a:r>
              <a:rPr lang="fr-FR" sz="1800" dirty="0"/>
              <a:t>Suppression des </a:t>
            </a:r>
            <a:r>
              <a:rPr lang="fr-FR" sz="1800" dirty="0" err="1"/>
              <a:t>Outliers</a:t>
            </a:r>
            <a:r>
              <a:rPr lang="fr-FR" sz="1800" dirty="0"/>
              <a:t>:</a:t>
            </a:r>
          </a:p>
          <a:p>
            <a:pPr lvl="1" algn="just"/>
            <a:r>
              <a:rPr lang="fr-FR" sz="1400" dirty="0"/>
              <a:t>Surface nulle</a:t>
            </a:r>
          </a:p>
          <a:p>
            <a:pPr lvl="1" algn="just"/>
            <a:r>
              <a:rPr lang="fr-FR" sz="1400" dirty="0" err="1"/>
              <a:t>Étiquettés</a:t>
            </a:r>
            <a:r>
              <a:rPr lang="fr-FR" sz="1400" dirty="0"/>
              <a:t> comme </a:t>
            </a:r>
            <a:r>
              <a:rPr lang="fr-FR" sz="1400" dirty="0" err="1"/>
              <a:t>outlier</a:t>
            </a:r>
            <a:endParaRPr lang="fr-FR" sz="1400" dirty="0"/>
          </a:p>
          <a:p>
            <a:pPr lvl="1" algn="just"/>
            <a:r>
              <a:rPr lang="fr-FR" sz="1400" dirty="0"/>
              <a:t>Nbres bâtiments = 0</a:t>
            </a:r>
          </a:p>
          <a:p>
            <a:pPr lvl="1" algn="just"/>
            <a:endParaRPr lang="fr-FR" sz="1400" dirty="0"/>
          </a:p>
          <a:p>
            <a:pPr algn="just"/>
            <a:r>
              <a:rPr lang="fr-FR" sz="1800" dirty="0"/>
              <a:t>A l’aide de la colonne ‘</a:t>
            </a:r>
            <a:r>
              <a:rPr lang="fr-FR" sz="1800" dirty="0" err="1"/>
              <a:t>PrimaryPropertyType</a:t>
            </a:r>
            <a:r>
              <a:rPr lang="fr-FR" sz="1800" dirty="0"/>
              <a:t>’, on ne conserve uniquement les bâtiments non résidentiels</a:t>
            </a:r>
          </a:p>
          <a:p>
            <a:pPr marL="0" indent="0" algn="just">
              <a:buNone/>
            </a:pPr>
            <a:endParaRPr lang="fr-FR" sz="1800" dirty="0"/>
          </a:p>
          <a:p>
            <a:pPr algn="just"/>
            <a:r>
              <a:rPr lang="fr-FR" sz="1800" dirty="0"/>
              <a:t>Plusieurs variables renseignent à la fois sur la surface totale du bâtiment et sur ses différents types d’utilisation (usage principal, secondaire, etc.). On gardera uniquement la variable de surface totale du bâtiment ainsi que celle présentant la liste de toutes les utilisations.</a:t>
            </a:r>
          </a:p>
          <a:p>
            <a:pPr algn="just"/>
            <a:r>
              <a:rPr lang="fr-FR" sz="1800" dirty="0"/>
              <a:t>La colonne </a:t>
            </a:r>
            <a:r>
              <a:rPr lang="fr-FR" sz="1800" b="1" dirty="0"/>
              <a:t>TotalGHGEmissions</a:t>
            </a:r>
            <a:r>
              <a:rPr lang="fr-FR" sz="1800" dirty="0"/>
              <a:t> sera la cible</a:t>
            </a:r>
          </a:p>
        </p:txBody>
      </p:sp>
      <p:pic>
        <p:nvPicPr>
          <p:cNvPr id="5" name="Image 4">
            <a:extLst>
              <a:ext uri="{FF2B5EF4-FFF2-40B4-BE49-F238E27FC236}">
                <a16:creationId xmlns:a16="http://schemas.microsoft.com/office/drawing/2014/main" id="{187BB1B4-BDFD-D2DE-D62F-E036F93048E0}"/>
              </a:ext>
            </a:extLst>
          </p:cNvPr>
          <p:cNvPicPr>
            <a:picLocks noChangeAspect="1"/>
          </p:cNvPicPr>
          <p:nvPr/>
        </p:nvPicPr>
        <p:blipFill>
          <a:blip r:embed="rId3"/>
          <a:stretch>
            <a:fillRect/>
          </a:stretch>
        </p:blipFill>
        <p:spPr>
          <a:xfrm>
            <a:off x="4918224" y="1634387"/>
            <a:ext cx="7196025" cy="4210322"/>
          </a:xfrm>
          <a:prstGeom prst="rect">
            <a:avLst/>
          </a:prstGeom>
        </p:spPr>
      </p:pic>
    </p:spTree>
    <p:extLst>
      <p:ext uri="{BB962C8B-B14F-4D97-AF65-F5344CB8AC3E}">
        <p14:creationId xmlns:p14="http://schemas.microsoft.com/office/powerpoint/2010/main" val="28817872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4F901-A5E7-B8EA-B517-DCAE482C094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22D65866-9462-A206-8661-16CFA4C9BF2C}"/>
              </a:ext>
            </a:extLst>
          </p:cNvPr>
          <p:cNvSpPr>
            <a:spLocks noGrp="1"/>
          </p:cNvSpPr>
          <p:nvPr>
            <p:ph type="title"/>
          </p:nvPr>
        </p:nvSpPr>
        <p:spPr/>
        <p:txBody>
          <a:bodyPr/>
          <a:lstStyle/>
          <a:p>
            <a:r>
              <a:rPr lang="fr-FR" dirty="0"/>
              <a:t>Analyse Exploratoire</a:t>
            </a:r>
          </a:p>
        </p:txBody>
      </p:sp>
      <p:sp>
        <p:nvSpPr>
          <p:cNvPr id="3" name="Espace réservé du contenu 2">
            <a:extLst>
              <a:ext uri="{FF2B5EF4-FFF2-40B4-BE49-F238E27FC236}">
                <a16:creationId xmlns:a16="http://schemas.microsoft.com/office/drawing/2014/main" id="{42E8CB3B-3C72-AD87-583A-46EE53CD08C0}"/>
              </a:ext>
            </a:extLst>
          </p:cNvPr>
          <p:cNvSpPr>
            <a:spLocks noGrp="1"/>
          </p:cNvSpPr>
          <p:nvPr>
            <p:ph idx="1"/>
          </p:nvPr>
        </p:nvSpPr>
        <p:spPr>
          <a:xfrm>
            <a:off x="383493" y="2391198"/>
            <a:ext cx="5339556" cy="3739578"/>
          </a:xfrm>
        </p:spPr>
        <p:txBody>
          <a:bodyPr>
            <a:normAutofit/>
          </a:bodyPr>
          <a:lstStyle/>
          <a:p>
            <a:pPr algn="just"/>
            <a:r>
              <a:rPr lang="fr-FR" sz="1800" dirty="0"/>
              <a:t>On réalise une matrice de corrélation entre les variables liées à la consommation du bâtiment</a:t>
            </a:r>
          </a:p>
          <a:p>
            <a:pPr algn="just"/>
            <a:r>
              <a:rPr lang="fr-FR" sz="1800" dirty="0"/>
              <a:t>Beaucoup de variables sont des doublons, c’est-à-dire des variables énergétiques exprimées dans des unités différentes (électricité, gaz, Source EUI, Site EUI)</a:t>
            </a:r>
          </a:p>
          <a:p>
            <a:pPr algn="just"/>
            <a:r>
              <a:rPr lang="fr-FR" sz="1800" dirty="0"/>
              <a:t>Je fais le choix de ne pas les supprimer, car ces variables ne seront pas utilisées pour notre modèle (</a:t>
            </a:r>
            <a:r>
              <a:rPr lang="fr-FR" sz="1800" dirty="0" err="1"/>
              <a:t>leakage</a:t>
            </a:r>
            <a:r>
              <a:rPr lang="fr-FR" sz="1800" dirty="0"/>
              <a:t>)</a:t>
            </a:r>
          </a:p>
        </p:txBody>
      </p:sp>
      <p:pic>
        <p:nvPicPr>
          <p:cNvPr id="6" name="Image 5">
            <a:extLst>
              <a:ext uri="{FF2B5EF4-FFF2-40B4-BE49-F238E27FC236}">
                <a16:creationId xmlns:a16="http://schemas.microsoft.com/office/drawing/2014/main" id="{0848F74C-57F7-5CCD-09CC-60EB7D5F6C1A}"/>
              </a:ext>
            </a:extLst>
          </p:cNvPr>
          <p:cNvPicPr>
            <a:picLocks noChangeAspect="1"/>
          </p:cNvPicPr>
          <p:nvPr/>
        </p:nvPicPr>
        <p:blipFill>
          <a:blip r:embed="rId3"/>
          <a:stretch>
            <a:fillRect/>
          </a:stretch>
        </p:blipFill>
        <p:spPr>
          <a:xfrm>
            <a:off x="6096000" y="1412371"/>
            <a:ext cx="5712507" cy="5080503"/>
          </a:xfrm>
          <a:prstGeom prst="rect">
            <a:avLst/>
          </a:prstGeom>
        </p:spPr>
      </p:pic>
    </p:spTree>
    <p:extLst>
      <p:ext uri="{BB962C8B-B14F-4D97-AF65-F5344CB8AC3E}">
        <p14:creationId xmlns:p14="http://schemas.microsoft.com/office/powerpoint/2010/main" val="569762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595AC-F1A4-1627-7F43-4BBB098A809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9D48E488-398F-C32A-4820-5822C8506862}"/>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AC3F2820-03F7-0D0F-C4BD-B1BDC1E190EE}"/>
              </a:ext>
            </a:extLst>
          </p:cNvPr>
          <p:cNvSpPr>
            <a:spLocks noGrp="1"/>
          </p:cNvSpPr>
          <p:nvPr>
            <p:ph idx="1"/>
          </p:nvPr>
        </p:nvSpPr>
        <p:spPr>
          <a:xfrm>
            <a:off x="0" y="2991821"/>
            <a:ext cx="5098694" cy="2218418"/>
          </a:xfrm>
        </p:spPr>
        <p:txBody>
          <a:bodyPr>
            <a:normAutofit/>
          </a:bodyPr>
          <a:lstStyle/>
          <a:p>
            <a:pPr algn="just"/>
            <a:r>
              <a:rPr lang="fr-FR" sz="1800" dirty="0" err="1"/>
              <a:t>BoxPlots</a:t>
            </a:r>
            <a:r>
              <a:rPr lang="fr-FR" sz="1800" dirty="0"/>
              <a:t> pour regarder l’influence de mes variables </a:t>
            </a:r>
            <a:r>
              <a:rPr lang="fr-FR" sz="1600" dirty="0"/>
              <a:t>qualitatives sur la cible </a:t>
            </a:r>
            <a:r>
              <a:rPr lang="fr-FR" sz="1600" dirty="0" err="1"/>
              <a:t>TotalGHGEmissions</a:t>
            </a:r>
            <a:r>
              <a:rPr lang="fr-FR" sz="1600" dirty="0"/>
              <a:t> : ['</a:t>
            </a:r>
            <a:r>
              <a:rPr lang="fr-FR" sz="1600" dirty="0" err="1"/>
              <a:t>BuildingType</a:t>
            </a:r>
            <a:r>
              <a:rPr lang="fr-FR" sz="1600" dirty="0"/>
              <a:t>', '</a:t>
            </a:r>
            <a:r>
              <a:rPr lang="fr-FR" sz="1600" dirty="0" err="1"/>
              <a:t>PrimaryPropertyType</a:t>
            </a:r>
            <a:r>
              <a:rPr lang="fr-FR" sz="1600" dirty="0"/>
              <a:t>', '</a:t>
            </a:r>
            <a:r>
              <a:rPr lang="fr-FR" sz="1600" dirty="0" err="1"/>
              <a:t>Neighborhood</a:t>
            </a:r>
            <a:r>
              <a:rPr lang="fr-FR" sz="1600" dirty="0"/>
              <a:t>', '</a:t>
            </a:r>
            <a:r>
              <a:rPr lang="fr-FR" sz="1600" dirty="0" err="1"/>
              <a:t>NumberofFloors</a:t>
            </a:r>
            <a:r>
              <a:rPr lang="fr-FR" sz="1600" dirty="0"/>
              <a:t>’].</a:t>
            </a:r>
            <a:endParaRPr lang="fr-FR" sz="1800" dirty="0"/>
          </a:p>
          <a:p>
            <a:pPr algn="just"/>
            <a:r>
              <a:rPr lang="fr-FR" sz="1800" dirty="0"/>
              <a:t>La consommation du bâtiment semble varier en fonction du type, de la propriété du bâtiment et du quartier. Le nombre d’étage semble avoir moins d’influence.</a:t>
            </a:r>
          </a:p>
          <a:p>
            <a:pPr algn="just"/>
            <a:endParaRPr lang="fr-FR" sz="1800" dirty="0"/>
          </a:p>
        </p:txBody>
      </p:sp>
      <p:pic>
        <p:nvPicPr>
          <p:cNvPr id="9" name="Image 8">
            <a:extLst>
              <a:ext uri="{FF2B5EF4-FFF2-40B4-BE49-F238E27FC236}">
                <a16:creationId xmlns:a16="http://schemas.microsoft.com/office/drawing/2014/main" id="{D0953AF4-FDE4-0497-457D-B820D7577B46}"/>
              </a:ext>
            </a:extLst>
          </p:cNvPr>
          <p:cNvPicPr>
            <a:picLocks noChangeAspect="1"/>
          </p:cNvPicPr>
          <p:nvPr/>
        </p:nvPicPr>
        <p:blipFill>
          <a:blip r:embed="rId3"/>
          <a:stretch>
            <a:fillRect/>
          </a:stretch>
        </p:blipFill>
        <p:spPr>
          <a:xfrm>
            <a:off x="6240481" y="1393078"/>
            <a:ext cx="5542794" cy="5342183"/>
          </a:xfrm>
          <a:prstGeom prst="rect">
            <a:avLst/>
          </a:prstGeom>
        </p:spPr>
      </p:pic>
    </p:spTree>
    <p:extLst>
      <p:ext uri="{BB962C8B-B14F-4D97-AF65-F5344CB8AC3E}">
        <p14:creationId xmlns:p14="http://schemas.microsoft.com/office/powerpoint/2010/main" val="375411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315D1-222A-8205-98B4-E0B205BC5D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B47C5CE-7DB6-ABF8-935F-6A33A2535F69}"/>
              </a:ext>
            </a:extLst>
          </p:cNvPr>
          <p:cNvSpPr>
            <a:spLocks noGrp="1"/>
          </p:cNvSpPr>
          <p:nvPr>
            <p:ph type="title"/>
          </p:nvPr>
        </p:nvSpPr>
        <p:spPr/>
        <p:txBody>
          <a:bodyPr/>
          <a:lstStyle/>
          <a:p>
            <a:r>
              <a:rPr lang="fr-FR" dirty="0"/>
              <a:t>Modélisation des données</a:t>
            </a:r>
          </a:p>
        </p:txBody>
      </p:sp>
      <p:sp>
        <p:nvSpPr>
          <p:cNvPr id="3" name="Espace réservé du contenu 2">
            <a:extLst>
              <a:ext uri="{FF2B5EF4-FFF2-40B4-BE49-F238E27FC236}">
                <a16:creationId xmlns:a16="http://schemas.microsoft.com/office/drawing/2014/main" id="{AF773443-8FB4-8BBE-5F04-F3A34AF5664E}"/>
              </a:ext>
            </a:extLst>
          </p:cNvPr>
          <p:cNvSpPr>
            <a:spLocks noGrp="1"/>
          </p:cNvSpPr>
          <p:nvPr>
            <p:ph idx="1"/>
          </p:nvPr>
        </p:nvSpPr>
        <p:spPr>
          <a:xfrm>
            <a:off x="0" y="2991821"/>
            <a:ext cx="5098694" cy="1868614"/>
          </a:xfrm>
        </p:spPr>
        <p:txBody>
          <a:bodyPr>
            <a:normAutofit fontScale="92500" lnSpcReduction="10000"/>
          </a:bodyPr>
          <a:lstStyle/>
          <a:p>
            <a:pPr algn="just"/>
            <a:r>
              <a:rPr lang="fr-FR" sz="1800" dirty="0" err="1"/>
              <a:t>ScatterPlot</a:t>
            </a:r>
            <a:r>
              <a:rPr lang="fr-FR" sz="1800" dirty="0"/>
              <a:t> pour regarder l’influence de mes variables quantitatives sur la cible TotalGHGEmissions.</a:t>
            </a:r>
          </a:p>
          <a:p>
            <a:pPr algn="just"/>
            <a:endParaRPr lang="fr-FR" sz="1800" dirty="0"/>
          </a:p>
          <a:p>
            <a:pPr algn="just"/>
            <a:r>
              <a:rPr lang="fr-FR" sz="1800" dirty="0"/>
              <a:t>La consommation du bâtiment semble dépendre de la conso en gaz et électricité, mais moins de l’année de construction et de la surface totale au sol</a:t>
            </a:r>
          </a:p>
          <a:p>
            <a:pPr marL="0" indent="0" algn="just">
              <a:buNone/>
            </a:pPr>
            <a:endParaRPr lang="fr-FR" sz="1800" dirty="0"/>
          </a:p>
        </p:txBody>
      </p:sp>
      <p:pic>
        <p:nvPicPr>
          <p:cNvPr id="12" name="Image 11">
            <a:extLst>
              <a:ext uri="{FF2B5EF4-FFF2-40B4-BE49-F238E27FC236}">
                <a16:creationId xmlns:a16="http://schemas.microsoft.com/office/drawing/2014/main" id="{36DA9CC0-CAF2-2DB4-5DED-A951423E6603}"/>
              </a:ext>
            </a:extLst>
          </p:cNvPr>
          <p:cNvPicPr>
            <a:picLocks noChangeAspect="1"/>
          </p:cNvPicPr>
          <p:nvPr/>
        </p:nvPicPr>
        <p:blipFill>
          <a:blip r:embed="rId3"/>
          <a:stretch>
            <a:fillRect/>
          </a:stretch>
        </p:blipFill>
        <p:spPr>
          <a:xfrm>
            <a:off x="5247059" y="1922541"/>
            <a:ext cx="6691141" cy="4142775"/>
          </a:xfrm>
          <a:prstGeom prst="rect">
            <a:avLst/>
          </a:prstGeom>
        </p:spPr>
      </p:pic>
    </p:spTree>
    <p:extLst>
      <p:ext uri="{BB962C8B-B14F-4D97-AF65-F5344CB8AC3E}">
        <p14:creationId xmlns:p14="http://schemas.microsoft.com/office/powerpoint/2010/main" val="222607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590BA-0305-168D-E2C4-D9A6C8551751}"/>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80AC2BD5-592F-6BD6-2F53-16DF56DB7961}"/>
              </a:ext>
            </a:extLst>
          </p:cNvPr>
          <p:cNvSpPr>
            <a:spLocks noGrp="1"/>
          </p:cNvSpPr>
          <p:nvPr>
            <p:ph type="title"/>
          </p:nvPr>
        </p:nvSpPr>
        <p:spPr/>
        <p:txBody>
          <a:bodyPr/>
          <a:lstStyle/>
          <a:p>
            <a:r>
              <a:rPr lang="fr-FR" dirty="0"/>
              <a:t>Préparation des features</a:t>
            </a:r>
          </a:p>
        </p:txBody>
      </p:sp>
      <p:graphicFrame>
        <p:nvGraphicFramePr>
          <p:cNvPr id="4" name="Tableau 3">
            <a:extLst>
              <a:ext uri="{FF2B5EF4-FFF2-40B4-BE49-F238E27FC236}">
                <a16:creationId xmlns:a16="http://schemas.microsoft.com/office/drawing/2014/main" id="{E9271DFC-F515-9F3D-E09C-6B16F7294EC0}"/>
              </a:ext>
            </a:extLst>
          </p:cNvPr>
          <p:cNvGraphicFramePr>
            <a:graphicFrameLocks noGrp="1"/>
          </p:cNvGraphicFramePr>
          <p:nvPr>
            <p:extLst>
              <p:ext uri="{D42A27DB-BD31-4B8C-83A1-F6EECF244321}">
                <p14:modId xmlns:p14="http://schemas.microsoft.com/office/powerpoint/2010/main" val="3570261138"/>
              </p:ext>
            </p:extLst>
          </p:nvPr>
        </p:nvGraphicFramePr>
        <p:xfrm>
          <a:off x="1116918" y="1494307"/>
          <a:ext cx="10153792" cy="5065090"/>
        </p:xfrm>
        <a:graphic>
          <a:graphicData uri="http://schemas.openxmlformats.org/drawingml/2006/table">
            <a:tbl>
              <a:tblPr firstRow="1" bandRow="1">
                <a:tableStyleId>{5C22544A-7EE6-4342-B048-85BDC9FD1C3A}</a:tableStyleId>
              </a:tblPr>
              <a:tblGrid>
                <a:gridCol w="2909986">
                  <a:extLst>
                    <a:ext uri="{9D8B030D-6E8A-4147-A177-3AD203B41FA5}">
                      <a16:colId xmlns:a16="http://schemas.microsoft.com/office/drawing/2014/main" val="4083392236"/>
                    </a:ext>
                  </a:extLst>
                </a:gridCol>
                <a:gridCol w="2909986">
                  <a:extLst>
                    <a:ext uri="{9D8B030D-6E8A-4147-A177-3AD203B41FA5}">
                      <a16:colId xmlns:a16="http://schemas.microsoft.com/office/drawing/2014/main" val="914610933"/>
                    </a:ext>
                  </a:extLst>
                </a:gridCol>
                <a:gridCol w="4333820">
                  <a:extLst>
                    <a:ext uri="{9D8B030D-6E8A-4147-A177-3AD203B41FA5}">
                      <a16:colId xmlns:a16="http://schemas.microsoft.com/office/drawing/2014/main" val="1355663231"/>
                    </a:ext>
                  </a:extLst>
                </a:gridCol>
              </a:tblGrid>
              <a:tr h="347335">
                <a:tc>
                  <a:txBody>
                    <a:bodyPr/>
                    <a:lstStyle/>
                    <a:p>
                      <a:pPr algn="ctr"/>
                      <a:r>
                        <a:rPr lang="fr-FR" sz="1800" dirty="0"/>
                        <a:t>Features</a:t>
                      </a:r>
                    </a:p>
                  </a:txBody>
                  <a:tcPr anchor="ctr"/>
                </a:tc>
                <a:tc>
                  <a:txBody>
                    <a:bodyPr/>
                    <a:lstStyle/>
                    <a:p>
                      <a:pPr algn="ctr"/>
                      <a:r>
                        <a:rPr lang="fr-FR" sz="1800" dirty="0"/>
                        <a:t>Encodage</a:t>
                      </a:r>
                    </a:p>
                  </a:txBody>
                  <a:tcPr anchor="ctr"/>
                </a:tc>
                <a:tc>
                  <a:txBody>
                    <a:bodyPr/>
                    <a:lstStyle/>
                    <a:p>
                      <a:pPr algn="ctr"/>
                      <a:r>
                        <a:rPr lang="fr-FR" sz="1800" dirty="0"/>
                        <a:t>Définition</a:t>
                      </a:r>
                    </a:p>
                  </a:txBody>
                  <a:tcPr anchor="ctr"/>
                </a:tc>
                <a:extLst>
                  <a:ext uri="{0D108BD9-81ED-4DB2-BD59-A6C34878D82A}">
                    <a16:rowId xmlns:a16="http://schemas.microsoft.com/office/drawing/2014/main" val="3120645145"/>
                  </a:ext>
                </a:extLst>
              </a:tr>
              <a:tr h="78150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a:t>
                      </a:r>
                      <a:r>
                        <a:rPr lang="fr-FR" sz="1600" b="0" dirty="0" err="1"/>
                        <a:t>BuildingType</a:t>
                      </a:r>
                      <a:r>
                        <a:rPr lang="fr-FR" sz="1600" b="0" dirty="0"/>
                        <a:t>", "</a:t>
                      </a:r>
                      <a:r>
                        <a:rPr lang="fr-FR" sz="1600" b="0" dirty="0" err="1"/>
                        <a:t>PrimaryPropertyType</a:t>
                      </a:r>
                      <a:r>
                        <a:rPr lang="fr-FR" sz="1600" b="0" dirty="0"/>
                        <a:t>", "</a:t>
                      </a:r>
                      <a:r>
                        <a:rPr lang="fr-FR" sz="1600" b="0" dirty="0" err="1"/>
                        <a:t>Neighborhood</a:t>
                      </a:r>
                      <a:r>
                        <a:rPr lang="fr-FR" sz="1600" b="0" dirty="0"/>
                        <a:t>"]</a:t>
                      </a:r>
                    </a:p>
                  </a:txBody>
                  <a:tcPr anchor="ctr"/>
                </a:tc>
                <a:tc>
                  <a:txBody>
                    <a:bodyPr/>
                    <a:lstStyle/>
                    <a:p>
                      <a:pPr algn="ctr"/>
                      <a:r>
                        <a:rPr lang="fr-FR" sz="1600" dirty="0"/>
                        <a:t>OneHotEncoder</a:t>
                      </a:r>
                    </a:p>
                  </a:txBody>
                  <a:tcPr anchor="ctr"/>
                </a:tc>
                <a:tc>
                  <a:txBody>
                    <a:bodyPr/>
                    <a:lstStyle/>
                    <a:p>
                      <a:pPr algn="ctr"/>
                      <a:r>
                        <a:rPr lang="fr-FR" sz="1600" dirty="0"/>
                        <a:t>Limite de catégories à 8</a:t>
                      </a:r>
                    </a:p>
                  </a:txBody>
                  <a:tcPr anchor="ctr"/>
                </a:tc>
                <a:extLst>
                  <a:ext uri="{0D108BD9-81ED-4DB2-BD59-A6C34878D82A}">
                    <a16:rowId xmlns:a16="http://schemas.microsoft.com/office/drawing/2014/main" val="3866970065"/>
                  </a:ext>
                </a:extLst>
              </a:tr>
              <a:tr h="31839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['Longitude', 'Latitude']</a:t>
                      </a:r>
                    </a:p>
                  </a:txBody>
                  <a:tcPr anchor="ctr"/>
                </a:tc>
                <a:tc>
                  <a:txBody>
                    <a:bodyPr/>
                    <a:lstStyle/>
                    <a:p>
                      <a:pPr algn="ctr"/>
                      <a:r>
                        <a:rPr lang="fr-FR" sz="1600" dirty="0" err="1"/>
                        <a:t>Scaling</a:t>
                      </a:r>
                      <a:endParaRPr lang="fr-FR" sz="1600" dirty="0"/>
                    </a:p>
                  </a:txBody>
                  <a:tcPr anchor="ctr"/>
                </a:tc>
                <a:tc>
                  <a:txBody>
                    <a:bodyPr/>
                    <a:lstStyle/>
                    <a:p>
                      <a:pPr algn="ctr"/>
                      <a:endParaRPr lang="fr-FR" sz="1600" dirty="0"/>
                    </a:p>
                  </a:txBody>
                  <a:tcPr anchor="ctr"/>
                </a:tc>
                <a:extLst>
                  <a:ext uri="{0D108BD9-81ED-4DB2-BD59-A6C34878D82A}">
                    <a16:rowId xmlns:a16="http://schemas.microsoft.com/office/drawing/2014/main" val="1851935902"/>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["PropertyGFATotal", "</a:t>
                      </a:r>
                      <a:r>
                        <a:rPr lang="fr-FR" sz="1600" b="0" dirty="0" err="1"/>
                        <a:t>NumberofFloors</a:t>
                      </a:r>
                      <a:r>
                        <a:rPr lang="fr-FR" sz="1600" b="0" dirty="0"/>
                        <a:t>"]</a:t>
                      </a:r>
                    </a:p>
                  </a:txBody>
                  <a:tcPr anchor="ctr"/>
                </a:tc>
                <a:tc>
                  <a:txBody>
                    <a:bodyPr/>
                    <a:lstStyle/>
                    <a:p>
                      <a:pPr algn="ctr"/>
                      <a:r>
                        <a:rPr lang="fr-FR" sz="1600" dirty="0"/>
                        <a:t>-</a:t>
                      </a:r>
                    </a:p>
                  </a:txBody>
                  <a:tcPr anchor="ctr"/>
                </a:tc>
                <a:tc>
                  <a:txBody>
                    <a:bodyPr/>
                    <a:lstStyle/>
                    <a:p>
                      <a:pPr algn="ctr"/>
                      <a:endParaRPr lang="fr-FR" sz="1600" dirty="0"/>
                    </a:p>
                  </a:txBody>
                  <a:tcPr anchor="ctr"/>
                </a:tc>
                <a:extLst>
                  <a:ext uri="{0D108BD9-81ED-4DB2-BD59-A6C34878D82A}">
                    <a16:rowId xmlns:a16="http://schemas.microsoft.com/office/drawing/2014/main" val="1993853163"/>
                  </a:ext>
                </a:extLst>
              </a:tr>
              <a:tr h="668130">
                <a:tc>
                  <a:txBody>
                    <a:bodyPr/>
                    <a:lstStyle/>
                    <a:p>
                      <a:pPr algn="ctr"/>
                      <a:r>
                        <a:rPr lang="fr-FR" sz="1600" b="0" dirty="0"/>
                        <a:t>["</a:t>
                      </a:r>
                      <a:r>
                        <a:rPr lang="fr-FR" sz="1600" b="0" dirty="0" err="1"/>
                        <a:t>bins_year</a:t>
                      </a:r>
                      <a:r>
                        <a:rPr lang="fr-FR" sz="1600" b="0" dirty="0"/>
                        <a:t>"]</a:t>
                      </a:r>
                    </a:p>
                  </a:txBody>
                  <a:tcPr anchor="ctr"/>
                </a:tc>
                <a:tc rowSpan="4">
                  <a:txBody>
                    <a:bodyPr/>
                    <a:lstStyle/>
                    <a:p>
                      <a:pPr algn="ctr"/>
                      <a:r>
                        <a:rPr lang="fr-FR" sz="1600" b="0" i="0" kern="1200" dirty="0">
                          <a:solidFill>
                            <a:schemeClr val="dk1"/>
                          </a:solidFill>
                          <a:effectLst/>
                          <a:latin typeface="+mn-lt"/>
                          <a:ea typeface="+mn-ea"/>
                          <a:cs typeface="+mn-cs"/>
                        </a:rPr>
                        <a:t>Feature Engineering</a:t>
                      </a:r>
                      <a:endParaRPr lang="fr-FR" sz="1600" dirty="0"/>
                    </a:p>
                  </a:txBody>
                  <a:tcPr anchor="ctr"/>
                </a:tc>
                <a:tc>
                  <a:txBody>
                    <a:bodyPr/>
                    <a:lstStyle/>
                    <a:p>
                      <a:pPr algn="ctr"/>
                      <a:r>
                        <a:rPr lang="fr-FR" sz="1600" dirty="0"/>
                        <a:t>l’année de construction  du bâtiment dans des intervalles de 10 ans</a:t>
                      </a:r>
                    </a:p>
                  </a:txBody>
                  <a:tcPr anchor="ctr"/>
                </a:tc>
                <a:extLst>
                  <a:ext uri="{0D108BD9-81ED-4DB2-BD59-A6C34878D82A}">
                    <a16:rowId xmlns:a16="http://schemas.microsoft.com/office/drawing/2014/main" val="1402246514"/>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["number_usage"]</a:t>
                      </a:r>
                    </a:p>
                  </a:txBody>
                  <a:tcPr anchor="ctr"/>
                </a:tc>
                <a:tc vMerge="1">
                  <a:txBody>
                    <a:bodyPr/>
                    <a:lstStyle/>
                    <a:p>
                      <a:pPr algn="ctr"/>
                      <a:endParaRPr lang="fr-FR" sz="1600" dirty="0"/>
                    </a:p>
                  </a:txBody>
                  <a:tcPr anchor="ctr"/>
                </a:tc>
                <a:tc>
                  <a:txBody>
                    <a:bodyPr/>
                    <a:lstStyle/>
                    <a:p>
                      <a:pPr algn="ctr"/>
                      <a:r>
                        <a:rPr lang="fr-FR" sz="1600" dirty="0"/>
                        <a:t>nombre d’utilisations différentes dans le bâtiment</a:t>
                      </a:r>
                    </a:p>
                  </a:txBody>
                  <a:tcPr anchor="ctr"/>
                </a:tc>
                <a:extLst>
                  <a:ext uri="{0D108BD9-81ED-4DB2-BD59-A6C34878D82A}">
                    <a16:rowId xmlns:a16="http://schemas.microsoft.com/office/drawing/2014/main" val="44177778"/>
                  </a:ext>
                </a:extLst>
              </a:tr>
              <a:tr h="86857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["Use_Electricity", "Use_Gaz "]</a:t>
                      </a:r>
                    </a:p>
                  </a:txBody>
                  <a:tcPr anchor="ctr"/>
                </a:tc>
                <a:tc vMerge="1">
                  <a:txBody>
                    <a:bodyPr/>
                    <a:lstStyle/>
                    <a:p>
                      <a:pPr algn="ctr"/>
                      <a:endParaRPr lang="fr-FR" sz="1600" dirty="0"/>
                    </a:p>
                  </a:txBody>
                  <a:tcPr anchor="ctr"/>
                </a:tc>
                <a:tc>
                  <a:txBody>
                    <a:bodyPr/>
                    <a:lstStyle/>
                    <a:p>
                      <a:pPr algn="ctr"/>
                      <a:r>
                        <a:rPr lang="fr-FR" sz="1600" dirty="0"/>
                        <a:t>variables binaire (0 ou 1) indiquant si le bâtiment utilise (ou non) de l’électricité et/ou du gaz</a:t>
                      </a:r>
                    </a:p>
                  </a:txBody>
                  <a:tcPr anchor="ctr"/>
                </a:tc>
                <a:extLst>
                  <a:ext uri="{0D108BD9-81ED-4DB2-BD59-A6C34878D82A}">
                    <a16:rowId xmlns:a16="http://schemas.microsoft.com/office/drawing/2014/main" val="1237134767"/>
                  </a:ext>
                </a:extLst>
              </a:tr>
              <a:tr h="66813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600" b="0" dirty="0"/>
                        <a:t>["GFA_Floors_Interaction" ]</a:t>
                      </a:r>
                    </a:p>
                  </a:txBody>
                  <a:tcPr anchor="ctr"/>
                </a:tc>
                <a:tc vMerge="1">
                  <a:txBody>
                    <a:bodyPr/>
                    <a:lstStyle/>
                    <a:p>
                      <a:pPr algn="ctr"/>
                      <a:endParaRPr lang="fr-FR" sz="1600" dirty="0"/>
                    </a:p>
                  </a:txBody>
                  <a:tcPr anchor="ctr"/>
                </a:tc>
                <a:tc>
                  <a:txBody>
                    <a:bodyPr/>
                    <a:lstStyle/>
                    <a:p>
                      <a:pPr algn="ctr"/>
                      <a:r>
                        <a:rPr lang="fr-FR" sz="1600" dirty="0"/>
                        <a:t>PropertyGFATotal * NumberofFloors</a:t>
                      </a:r>
                    </a:p>
                  </a:txBody>
                  <a:tcPr anchor="ctr"/>
                </a:tc>
                <a:extLst>
                  <a:ext uri="{0D108BD9-81ED-4DB2-BD59-A6C34878D82A}">
                    <a16:rowId xmlns:a16="http://schemas.microsoft.com/office/drawing/2014/main" val="2632247657"/>
                  </a:ext>
                </a:extLst>
              </a:tr>
            </a:tbl>
          </a:graphicData>
        </a:graphic>
      </p:graphicFrame>
    </p:spTree>
    <p:extLst>
      <p:ext uri="{BB962C8B-B14F-4D97-AF65-F5344CB8AC3E}">
        <p14:creationId xmlns:p14="http://schemas.microsoft.com/office/powerpoint/2010/main" val="2027108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1E1F-3434-7631-A308-D0FD605554F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CA81BAB-61D3-6FC9-9F84-496081F84743}"/>
              </a:ext>
            </a:extLst>
          </p:cNvPr>
          <p:cNvSpPr>
            <a:spLocks noGrp="1"/>
          </p:cNvSpPr>
          <p:nvPr>
            <p:ph type="title"/>
          </p:nvPr>
        </p:nvSpPr>
        <p:spPr/>
        <p:txBody>
          <a:bodyPr/>
          <a:lstStyle/>
          <a:p>
            <a:r>
              <a:rPr lang="fr-FR" dirty="0"/>
              <a:t>Nettoyage des données</a:t>
            </a:r>
          </a:p>
        </p:txBody>
      </p:sp>
      <p:sp>
        <p:nvSpPr>
          <p:cNvPr id="3" name="Espace réservé du contenu 2">
            <a:extLst>
              <a:ext uri="{FF2B5EF4-FFF2-40B4-BE49-F238E27FC236}">
                <a16:creationId xmlns:a16="http://schemas.microsoft.com/office/drawing/2014/main" id="{094CA03C-593D-37D0-96CE-81B761B7880B}"/>
              </a:ext>
            </a:extLst>
          </p:cNvPr>
          <p:cNvSpPr>
            <a:spLocks noGrp="1"/>
          </p:cNvSpPr>
          <p:nvPr>
            <p:ph idx="1"/>
          </p:nvPr>
        </p:nvSpPr>
        <p:spPr>
          <a:xfrm>
            <a:off x="0" y="2991820"/>
            <a:ext cx="5098694" cy="1967885"/>
          </a:xfrm>
        </p:spPr>
        <p:txBody>
          <a:bodyPr>
            <a:normAutofit/>
          </a:bodyPr>
          <a:lstStyle/>
          <a:p>
            <a:pPr algn="just"/>
            <a:r>
              <a:rPr lang="fr-FR" sz="1800" dirty="0"/>
              <a:t>Nettoyage des données à l’aide de la méthode IQR : pour les variables </a:t>
            </a:r>
            <a:r>
              <a:rPr lang="fr-FR" sz="1800" dirty="0" err="1"/>
              <a:t>totalGHGEmissions</a:t>
            </a:r>
            <a:r>
              <a:rPr lang="fr-FR" sz="1800" dirty="0"/>
              <a:t> (cible), PropertyGFATotal</a:t>
            </a:r>
          </a:p>
          <a:p>
            <a:pPr algn="just"/>
            <a:r>
              <a:rPr lang="fr-FR" sz="1800" dirty="0"/>
              <a:t>Ce sont les seules variables quantitatives qui sont utilisées dans notre modèle qui ne peuvent pas être nulles.</a:t>
            </a:r>
          </a:p>
        </p:txBody>
      </p:sp>
      <p:pic>
        <p:nvPicPr>
          <p:cNvPr id="10" name="Image 9">
            <a:extLst>
              <a:ext uri="{FF2B5EF4-FFF2-40B4-BE49-F238E27FC236}">
                <a16:creationId xmlns:a16="http://schemas.microsoft.com/office/drawing/2014/main" id="{3D5C63B1-5C91-6A14-7F92-61BA44D04A1D}"/>
              </a:ext>
            </a:extLst>
          </p:cNvPr>
          <p:cNvPicPr>
            <a:picLocks noChangeAspect="1"/>
          </p:cNvPicPr>
          <p:nvPr/>
        </p:nvPicPr>
        <p:blipFill>
          <a:blip r:embed="rId3"/>
          <a:stretch>
            <a:fillRect/>
          </a:stretch>
        </p:blipFill>
        <p:spPr>
          <a:xfrm>
            <a:off x="5612175" y="1475362"/>
            <a:ext cx="6056057" cy="5000800"/>
          </a:xfrm>
          <a:prstGeom prst="rect">
            <a:avLst/>
          </a:prstGeom>
        </p:spPr>
      </p:pic>
    </p:spTree>
    <p:extLst>
      <p:ext uri="{BB962C8B-B14F-4D97-AF65-F5344CB8AC3E}">
        <p14:creationId xmlns:p14="http://schemas.microsoft.com/office/powerpoint/2010/main" val="3783520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001E3D-EF4A-4799-AB77-C23D179CA657}"/>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2AE44D4-C5BB-125E-185F-BE6E2A6D9442}"/>
              </a:ext>
            </a:extLst>
          </p:cNvPr>
          <p:cNvSpPr>
            <a:spLocks noGrp="1"/>
          </p:cNvSpPr>
          <p:nvPr>
            <p:ph type="title"/>
          </p:nvPr>
        </p:nvSpPr>
        <p:spPr/>
        <p:txBody>
          <a:bodyPr/>
          <a:lstStyle/>
          <a:p>
            <a:r>
              <a:rPr lang="fr-FR" dirty="0"/>
              <a:t>Tests des modèles</a:t>
            </a:r>
          </a:p>
        </p:txBody>
      </p:sp>
      <p:sp>
        <p:nvSpPr>
          <p:cNvPr id="3" name="Espace réservé du contenu 2">
            <a:extLst>
              <a:ext uri="{FF2B5EF4-FFF2-40B4-BE49-F238E27FC236}">
                <a16:creationId xmlns:a16="http://schemas.microsoft.com/office/drawing/2014/main" id="{F2E72C63-26F6-AC82-4974-76C158388BCD}"/>
              </a:ext>
            </a:extLst>
          </p:cNvPr>
          <p:cNvSpPr>
            <a:spLocks noGrp="1"/>
          </p:cNvSpPr>
          <p:nvPr>
            <p:ph idx="1"/>
          </p:nvPr>
        </p:nvSpPr>
        <p:spPr>
          <a:xfrm>
            <a:off x="110463" y="1893313"/>
            <a:ext cx="5897575" cy="3660592"/>
          </a:xfrm>
        </p:spPr>
        <p:txBody>
          <a:bodyPr>
            <a:normAutofit/>
          </a:bodyPr>
          <a:lstStyle/>
          <a:p>
            <a:pPr marL="342900" indent="-342900" algn="just">
              <a:buFont typeface="+mj-lt"/>
              <a:buAutoNum type="arabicPeriod"/>
            </a:pPr>
            <a:r>
              <a:rPr lang="fr-FR" sz="1800" dirty="0"/>
              <a:t>Séparation en jeu d’apprentissage et jeu de test (50/50)</a:t>
            </a:r>
          </a:p>
          <a:p>
            <a:pPr marL="342900" indent="-342900" algn="just">
              <a:buFont typeface="+mj-lt"/>
              <a:buAutoNum type="arabicPeriod"/>
            </a:pPr>
            <a:r>
              <a:rPr lang="fr-FR" sz="1800" dirty="0"/>
              <a:t>Modèle </a:t>
            </a:r>
            <a:r>
              <a:rPr lang="fr-FR" sz="1800" dirty="0" err="1"/>
              <a:t>Dummy</a:t>
            </a:r>
            <a:r>
              <a:rPr lang="fr-FR" sz="1800" dirty="0"/>
              <a:t> comme référence</a:t>
            </a:r>
          </a:p>
          <a:p>
            <a:pPr marL="342900" indent="-342900" algn="just">
              <a:buFont typeface="+mj-lt"/>
              <a:buAutoNum type="arabicPeriod"/>
            </a:pPr>
            <a:r>
              <a:rPr lang="fr-FR" sz="1800" dirty="0"/>
              <a:t>Modèles de régressions linéaires</a:t>
            </a:r>
          </a:p>
          <a:p>
            <a:pPr marL="800100" lvl="1" indent="-342900" algn="just">
              <a:buFont typeface="+mj-lt"/>
              <a:buAutoNum type="arabicPeriod"/>
            </a:pPr>
            <a:r>
              <a:rPr lang="fr-FR" sz="1000" dirty="0"/>
              <a:t>Essai réduction des composantes par ACP</a:t>
            </a:r>
          </a:p>
          <a:p>
            <a:pPr marL="800100" lvl="1" indent="-342900" algn="just">
              <a:buFont typeface="+mj-lt"/>
              <a:buAutoNum type="arabicPeriod"/>
            </a:pPr>
            <a:r>
              <a:rPr lang="fr-FR" sz="1000" dirty="0"/>
              <a:t>Essai transformation Log Cible</a:t>
            </a:r>
          </a:p>
          <a:p>
            <a:pPr marL="342900" indent="-342900" algn="just">
              <a:buFont typeface="+mj-lt"/>
              <a:buAutoNum type="arabicPeriod"/>
            </a:pPr>
            <a:r>
              <a:rPr lang="fr-FR" sz="1800" dirty="0"/>
              <a:t>Modèles de type arbres décisionnels</a:t>
            </a:r>
          </a:p>
          <a:p>
            <a:pPr marL="0" indent="0" algn="just">
              <a:buNone/>
            </a:pPr>
            <a:endParaRPr lang="fr-FR" sz="1800" dirty="0"/>
          </a:p>
          <a:p>
            <a:pPr lvl="1" algn="just"/>
            <a:endParaRPr lang="fr-FR" sz="1400" dirty="0"/>
          </a:p>
          <a:p>
            <a:pPr marL="0" indent="0" algn="just">
              <a:buNone/>
            </a:pPr>
            <a:endParaRPr lang="fr-FR" sz="1800" dirty="0"/>
          </a:p>
        </p:txBody>
      </p:sp>
      <p:pic>
        <p:nvPicPr>
          <p:cNvPr id="6" name="Image 5">
            <a:extLst>
              <a:ext uri="{FF2B5EF4-FFF2-40B4-BE49-F238E27FC236}">
                <a16:creationId xmlns:a16="http://schemas.microsoft.com/office/drawing/2014/main" id="{1A3CAD1F-6123-644D-D874-7F29939B0CE8}"/>
              </a:ext>
            </a:extLst>
          </p:cNvPr>
          <p:cNvPicPr>
            <a:picLocks noChangeAspect="1"/>
          </p:cNvPicPr>
          <p:nvPr/>
        </p:nvPicPr>
        <p:blipFill>
          <a:blip r:embed="rId3"/>
          <a:stretch>
            <a:fillRect/>
          </a:stretch>
        </p:blipFill>
        <p:spPr>
          <a:xfrm>
            <a:off x="5867371" y="1373812"/>
            <a:ext cx="6214166" cy="4352857"/>
          </a:xfrm>
          <a:prstGeom prst="rect">
            <a:avLst/>
          </a:prstGeom>
        </p:spPr>
      </p:pic>
    </p:spTree>
    <p:extLst>
      <p:ext uri="{BB962C8B-B14F-4D97-AF65-F5344CB8AC3E}">
        <p14:creationId xmlns:p14="http://schemas.microsoft.com/office/powerpoint/2010/main" val="311761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98D28-7CF2-A475-A125-136BD1F4A19B}"/>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D80D8C8E-790D-A057-A5C2-E5E9BC91318D}"/>
              </a:ext>
            </a:extLst>
          </p:cNvPr>
          <p:cNvSpPr>
            <a:spLocks noGrp="1"/>
          </p:cNvSpPr>
          <p:nvPr>
            <p:ph type="title"/>
          </p:nvPr>
        </p:nvSpPr>
        <p:spPr/>
        <p:txBody>
          <a:bodyPr/>
          <a:lstStyle/>
          <a:p>
            <a:r>
              <a:rPr lang="fr-FR" dirty="0"/>
              <a:t>Evaluation des modèles</a:t>
            </a:r>
          </a:p>
        </p:txBody>
      </p:sp>
      <mc:AlternateContent xmlns:mc="http://schemas.openxmlformats.org/markup-compatibility/2006" xmlns:a14="http://schemas.microsoft.com/office/drawing/2010/main">
        <mc:Choice Requires="a14">
          <p:sp>
            <p:nvSpPr>
              <p:cNvPr id="3" name="Espace réservé du contenu 2">
                <a:extLst>
                  <a:ext uri="{FF2B5EF4-FFF2-40B4-BE49-F238E27FC236}">
                    <a16:creationId xmlns:a16="http://schemas.microsoft.com/office/drawing/2014/main" id="{A84888B2-0534-23DE-5E8B-2ADC8A1A85AD}"/>
                  </a:ext>
                </a:extLst>
              </p:cNvPr>
              <p:cNvSpPr>
                <a:spLocks noGrp="1"/>
              </p:cNvSpPr>
              <p:nvPr>
                <p:ph idx="1"/>
              </p:nvPr>
            </p:nvSpPr>
            <p:spPr>
              <a:xfrm>
                <a:off x="241332" y="2111099"/>
                <a:ext cx="4907537" cy="3172784"/>
              </a:xfrm>
            </p:spPr>
            <p:txBody>
              <a:bodyPr>
                <a:normAutofit/>
              </a:bodyPr>
              <a:lstStyle/>
              <a:p>
                <a:pPr algn="just"/>
                <a:r>
                  <a:rPr lang="fr-FR" sz="1800" dirty="0"/>
                  <a:t>Fonction évaluant le modèle, 3 métriques:</a:t>
                </a:r>
              </a:p>
              <a:p>
                <a:pPr lvl="1" algn="just"/>
                <a:r>
                  <a:rPr lang="fr-FR" sz="1400" dirty="0"/>
                  <a:t>RMSE (Root Main Square Error) : Moyenne des erreurs au carré cible VS prédit</a:t>
                </a:r>
              </a:p>
              <a:p>
                <a:pPr lvl="1" algn="just"/>
                <a:r>
                  <a:rPr lang="fr-FR" sz="1400" dirty="0"/>
                  <a:t>MAE (</a:t>
                </a:r>
                <a:r>
                  <a:rPr lang="fr-FR" sz="1400" dirty="0" err="1"/>
                  <a:t>Mean</a:t>
                </a:r>
                <a:r>
                  <a:rPr lang="fr-FR" sz="1400" dirty="0"/>
                  <a:t> Absolute Error) : Moyenne des écarts absolu cible VS prédit</a:t>
                </a:r>
              </a:p>
              <a:p>
                <a:pPr lvl="1" algn="just"/>
                <a:r>
                  <a:rPr lang="fr-FR" sz="1400" dirty="0"/>
                  <a:t>MAPE (</a:t>
                </a:r>
                <a:r>
                  <a:rPr lang="fr-FR" sz="1400" dirty="0" err="1"/>
                  <a:t>Mean</a:t>
                </a:r>
                <a:r>
                  <a:rPr lang="fr-FR" sz="1400" dirty="0"/>
                  <a:t> Absolute Percentage Error) : erreur en % absolu cible VS prédit</a:t>
                </a:r>
              </a:p>
              <a:p>
                <a:pPr lvl="1" algn="just"/>
                <a14:m>
                  <m:oMath xmlns:m="http://schemas.openxmlformats.org/officeDocument/2006/math">
                    <m:sSup>
                      <m:sSupPr>
                        <m:ctrlPr>
                          <a:rPr lang="fr-FR" sz="1400" i="1" dirty="0">
                            <a:latin typeface="Cambria Math" panose="02040503050406030204" pitchFamily="18" charset="0"/>
                          </a:rPr>
                        </m:ctrlPr>
                      </m:sSupPr>
                      <m:e>
                        <m:r>
                          <a:rPr lang="fr-FR" sz="1400" b="1" i="1" dirty="0">
                            <a:latin typeface="Cambria Math" panose="02040503050406030204" pitchFamily="18" charset="0"/>
                          </a:rPr>
                          <m:t>𝑹</m:t>
                        </m:r>
                      </m:e>
                      <m:sup>
                        <m:r>
                          <a:rPr lang="fr-FR" sz="1400" b="1" i="1" dirty="0">
                            <a:latin typeface="Cambria Math" panose="02040503050406030204" pitchFamily="18" charset="0"/>
                          </a:rPr>
                          <m:t>𝟐</m:t>
                        </m:r>
                      </m:sup>
                    </m:sSup>
                  </m:oMath>
                </a14:m>
                <a:r>
                  <a:rPr lang="fr-FR" sz="1400" dirty="0"/>
                  <a:t> : proportion de variance expliquée par le modèle</a:t>
                </a:r>
              </a:p>
              <a:p>
                <a:pPr lvl="1" algn="just"/>
                <a:r>
                  <a:rPr lang="fr-FR" sz="1400" dirty="0"/>
                  <a:t>R : coefficient de corrélation cible VS prédit</a:t>
                </a:r>
              </a:p>
              <a:p>
                <a:pPr algn="just"/>
                <a:r>
                  <a:rPr lang="fr-FR" sz="1800" dirty="0"/>
                  <a:t>Prend en argument le modèle sklearn, les features, et la cible</a:t>
                </a:r>
              </a:p>
              <a:p>
                <a:pPr lvl="1" algn="just"/>
                <a:endParaRPr lang="fr-FR" sz="1400" dirty="0"/>
              </a:p>
              <a:p>
                <a:pPr marL="0" indent="0" algn="just">
                  <a:buNone/>
                </a:pPr>
                <a:endParaRPr lang="fr-FR" sz="1800" dirty="0"/>
              </a:p>
            </p:txBody>
          </p:sp>
        </mc:Choice>
        <mc:Fallback xmlns="">
          <p:sp>
            <p:nvSpPr>
              <p:cNvPr id="3" name="Espace réservé du contenu 2">
                <a:extLst>
                  <a:ext uri="{FF2B5EF4-FFF2-40B4-BE49-F238E27FC236}">
                    <a16:creationId xmlns:a16="http://schemas.microsoft.com/office/drawing/2014/main" id="{A84888B2-0534-23DE-5E8B-2ADC8A1A85AD}"/>
                  </a:ext>
                </a:extLst>
              </p:cNvPr>
              <p:cNvSpPr>
                <a:spLocks noGrp="1" noRot="1" noChangeAspect="1" noMove="1" noResize="1" noEditPoints="1" noAdjustHandles="1" noChangeArrowheads="1" noChangeShapeType="1" noTextEdit="1"/>
              </p:cNvSpPr>
              <p:nvPr>
                <p:ph idx="1"/>
              </p:nvPr>
            </p:nvSpPr>
            <p:spPr>
              <a:xfrm>
                <a:off x="241332" y="2111099"/>
                <a:ext cx="4907537" cy="3172784"/>
              </a:xfrm>
              <a:blipFill>
                <a:blip r:embed="rId3"/>
                <a:stretch>
                  <a:fillRect/>
                </a:stretch>
              </a:blipFill>
            </p:spPr>
            <p:txBody>
              <a:bodyPr/>
              <a:lstStyle/>
              <a:p>
                <a:r>
                  <a:rPr lang="fr-FR">
                    <a:noFill/>
                  </a:rPr>
                  <a:t> </a:t>
                </a:r>
              </a:p>
            </p:txBody>
          </p:sp>
        </mc:Fallback>
      </mc:AlternateContent>
      <p:pic>
        <p:nvPicPr>
          <p:cNvPr id="6" name="Image 5">
            <a:extLst>
              <a:ext uri="{FF2B5EF4-FFF2-40B4-BE49-F238E27FC236}">
                <a16:creationId xmlns:a16="http://schemas.microsoft.com/office/drawing/2014/main" id="{9C7F88A0-3113-F313-6DE5-D951AE884057}"/>
              </a:ext>
            </a:extLst>
          </p:cNvPr>
          <p:cNvPicPr>
            <a:picLocks noChangeAspect="1"/>
          </p:cNvPicPr>
          <p:nvPr/>
        </p:nvPicPr>
        <p:blipFill>
          <a:blip r:embed="rId4"/>
          <a:stretch>
            <a:fillRect/>
          </a:stretch>
        </p:blipFill>
        <p:spPr>
          <a:xfrm>
            <a:off x="5604335" y="1546502"/>
            <a:ext cx="5843106" cy="4794464"/>
          </a:xfrm>
          <a:prstGeom prst="rect">
            <a:avLst/>
          </a:prstGeom>
        </p:spPr>
      </p:pic>
    </p:spTree>
    <p:extLst>
      <p:ext uri="{BB962C8B-B14F-4D97-AF65-F5344CB8AC3E}">
        <p14:creationId xmlns:p14="http://schemas.microsoft.com/office/powerpoint/2010/main" val="2080915813"/>
      </p:ext>
    </p:extLst>
  </p:cSld>
  <p:clrMapOvr>
    <a:masterClrMapping/>
  </p:clrMapOvr>
</p:sld>
</file>

<file path=ppt/theme/theme1.xml><?xml version="1.0" encoding="utf-8"?>
<a:theme xmlns:a="http://schemas.openxmlformats.org/drawingml/2006/main" name="Profondeur">
  <a:themeElements>
    <a:clrScheme name="Profondeur">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Profondeur">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rofondeu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TM04033923[[fn=Profondeur]]</Template>
  <TotalTime>1778</TotalTime>
  <Words>905</Words>
  <Application>Microsoft Office PowerPoint</Application>
  <PresentationFormat>Grand écran</PresentationFormat>
  <Paragraphs>166</Paragraphs>
  <Slides>13</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13</vt:i4>
      </vt:variant>
    </vt:vector>
  </HeadingPairs>
  <TitlesOfParts>
    <vt:vector size="19" baseType="lpstr">
      <vt:lpstr>Aptos</vt:lpstr>
      <vt:lpstr>Arial</vt:lpstr>
      <vt:lpstr>Cambria Math</vt:lpstr>
      <vt:lpstr>Corbel</vt:lpstr>
      <vt:lpstr>Wingdings</vt:lpstr>
      <vt:lpstr>Profondeur</vt:lpstr>
      <vt:lpstr>Cours 3 : Data Scientist Machine Learning</vt:lpstr>
      <vt:lpstr>Chargement des données</vt:lpstr>
      <vt:lpstr>Analyse Exploratoire</vt:lpstr>
      <vt:lpstr>Modélisation des données</vt:lpstr>
      <vt:lpstr>Modélisation des données</vt:lpstr>
      <vt:lpstr>Préparation des features</vt:lpstr>
      <vt:lpstr>Nettoyage des données</vt:lpstr>
      <vt:lpstr>Tests des modèles</vt:lpstr>
      <vt:lpstr>Evaluation des modèles</vt:lpstr>
      <vt:lpstr>Evaluation des modèles</vt:lpstr>
      <vt:lpstr>Optimisation des modèles</vt:lpstr>
      <vt:lpstr>Evaluation des modèles après optimisation</vt:lpstr>
      <vt:lpstr>Analyser l’erreur du modèle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Victor SCHOLLER - SGE</dc:creator>
  <cp:lastModifiedBy>Victor SCHOLLER - SGE</cp:lastModifiedBy>
  <cp:revision>73</cp:revision>
  <dcterms:created xsi:type="dcterms:W3CDTF">2025-08-11T09:03:06Z</dcterms:created>
  <dcterms:modified xsi:type="dcterms:W3CDTF">2025-09-15T11:52:28Z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92cd22e-666d-4194-b794-51699fbd785c_Enabled">
    <vt:lpwstr>true</vt:lpwstr>
  </property>
  <property fmtid="{D5CDD505-2E9C-101B-9397-08002B2CF9AE}" pid="3" name="MSIP_Label_092cd22e-666d-4194-b794-51699fbd785c_SetDate">
    <vt:lpwstr>2025-08-11T09:03:10Z</vt:lpwstr>
  </property>
  <property fmtid="{D5CDD505-2E9C-101B-9397-08002B2CF9AE}" pid="4" name="MSIP_Label_092cd22e-666d-4194-b794-51699fbd785c_Method">
    <vt:lpwstr>Privileged</vt:lpwstr>
  </property>
  <property fmtid="{D5CDD505-2E9C-101B-9397-08002B2CF9AE}" pid="5" name="MSIP_Label_092cd22e-666d-4194-b794-51699fbd785c_Name">
    <vt:lpwstr>PUBLIC</vt:lpwstr>
  </property>
  <property fmtid="{D5CDD505-2E9C-101B-9397-08002B2CF9AE}" pid="6" name="MSIP_Label_092cd22e-666d-4194-b794-51699fbd785c_SiteId">
    <vt:lpwstr>b1a7639e-6f68-471f-a534-787509510be4</vt:lpwstr>
  </property>
  <property fmtid="{D5CDD505-2E9C-101B-9397-08002B2CF9AE}" pid="7" name="MSIP_Label_092cd22e-666d-4194-b794-51699fbd785c_ActionId">
    <vt:lpwstr>c5e1031b-948d-41e7-941d-0cd8daeef254</vt:lpwstr>
  </property>
  <property fmtid="{D5CDD505-2E9C-101B-9397-08002B2CF9AE}" pid="8" name="MSIP_Label_092cd22e-666d-4194-b794-51699fbd785c_ContentBits">
    <vt:lpwstr>0</vt:lpwstr>
  </property>
  <property fmtid="{D5CDD505-2E9C-101B-9397-08002B2CF9AE}" pid="9" name="MSIP_Label_092cd22e-666d-4194-b794-51699fbd785c_Tag">
    <vt:lpwstr>10, 0, 1, 1</vt:lpwstr>
  </property>
</Properties>
</file>