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61" r:id="rId5"/>
    <p:sldId id="267" r:id="rId6"/>
    <p:sldId id="262" r:id="rId7"/>
    <p:sldId id="259" r:id="rId8"/>
    <p:sldId id="263" r:id="rId9"/>
    <p:sldId id="264" r:id="rId10"/>
    <p:sldId id="266"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2" autoAdjust="0"/>
    <p:restoredTop sz="94660"/>
  </p:normalViewPr>
  <p:slideViewPr>
    <p:cSldViewPr snapToGrid="0">
      <p:cViewPr varScale="1">
        <p:scale>
          <a:sx n="104" d="100"/>
          <a:sy n="104" d="100"/>
        </p:scale>
        <p:origin x="2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F4A8D-21B1-4159-8526-7236899DB376}" type="datetimeFigureOut">
              <a:rPr lang="fr-FR" smtClean="0"/>
              <a:t>19/09/2025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2FE14-80C5-4B07-AFC3-D084851776E3}" type="slidenum">
              <a:rPr lang="fr-FR" smtClean="0"/>
              <a:t>‹N°›</a:t>
            </a:fld>
            <a:endParaRPr lang="fr-FR"/>
          </a:p>
        </p:txBody>
      </p:sp>
    </p:spTree>
    <p:extLst>
      <p:ext uri="{BB962C8B-B14F-4D97-AF65-F5344CB8AC3E}">
        <p14:creationId xmlns:p14="http://schemas.microsoft.com/office/powerpoint/2010/main" val="63362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DF2FE14-80C5-4B07-AFC3-D084851776E3}" type="slidenum">
              <a:rPr lang="fr-FR" smtClean="0"/>
              <a:t>2</a:t>
            </a:fld>
            <a:endParaRPr lang="fr-FR"/>
          </a:p>
        </p:txBody>
      </p:sp>
    </p:spTree>
    <p:extLst>
      <p:ext uri="{BB962C8B-B14F-4D97-AF65-F5344CB8AC3E}">
        <p14:creationId xmlns:p14="http://schemas.microsoft.com/office/powerpoint/2010/main" val="403199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03ADF-2B7D-52AD-9503-648A2A432B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A0772D-0280-9A43-5563-EF2FEF27353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8EC3679-0CAA-2181-873E-58BF8A88499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C2B771C-0DEC-BF52-464F-ECD5A79C2734}"/>
              </a:ext>
            </a:extLst>
          </p:cNvPr>
          <p:cNvSpPr>
            <a:spLocks noGrp="1"/>
          </p:cNvSpPr>
          <p:nvPr>
            <p:ph type="sldNum" sz="quarter" idx="5"/>
          </p:nvPr>
        </p:nvSpPr>
        <p:spPr/>
        <p:txBody>
          <a:bodyPr/>
          <a:lstStyle/>
          <a:p>
            <a:fld id="{2DF2FE14-80C5-4B07-AFC3-D084851776E3}" type="slidenum">
              <a:rPr lang="fr-FR" smtClean="0"/>
              <a:t>11</a:t>
            </a:fld>
            <a:endParaRPr lang="fr-FR"/>
          </a:p>
        </p:txBody>
      </p:sp>
    </p:spTree>
    <p:extLst>
      <p:ext uri="{BB962C8B-B14F-4D97-AF65-F5344CB8AC3E}">
        <p14:creationId xmlns:p14="http://schemas.microsoft.com/office/powerpoint/2010/main" val="35688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7B2E6-CAC9-23B6-F59B-4FF2C5E4A0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83567A5-C880-F886-8DF1-FF3D0A51906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E05B6CC-EBB2-A7EC-2252-E318DAFF44C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9FBCC9C-5C5C-B324-75D2-591E602B3391}"/>
              </a:ext>
            </a:extLst>
          </p:cNvPr>
          <p:cNvSpPr>
            <a:spLocks noGrp="1"/>
          </p:cNvSpPr>
          <p:nvPr>
            <p:ph type="sldNum" sz="quarter" idx="5"/>
          </p:nvPr>
        </p:nvSpPr>
        <p:spPr/>
        <p:txBody>
          <a:bodyPr/>
          <a:lstStyle/>
          <a:p>
            <a:fld id="{2DF2FE14-80C5-4B07-AFC3-D084851776E3}" type="slidenum">
              <a:rPr lang="fr-FR" smtClean="0"/>
              <a:t>12</a:t>
            </a:fld>
            <a:endParaRPr lang="fr-FR"/>
          </a:p>
        </p:txBody>
      </p:sp>
    </p:spTree>
    <p:extLst>
      <p:ext uri="{BB962C8B-B14F-4D97-AF65-F5344CB8AC3E}">
        <p14:creationId xmlns:p14="http://schemas.microsoft.com/office/powerpoint/2010/main" val="35733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43A2-2A14-C7B8-619E-EEBBB006085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74BC5B-8B37-723D-7BC0-0A846F3A2F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A9EF51-6B74-7598-ED7B-769BC0EAC2C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CB75CB4-BFE8-8681-EA5C-0244AFD603B5}"/>
              </a:ext>
            </a:extLst>
          </p:cNvPr>
          <p:cNvSpPr>
            <a:spLocks noGrp="1"/>
          </p:cNvSpPr>
          <p:nvPr>
            <p:ph type="sldNum" sz="quarter" idx="5"/>
          </p:nvPr>
        </p:nvSpPr>
        <p:spPr/>
        <p:txBody>
          <a:bodyPr/>
          <a:lstStyle/>
          <a:p>
            <a:fld id="{2DF2FE14-80C5-4B07-AFC3-D084851776E3}" type="slidenum">
              <a:rPr lang="fr-FR" smtClean="0"/>
              <a:t>13</a:t>
            </a:fld>
            <a:endParaRPr lang="fr-FR"/>
          </a:p>
        </p:txBody>
      </p:sp>
    </p:spTree>
    <p:extLst>
      <p:ext uri="{BB962C8B-B14F-4D97-AF65-F5344CB8AC3E}">
        <p14:creationId xmlns:p14="http://schemas.microsoft.com/office/powerpoint/2010/main" val="161764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A09CE-6EB0-851C-5018-A96DED65AEF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51ED9DB-6151-1115-5A23-2DB2AECBB6F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5B6A92-AFE1-7DE8-8EDA-A89B13490F3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AC58299-6338-13BA-C24B-471D1733DD22}"/>
              </a:ext>
            </a:extLst>
          </p:cNvPr>
          <p:cNvSpPr>
            <a:spLocks noGrp="1"/>
          </p:cNvSpPr>
          <p:nvPr>
            <p:ph type="sldNum" sz="quarter" idx="5"/>
          </p:nvPr>
        </p:nvSpPr>
        <p:spPr/>
        <p:txBody>
          <a:bodyPr/>
          <a:lstStyle/>
          <a:p>
            <a:fld id="{2DF2FE14-80C5-4B07-AFC3-D084851776E3}" type="slidenum">
              <a:rPr lang="fr-FR" smtClean="0"/>
              <a:t>3</a:t>
            </a:fld>
            <a:endParaRPr lang="fr-FR"/>
          </a:p>
        </p:txBody>
      </p:sp>
    </p:spTree>
    <p:extLst>
      <p:ext uri="{BB962C8B-B14F-4D97-AF65-F5344CB8AC3E}">
        <p14:creationId xmlns:p14="http://schemas.microsoft.com/office/powerpoint/2010/main" val="31047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352CC-C222-7B26-2845-2677E13614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D5A855A-4D74-CF03-75C2-D025746B2BE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4F41E7-7BFE-D1AA-C26F-3E573860B15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9737A92-CDCA-56DF-7203-8D2C60FFFA68}"/>
              </a:ext>
            </a:extLst>
          </p:cNvPr>
          <p:cNvSpPr>
            <a:spLocks noGrp="1"/>
          </p:cNvSpPr>
          <p:nvPr>
            <p:ph type="sldNum" sz="quarter" idx="5"/>
          </p:nvPr>
        </p:nvSpPr>
        <p:spPr/>
        <p:txBody>
          <a:bodyPr/>
          <a:lstStyle/>
          <a:p>
            <a:fld id="{2DF2FE14-80C5-4B07-AFC3-D084851776E3}" type="slidenum">
              <a:rPr lang="fr-FR" smtClean="0"/>
              <a:t>4</a:t>
            </a:fld>
            <a:endParaRPr lang="fr-FR"/>
          </a:p>
        </p:txBody>
      </p:sp>
    </p:spTree>
    <p:extLst>
      <p:ext uri="{BB962C8B-B14F-4D97-AF65-F5344CB8AC3E}">
        <p14:creationId xmlns:p14="http://schemas.microsoft.com/office/powerpoint/2010/main" val="20854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D78FE-4A4B-D853-FDC3-9C556542B8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34C0D4-8E26-BFD3-38E5-49C242ADF93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7334815-CE77-ACC9-E47B-15C549D1663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7D2EA29-F33B-3A22-0E4F-126A7A24FBED}"/>
              </a:ext>
            </a:extLst>
          </p:cNvPr>
          <p:cNvSpPr>
            <a:spLocks noGrp="1"/>
          </p:cNvSpPr>
          <p:nvPr>
            <p:ph type="sldNum" sz="quarter" idx="5"/>
          </p:nvPr>
        </p:nvSpPr>
        <p:spPr/>
        <p:txBody>
          <a:bodyPr/>
          <a:lstStyle/>
          <a:p>
            <a:fld id="{2DF2FE14-80C5-4B07-AFC3-D084851776E3}" type="slidenum">
              <a:rPr lang="fr-FR" smtClean="0"/>
              <a:t>5</a:t>
            </a:fld>
            <a:endParaRPr lang="fr-FR"/>
          </a:p>
        </p:txBody>
      </p:sp>
    </p:spTree>
    <p:extLst>
      <p:ext uri="{BB962C8B-B14F-4D97-AF65-F5344CB8AC3E}">
        <p14:creationId xmlns:p14="http://schemas.microsoft.com/office/powerpoint/2010/main" val="423798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73F68-0A09-2051-4649-D9EB13FC174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71FBCA-BA84-7A12-8097-DAFF764FAF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D5A531E-ADF3-C077-B8A5-AEED62ABC69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6AA0068-7488-D4D2-7631-6698384862EA}"/>
              </a:ext>
            </a:extLst>
          </p:cNvPr>
          <p:cNvSpPr>
            <a:spLocks noGrp="1"/>
          </p:cNvSpPr>
          <p:nvPr>
            <p:ph type="sldNum" sz="quarter" idx="5"/>
          </p:nvPr>
        </p:nvSpPr>
        <p:spPr/>
        <p:txBody>
          <a:bodyPr/>
          <a:lstStyle/>
          <a:p>
            <a:fld id="{2DF2FE14-80C5-4B07-AFC3-D084851776E3}" type="slidenum">
              <a:rPr lang="fr-FR" smtClean="0"/>
              <a:t>6</a:t>
            </a:fld>
            <a:endParaRPr lang="fr-FR"/>
          </a:p>
        </p:txBody>
      </p:sp>
    </p:spTree>
    <p:extLst>
      <p:ext uri="{BB962C8B-B14F-4D97-AF65-F5344CB8AC3E}">
        <p14:creationId xmlns:p14="http://schemas.microsoft.com/office/powerpoint/2010/main" val="54419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0FEA6-DAC8-72B5-B46B-CB3890645AC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95EA60-51F2-C4AA-FA40-51FF9F2DF7F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0CE862F-2A17-6CA3-6F96-32A57F1ADE3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798E5A8-C8E3-F8F0-AC03-D3FFD20542B7}"/>
              </a:ext>
            </a:extLst>
          </p:cNvPr>
          <p:cNvSpPr>
            <a:spLocks noGrp="1"/>
          </p:cNvSpPr>
          <p:nvPr>
            <p:ph type="sldNum" sz="quarter" idx="5"/>
          </p:nvPr>
        </p:nvSpPr>
        <p:spPr/>
        <p:txBody>
          <a:bodyPr/>
          <a:lstStyle/>
          <a:p>
            <a:fld id="{2DF2FE14-80C5-4B07-AFC3-D084851776E3}" type="slidenum">
              <a:rPr lang="fr-FR" smtClean="0"/>
              <a:t>7</a:t>
            </a:fld>
            <a:endParaRPr lang="fr-FR"/>
          </a:p>
        </p:txBody>
      </p:sp>
    </p:spTree>
    <p:extLst>
      <p:ext uri="{BB962C8B-B14F-4D97-AF65-F5344CB8AC3E}">
        <p14:creationId xmlns:p14="http://schemas.microsoft.com/office/powerpoint/2010/main" val="278668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0F4FE-2E2E-4790-CD96-5127502D5F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8528B3-5002-5935-EF63-126F778EC21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758804C-BA7D-2376-3EB9-A5BC46D04AD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D0A0F2D-CAB4-5BB2-9566-CF74B8ED4236}"/>
              </a:ext>
            </a:extLst>
          </p:cNvPr>
          <p:cNvSpPr>
            <a:spLocks noGrp="1"/>
          </p:cNvSpPr>
          <p:nvPr>
            <p:ph type="sldNum" sz="quarter" idx="5"/>
          </p:nvPr>
        </p:nvSpPr>
        <p:spPr/>
        <p:txBody>
          <a:bodyPr/>
          <a:lstStyle/>
          <a:p>
            <a:fld id="{2DF2FE14-80C5-4B07-AFC3-D084851776E3}" type="slidenum">
              <a:rPr lang="fr-FR" smtClean="0"/>
              <a:t>8</a:t>
            </a:fld>
            <a:endParaRPr lang="fr-FR"/>
          </a:p>
        </p:txBody>
      </p:sp>
    </p:spTree>
    <p:extLst>
      <p:ext uri="{BB962C8B-B14F-4D97-AF65-F5344CB8AC3E}">
        <p14:creationId xmlns:p14="http://schemas.microsoft.com/office/powerpoint/2010/main" val="4430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F16D-ED77-6448-1041-83289FA4123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8A151C4-5391-890D-9335-600A2D6C2D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6FC405-7511-15B5-F301-C77235C98A0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DE9384-342C-1541-803C-A7F0B2FB0594}"/>
              </a:ext>
            </a:extLst>
          </p:cNvPr>
          <p:cNvSpPr>
            <a:spLocks noGrp="1"/>
          </p:cNvSpPr>
          <p:nvPr>
            <p:ph type="sldNum" sz="quarter" idx="5"/>
          </p:nvPr>
        </p:nvSpPr>
        <p:spPr/>
        <p:txBody>
          <a:bodyPr/>
          <a:lstStyle/>
          <a:p>
            <a:fld id="{2DF2FE14-80C5-4B07-AFC3-D084851776E3}" type="slidenum">
              <a:rPr lang="fr-FR" smtClean="0"/>
              <a:t>9</a:t>
            </a:fld>
            <a:endParaRPr lang="fr-FR"/>
          </a:p>
        </p:txBody>
      </p:sp>
    </p:spTree>
    <p:extLst>
      <p:ext uri="{BB962C8B-B14F-4D97-AF65-F5344CB8AC3E}">
        <p14:creationId xmlns:p14="http://schemas.microsoft.com/office/powerpoint/2010/main" val="250182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FD2C-4F6A-4839-93D9-F8D481A81F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D91960-1969-7594-ABD2-0BCCAD6DB0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9014BB-8A3F-6E73-B2C0-1A256556A9E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1CE309D-5BDC-E07B-1A4E-4C145C25BCDD}"/>
              </a:ext>
            </a:extLst>
          </p:cNvPr>
          <p:cNvSpPr>
            <a:spLocks noGrp="1"/>
          </p:cNvSpPr>
          <p:nvPr>
            <p:ph type="sldNum" sz="quarter" idx="5"/>
          </p:nvPr>
        </p:nvSpPr>
        <p:spPr/>
        <p:txBody>
          <a:bodyPr/>
          <a:lstStyle/>
          <a:p>
            <a:fld id="{2DF2FE14-80C5-4B07-AFC3-D084851776E3}" type="slidenum">
              <a:rPr lang="fr-FR" smtClean="0"/>
              <a:t>10</a:t>
            </a:fld>
            <a:endParaRPr lang="fr-FR"/>
          </a:p>
        </p:txBody>
      </p:sp>
    </p:spTree>
    <p:extLst>
      <p:ext uri="{BB962C8B-B14F-4D97-AF65-F5344CB8AC3E}">
        <p14:creationId xmlns:p14="http://schemas.microsoft.com/office/powerpoint/2010/main" val="162044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19/09/2025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690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28491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142027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351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76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19/09/2025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30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19/09/2025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63404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153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9252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6286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19/09/2025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0950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5832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19/09/2025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810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051CB-A706-4952-9EC1-5246A38FD839}" type="datetimeFigureOut">
              <a:rPr lang="fr-FR" smtClean="0"/>
              <a:t>19/09/2025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375497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051CB-A706-4952-9EC1-5246A38FD839}" type="datetimeFigureOut">
              <a:rPr lang="fr-FR" smtClean="0"/>
              <a:t>19/09/2025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0438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8128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19/09/2025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9925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7D051CB-A706-4952-9EC1-5246A38FD839}" type="datetimeFigureOut">
              <a:rPr lang="fr-FR" smtClean="0"/>
              <a:t>19/09/2025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673AE9-5C1B-47F7-95E6-C4CC2F550A75}" type="slidenum">
              <a:rPr lang="fr-FR" smtClean="0"/>
              <a:t>‹N°›</a:t>
            </a:fld>
            <a:endParaRPr lang="fr-FR"/>
          </a:p>
        </p:txBody>
      </p:sp>
    </p:spTree>
    <p:extLst>
      <p:ext uri="{BB962C8B-B14F-4D97-AF65-F5344CB8AC3E}">
        <p14:creationId xmlns:p14="http://schemas.microsoft.com/office/powerpoint/2010/main" val="22770981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11289B-6E5C-A963-56A6-F408C4328479}"/>
              </a:ext>
            </a:extLst>
          </p:cNvPr>
          <p:cNvSpPr>
            <a:spLocks noGrp="1"/>
          </p:cNvSpPr>
          <p:nvPr>
            <p:ph type="ctrTitle"/>
          </p:nvPr>
        </p:nvSpPr>
        <p:spPr>
          <a:xfrm>
            <a:off x="652940" y="1340663"/>
            <a:ext cx="6376477" cy="2511111"/>
          </a:xfrm>
        </p:spPr>
        <p:txBody>
          <a:bodyPr wrap="square">
            <a:normAutofit/>
          </a:bodyPr>
          <a:lstStyle/>
          <a:p>
            <a:r>
              <a:rPr lang="fr-FR" sz="5600" dirty="0">
                <a:gradFill flip="none" rotWithShape="1">
                  <a:gsLst>
                    <a:gs pos="32000">
                      <a:srgbClr val="E3E3E3"/>
                    </a:gs>
                    <a:gs pos="0">
                      <a:srgbClr val="969696"/>
                    </a:gs>
                    <a:gs pos="100000">
                      <a:srgbClr val="FFFFFF"/>
                    </a:gs>
                  </a:gsLst>
                  <a:lin ang="8100000" scaled="1"/>
                  <a:tileRect/>
                </a:gradFill>
              </a:rPr>
              <a:t>Cours 3 : </a:t>
            </a:r>
            <a:r>
              <a:rPr lang="fr-FR" sz="5600" b="1" dirty="0">
                <a:gradFill flip="none" rotWithShape="1">
                  <a:gsLst>
                    <a:gs pos="32000">
                      <a:srgbClr val="E3E3E3"/>
                    </a:gs>
                    <a:gs pos="0">
                      <a:srgbClr val="969696"/>
                    </a:gs>
                    <a:gs pos="100000">
                      <a:srgbClr val="FFFFFF"/>
                    </a:gs>
                  </a:gsLst>
                  <a:lin ang="8100000" scaled="1"/>
                  <a:tileRect/>
                </a:gradFill>
              </a:rPr>
              <a:t>Data </a:t>
            </a:r>
            <a:r>
              <a:rPr lang="fr-FR" sz="5600" b="1" dirty="0" err="1">
                <a:gradFill flip="none" rotWithShape="1">
                  <a:gsLst>
                    <a:gs pos="32000">
                      <a:srgbClr val="E3E3E3"/>
                    </a:gs>
                    <a:gs pos="0">
                      <a:srgbClr val="969696"/>
                    </a:gs>
                    <a:gs pos="100000">
                      <a:srgbClr val="FFFFFF"/>
                    </a:gs>
                  </a:gsLst>
                  <a:lin ang="8100000" scaled="1"/>
                  <a:tileRect/>
                </a:gradFill>
              </a:rPr>
              <a:t>Scientist</a:t>
            </a:r>
            <a:r>
              <a:rPr lang="fr-FR" sz="5600" b="1" dirty="0">
                <a:gradFill flip="none" rotWithShape="1">
                  <a:gsLst>
                    <a:gs pos="32000">
                      <a:srgbClr val="E3E3E3"/>
                    </a:gs>
                    <a:gs pos="0">
                      <a:srgbClr val="969696"/>
                    </a:gs>
                    <a:gs pos="100000">
                      <a:srgbClr val="FFFFFF"/>
                    </a:gs>
                  </a:gsLst>
                  <a:lin ang="8100000" scaled="1"/>
                  <a:tileRect/>
                </a:gradFill>
              </a:rPr>
              <a:t> Machine Learning</a:t>
            </a:r>
            <a:endParaRPr lang="fr-FR" sz="5600" dirty="0">
              <a:gradFill flip="none" rotWithShape="1">
                <a:gsLst>
                  <a:gs pos="32000">
                    <a:srgbClr val="E3E3E3"/>
                  </a:gs>
                  <a:gs pos="0">
                    <a:srgbClr val="969696"/>
                  </a:gs>
                  <a:gs pos="100000">
                    <a:srgbClr val="FFFFFF"/>
                  </a:gs>
                </a:gsLst>
                <a:lin ang="8100000" scaled="1"/>
                <a:tileRect/>
              </a:gradFill>
            </a:endParaRPr>
          </a:p>
        </p:txBody>
      </p:sp>
      <p:sp>
        <p:nvSpPr>
          <p:cNvPr id="3" name="Sous-titre 2">
            <a:extLst>
              <a:ext uri="{FF2B5EF4-FFF2-40B4-BE49-F238E27FC236}">
                <a16:creationId xmlns:a16="http://schemas.microsoft.com/office/drawing/2014/main" id="{D34D8210-7137-A689-C185-C42442502944}"/>
              </a:ext>
            </a:extLst>
          </p:cNvPr>
          <p:cNvSpPr>
            <a:spLocks noGrp="1"/>
          </p:cNvSpPr>
          <p:nvPr>
            <p:ph type="subTitle" idx="1"/>
          </p:nvPr>
        </p:nvSpPr>
        <p:spPr>
          <a:xfrm>
            <a:off x="652940" y="4544814"/>
            <a:ext cx="6350241" cy="1188175"/>
          </a:xfrm>
        </p:spPr>
        <p:txBody>
          <a:bodyPr>
            <a:normAutofit/>
          </a:bodyPr>
          <a:lstStyle/>
          <a:p>
            <a:r>
              <a:rPr lang="fr-FR" dirty="0">
                <a:gradFill flip="none" rotWithShape="1">
                  <a:gsLst>
                    <a:gs pos="15000">
                      <a:srgbClr val="94D7E4"/>
                    </a:gs>
                    <a:gs pos="73000">
                      <a:srgbClr val="BFE7EF"/>
                    </a:gs>
                    <a:gs pos="0">
                      <a:srgbClr val="9FDBE7"/>
                    </a:gs>
                    <a:gs pos="100000">
                      <a:srgbClr val="FFFFFF"/>
                    </a:gs>
                  </a:gsLst>
                  <a:lin ang="16200000" scaled="1"/>
                  <a:tileRect/>
                </a:gradFill>
              </a:rPr>
              <a:t>Anticiper les besoins de consommations de bâtiments</a:t>
            </a:r>
            <a:endParaRPr lang="fr-FR" b="1" dirty="0">
              <a:gradFill flip="none" rotWithShape="1">
                <a:gsLst>
                  <a:gs pos="15000">
                    <a:srgbClr val="94D7E4"/>
                  </a:gs>
                  <a:gs pos="73000">
                    <a:srgbClr val="BFE7EF"/>
                  </a:gs>
                  <a:gs pos="0">
                    <a:srgbClr val="9FDBE7"/>
                  </a:gs>
                  <a:gs pos="100000">
                    <a:srgbClr val="FFFFFF"/>
                  </a:gs>
                </a:gsLst>
                <a:lin ang="16200000" scaled="1"/>
                <a:tileRect/>
              </a:gradFill>
            </a:endParaRPr>
          </a:p>
          <a:p>
            <a:endParaRPr lang="fr-FR" dirty="0">
              <a:gradFill flip="none" rotWithShape="1">
                <a:gsLst>
                  <a:gs pos="15000">
                    <a:srgbClr val="94D7E4"/>
                  </a:gs>
                  <a:gs pos="73000">
                    <a:srgbClr val="BFE7EF"/>
                  </a:gs>
                  <a:gs pos="0">
                    <a:srgbClr val="9FDBE7"/>
                  </a:gs>
                  <a:gs pos="100000">
                    <a:srgbClr val="FFFFFF"/>
                  </a:gs>
                </a:gsLst>
                <a:lin ang="16200000" scaled="1"/>
                <a:tileRect/>
              </a:gradFill>
            </a:endParaRPr>
          </a:p>
        </p:txBody>
      </p:sp>
      <p:sp>
        <p:nvSpPr>
          <p:cNvPr id="12"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5697FFA3-D2B7-F1A5-248F-03199B371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9404213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FD807-DEA3-177B-4D18-C763EBA8E98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EDF597-B0CE-D536-EDAA-A9F290857E76}"/>
              </a:ext>
            </a:extLst>
          </p:cNvPr>
          <p:cNvSpPr>
            <a:spLocks noGrp="1"/>
          </p:cNvSpPr>
          <p:nvPr>
            <p:ph type="title"/>
          </p:nvPr>
        </p:nvSpPr>
        <p:spPr>
          <a:xfrm>
            <a:off x="838200" y="0"/>
            <a:ext cx="10515600" cy="1325563"/>
          </a:xfrm>
        </p:spPr>
        <p:txBody>
          <a:bodyPr/>
          <a:lstStyle/>
          <a:p>
            <a:r>
              <a:rPr lang="fr-FR" dirty="0"/>
              <a:t>Evaluation des modèles</a:t>
            </a:r>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Choice>
        <mc:Fallback xmlns="">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192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endParaRPr lang="fr-FR"/>
                        </a:p>
                      </a:txBody>
                      <a:tcPr anchor="ctr">
                        <a:blipFill>
                          <a:blip r:embed="rId3"/>
                          <a:stretch>
                            <a:fillRect l="-911972" t="-8197" r="-102817" b="-929508"/>
                          </a:stretch>
                        </a:blipFill>
                      </a:tcP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Fallback>
      </mc:AlternateContent>
      <p:sp>
        <p:nvSpPr>
          <p:cNvPr id="8" name="ZoneTexte 7">
            <a:extLst>
              <a:ext uri="{FF2B5EF4-FFF2-40B4-BE49-F238E27FC236}">
                <a16:creationId xmlns:a16="http://schemas.microsoft.com/office/drawing/2014/main" id="{684A9333-38BC-2893-B3FC-06AA5D38D160}"/>
              </a:ext>
            </a:extLst>
          </p:cNvPr>
          <p:cNvSpPr txBox="1"/>
          <p:nvPr/>
        </p:nvSpPr>
        <p:spPr>
          <a:xfrm>
            <a:off x="2055303" y="5150055"/>
            <a:ext cx="9115568" cy="1477328"/>
          </a:xfrm>
          <a:prstGeom prst="rect">
            <a:avLst/>
          </a:prstGeom>
          <a:noFill/>
        </p:spPr>
        <p:txBody>
          <a:bodyPr wrap="square" rtlCol="0">
            <a:spAutoFit/>
          </a:bodyPr>
          <a:lstStyle/>
          <a:p>
            <a:r>
              <a:rPr lang="fr-FR" dirty="0"/>
              <a:t>La régression linéaire (</a:t>
            </a:r>
            <a:r>
              <a:rPr lang="fr-FR" dirty="0" err="1"/>
              <a:t>LinearRegression</a:t>
            </a:r>
            <a:r>
              <a:rPr lang="fr-FR" dirty="0"/>
              <a:t> et Ridge) sont légèrement meilleures car:</a:t>
            </a:r>
          </a:p>
          <a:p>
            <a:pPr marL="285750" indent="-285750">
              <a:buFont typeface="Wingdings" panose="05000000000000000000" pitchFamily="2" charset="2"/>
              <a:buChar char="Ø"/>
            </a:pPr>
            <a:r>
              <a:rPr lang="fr-FR" dirty="0"/>
              <a:t>L’erreur moyenne quadratique est plus faible</a:t>
            </a:r>
          </a:p>
          <a:p>
            <a:pPr marL="285750" indent="-285750">
              <a:buFont typeface="Wingdings" panose="05000000000000000000" pitchFamily="2" charset="2"/>
              <a:buChar char="Ø"/>
            </a:pPr>
            <a:r>
              <a:rPr lang="fr-FR" dirty="0"/>
              <a:t>L’erreur de prédiction du modèle (absolue et %) est plus faible</a:t>
            </a:r>
          </a:p>
          <a:p>
            <a:pPr marL="285750" indent="-285750">
              <a:buFont typeface="Wingdings" panose="05000000000000000000" pitchFamily="2" charset="2"/>
              <a:buChar char="Ø"/>
            </a:pPr>
            <a:r>
              <a:rPr lang="fr-FR" dirty="0"/>
              <a:t>Le coefficient de corrélation et de détermination sont plus élevés, signifiant une meilleure part de la variance expliquée par le modèle</a:t>
            </a:r>
          </a:p>
        </p:txBody>
      </p:sp>
    </p:spTree>
    <p:extLst>
      <p:ext uri="{BB962C8B-B14F-4D97-AF65-F5344CB8AC3E}">
        <p14:creationId xmlns:p14="http://schemas.microsoft.com/office/powerpoint/2010/main" val="326131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0B73F-CFB8-E1B6-2C46-52491696DC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836F53-6D1B-3B44-F760-16C8DCBC165F}"/>
              </a:ext>
            </a:extLst>
          </p:cNvPr>
          <p:cNvSpPr>
            <a:spLocks noGrp="1"/>
          </p:cNvSpPr>
          <p:nvPr>
            <p:ph type="title"/>
          </p:nvPr>
        </p:nvSpPr>
        <p:spPr/>
        <p:txBody>
          <a:bodyPr/>
          <a:lstStyle/>
          <a:p>
            <a:r>
              <a:rPr lang="fr-FR" dirty="0"/>
              <a:t>Optimisation des modèles</a:t>
            </a:r>
          </a:p>
        </p:txBody>
      </p:sp>
      <p:sp>
        <p:nvSpPr>
          <p:cNvPr id="3" name="Espace réservé du contenu 2">
            <a:extLst>
              <a:ext uri="{FF2B5EF4-FFF2-40B4-BE49-F238E27FC236}">
                <a16:creationId xmlns:a16="http://schemas.microsoft.com/office/drawing/2014/main" id="{E2D7B879-C6D3-BDE1-C74E-8E5D0B8D1906}"/>
              </a:ext>
            </a:extLst>
          </p:cNvPr>
          <p:cNvSpPr>
            <a:spLocks noGrp="1"/>
          </p:cNvSpPr>
          <p:nvPr>
            <p:ph idx="1"/>
          </p:nvPr>
        </p:nvSpPr>
        <p:spPr>
          <a:xfrm>
            <a:off x="711117" y="1494752"/>
            <a:ext cx="4492222" cy="2083406"/>
          </a:xfrm>
        </p:spPr>
        <p:txBody>
          <a:bodyPr>
            <a:normAutofit fontScale="92500" lnSpcReduction="10000"/>
          </a:bodyPr>
          <a:lstStyle/>
          <a:p>
            <a:pPr algn="just"/>
            <a:r>
              <a:rPr lang="fr-FR" sz="1800" dirty="0"/>
              <a:t>Utilisation de </a:t>
            </a:r>
            <a:r>
              <a:rPr lang="fr-FR" sz="1800" dirty="0" err="1"/>
              <a:t>GridSearchCV</a:t>
            </a:r>
            <a:endParaRPr lang="fr-FR" sz="1800" dirty="0"/>
          </a:p>
          <a:p>
            <a:pPr algn="just"/>
            <a:r>
              <a:rPr lang="fr-FR" sz="1800" dirty="0"/>
              <a:t>Pour le modèle linéaire, modification de 2 hyperparamètres (« </a:t>
            </a:r>
            <a:r>
              <a:rPr lang="fr-FR" sz="1800" dirty="0" err="1"/>
              <a:t>fit_intercept</a:t>
            </a:r>
            <a:r>
              <a:rPr lang="fr-FR" sz="1800" dirty="0"/>
              <a:t> » et « </a:t>
            </a:r>
            <a:r>
              <a:rPr lang="fr-FR" sz="1800" dirty="0" err="1"/>
              <a:t>copy_x</a:t>
            </a:r>
            <a:r>
              <a:rPr lang="fr-FR" sz="1800" dirty="0"/>
              <a:t> »)</a:t>
            </a:r>
          </a:p>
          <a:p>
            <a:pPr algn="just"/>
            <a:r>
              <a:rPr lang="fr-FR" sz="1800" dirty="0"/>
              <a:t>Pour le modèle arbre décisionnel, modification de 3 hyperparamètres (« </a:t>
            </a:r>
            <a:r>
              <a:rPr lang="fr-FR" sz="1800" dirty="0" err="1"/>
              <a:t>n_estimators</a:t>
            </a:r>
            <a:r>
              <a:rPr lang="fr-FR" sz="1800" dirty="0"/>
              <a:t> » , « </a:t>
            </a:r>
            <a:r>
              <a:rPr lang="fr-FR" sz="1800" dirty="0" err="1"/>
              <a:t>max_depth</a:t>
            </a:r>
            <a:r>
              <a:rPr lang="fr-FR" sz="1800" dirty="0"/>
              <a:t> » et « </a:t>
            </a:r>
            <a:r>
              <a:rPr lang="fr-FR" sz="1800" dirty="0" err="1"/>
              <a:t>min_sample_split</a:t>
            </a:r>
            <a:r>
              <a:rPr lang="fr-FR" sz="1800" dirty="0"/>
              <a:t> ».</a:t>
            </a:r>
          </a:p>
          <a:p>
            <a:pPr marL="457200" lvl="1" indent="0" algn="just">
              <a:buNone/>
            </a:pPr>
            <a:endParaRPr lang="fr-FR" sz="1400" dirty="0"/>
          </a:p>
          <a:p>
            <a:pPr marL="0" indent="0" algn="just">
              <a:buNone/>
            </a:pPr>
            <a:endParaRPr lang="fr-FR" sz="1800" dirty="0"/>
          </a:p>
        </p:txBody>
      </p:sp>
      <p:pic>
        <p:nvPicPr>
          <p:cNvPr id="5" name="Image 4">
            <a:extLst>
              <a:ext uri="{FF2B5EF4-FFF2-40B4-BE49-F238E27FC236}">
                <a16:creationId xmlns:a16="http://schemas.microsoft.com/office/drawing/2014/main" id="{1A8C124F-006A-7C54-0A7E-06507DC176BA}"/>
              </a:ext>
            </a:extLst>
          </p:cNvPr>
          <p:cNvPicPr>
            <a:picLocks noChangeAspect="1"/>
          </p:cNvPicPr>
          <p:nvPr/>
        </p:nvPicPr>
        <p:blipFill>
          <a:blip r:embed="rId3"/>
          <a:stretch>
            <a:fillRect/>
          </a:stretch>
        </p:blipFill>
        <p:spPr>
          <a:xfrm>
            <a:off x="6731509" y="1400230"/>
            <a:ext cx="4540940" cy="4738814"/>
          </a:xfrm>
          <a:prstGeom prst="rect">
            <a:avLst/>
          </a:prstGeom>
        </p:spPr>
      </p:pic>
      <p:sp>
        <p:nvSpPr>
          <p:cNvPr id="7" name="ZoneTexte 6">
            <a:extLst>
              <a:ext uri="{FF2B5EF4-FFF2-40B4-BE49-F238E27FC236}">
                <a16:creationId xmlns:a16="http://schemas.microsoft.com/office/drawing/2014/main" id="{5AB61CA8-A2DE-BC08-90EC-56137A036151}"/>
              </a:ext>
            </a:extLst>
          </p:cNvPr>
          <p:cNvSpPr txBox="1"/>
          <p:nvPr/>
        </p:nvSpPr>
        <p:spPr>
          <a:xfrm>
            <a:off x="6412398" y="6123543"/>
            <a:ext cx="5179162" cy="369332"/>
          </a:xfrm>
          <a:prstGeom prst="rect">
            <a:avLst/>
          </a:prstGeom>
          <a:noFill/>
        </p:spPr>
        <p:txBody>
          <a:bodyPr wrap="square" rtlCol="0">
            <a:spAutoFit/>
          </a:bodyPr>
          <a:lstStyle/>
          <a:p>
            <a:pPr algn="ctr"/>
            <a:r>
              <a:rPr lang="fr-FR" i="1" u="sng" dirty="0"/>
              <a:t>Exemple optimisation modèle arbre décisionnel</a:t>
            </a:r>
          </a:p>
        </p:txBody>
      </p:sp>
      <p:pic>
        <p:nvPicPr>
          <p:cNvPr id="6" name="Image 5">
            <a:extLst>
              <a:ext uri="{FF2B5EF4-FFF2-40B4-BE49-F238E27FC236}">
                <a16:creationId xmlns:a16="http://schemas.microsoft.com/office/drawing/2014/main" id="{2DC189A3-DC4B-B6BE-E5B3-5FF21B0E0E06}"/>
              </a:ext>
            </a:extLst>
          </p:cNvPr>
          <p:cNvPicPr>
            <a:picLocks noChangeAspect="1"/>
          </p:cNvPicPr>
          <p:nvPr/>
        </p:nvPicPr>
        <p:blipFill>
          <a:blip r:embed="rId4"/>
          <a:stretch>
            <a:fillRect/>
          </a:stretch>
        </p:blipFill>
        <p:spPr>
          <a:xfrm>
            <a:off x="2026351" y="3678571"/>
            <a:ext cx="2751834" cy="2883375"/>
          </a:xfrm>
          <a:prstGeom prst="rect">
            <a:avLst/>
          </a:prstGeom>
        </p:spPr>
      </p:pic>
    </p:spTree>
    <p:extLst>
      <p:ext uri="{BB962C8B-B14F-4D97-AF65-F5344CB8AC3E}">
        <p14:creationId xmlns:p14="http://schemas.microsoft.com/office/powerpoint/2010/main" val="252769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554C4-3446-A8FA-03D2-29B80BB80E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749E84-DFBD-FF6A-CA32-11C7B7FEA2EC}"/>
              </a:ext>
            </a:extLst>
          </p:cNvPr>
          <p:cNvSpPr>
            <a:spLocks noGrp="1"/>
          </p:cNvSpPr>
          <p:nvPr>
            <p:ph type="title"/>
          </p:nvPr>
        </p:nvSpPr>
        <p:spPr/>
        <p:txBody>
          <a:bodyPr>
            <a:normAutofit fontScale="90000"/>
          </a:bodyPr>
          <a:lstStyle/>
          <a:p>
            <a:r>
              <a:rPr lang="fr-FR" dirty="0"/>
              <a:t>Evaluation des modèles après optimisation</a:t>
            </a:r>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Choice>
        <mc:Fallback xmlns="">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640080">
                    <a:tc>
                      <a:txBody>
                        <a:bodyPr/>
                        <a:lstStyle/>
                        <a:p>
                          <a:pPr algn="ctr"/>
                          <a:r>
                            <a:rPr lang="fr-FR" dirty="0"/>
                            <a:t>Modèle</a:t>
                          </a:r>
                        </a:p>
                      </a:txBody>
                      <a:tcPr anchor="ctr"/>
                    </a:tc>
                    <a:tc>
                      <a:txBody>
                        <a:bodyPr/>
                        <a:lstStyle/>
                        <a:p>
                          <a:pPr algn="ctr"/>
                          <a:r>
                            <a:rPr lang="fr-FR" dirty="0"/>
                            <a:t>RMSE</a:t>
                          </a:r>
                        </a:p>
                      </a:txBody>
                      <a:tcPr anchor="ctr"/>
                    </a:tc>
                    <a:tc>
                      <a:txBody>
                        <a:bodyPr/>
                        <a:lstStyle/>
                        <a:p>
                          <a:endParaRPr lang="fr-FR"/>
                        </a:p>
                      </a:txBody>
                      <a:tcPr anchor="ctr">
                        <a:blipFill>
                          <a:blip r:embed="rId3"/>
                          <a:stretch>
                            <a:fillRect l="-259128" t="-4762" r="-100817" b="-617143"/>
                          </a:stretch>
                        </a:blipFill>
                      </a:tcP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1463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Fallback>
      </mc:AlternateContent>
    </p:spTree>
    <p:extLst>
      <p:ext uri="{BB962C8B-B14F-4D97-AF65-F5344CB8AC3E}">
        <p14:creationId xmlns:p14="http://schemas.microsoft.com/office/powerpoint/2010/main" val="8851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2C5D-574C-8181-E7A8-0B43B4F3C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75AD390-2F5E-CED0-D592-1EEA78A93976}"/>
              </a:ext>
            </a:extLst>
          </p:cNvPr>
          <p:cNvSpPr>
            <a:spLocks noGrp="1"/>
          </p:cNvSpPr>
          <p:nvPr>
            <p:ph type="title"/>
          </p:nvPr>
        </p:nvSpPr>
        <p:spPr/>
        <p:txBody>
          <a:bodyPr>
            <a:normAutofit/>
          </a:bodyPr>
          <a:lstStyle/>
          <a:p>
            <a:r>
              <a:rPr lang="fr-FR" dirty="0"/>
              <a:t>Analyser l’erreur du modèle</a:t>
            </a:r>
          </a:p>
        </p:txBody>
      </p:sp>
      <p:pic>
        <p:nvPicPr>
          <p:cNvPr id="4" name="Image 3">
            <a:extLst>
              <a:ext uri="{FF2B5EF4-FFF2-40B4-BE49-F238E27FC236}">
                <a16:creationId xmlns:a16="http://schemas.microsoft.com/office/drawing/2014/main" id="{52C048CE-3053-3328-FE53-63415E156AB2}"/>
              </a:ext>
            </a:extLst>
          </p:cNvPr>
          <p:cNvPicPr>
            <a:picLocks noChangeAspect="1"/>
          </p:cNvPicPr>
          <p:nvPr/>
        </p:nvPicPr>
        <p:blipFill>
          <a:blip r:embed="rId3"/>
          <a:stretch>
            <a:fillRect/>
          </a:stretch>
        </p:blipFill>
        <p:spPr>
          <a:xfrm>
            <a:off x="5314557" y="1331446"/>
            <a:ext cx="6562725" cy="5210175"/>
          </a:xfrm>
          <a:prstGeom prst="rect">
            <a:avLst/>
          </a:prstGeom>
        </p:spPr>
      </p:pic>
      <p:pic>
        <p:nvPicPr>
          <p:cNvPr id="6" name="Image 5">
            <a:extLst>
              <a:ext uri="{FF2B5EF4-FFF2-40B4-BE49-F238E27FC236}">
                <a16:creationId xmlns:a16="http://schemas.microsoft.com/office/drawing/2014/main" id="{354D6D3A-7E32-0936-E359-EDAC89DA0610}"/>
              </a:ext>
            </a:extLst>
          </p:cNvPr>
          <p:cNvPicPr>
            <a:picLocks noChangeAspect="1"/>
          </p:cNvPicPr>
          <p:nvPr/>
        </p:nvPicPr>
        <p:blipFill>
          <a:blip r:embed="rId4"/>
          <a:stretch>
            <a:fillRect/>
          </a:stretch>
        </p:blipFill>
        <p:spPr>
          <a:xfrm>
            <a:off x="283955" y="1725924"/>
            <a:ext cx="4769095" cy="4616687"/>
          </a:xfrm>
          <a:prstGeom prst="rect">
            <a:avLst/>
          </a:prstGeom>
        </p:spPr>
      </p:pic>
    </p:spTree>
    <p:extLst>
      <p:ext uri="{BB962C8B-B14F-4D97-AF65-F5344CB8AC3E}">
        <p14:creationId xmlns:p14="http://schemas.microsoft.com/office/powerpoint/2010/main" val="22500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2ACE0-E8A8-DD70-3BD4-70FD99B050F0}"/>
              </a:ext>
            </a:extLst>
          </p:cNvPr>
          <p:cNvSpPr>
            <a:spLocks noGrp="1"/>
          </p:cNvSpPr>
          <p:nvPr>
            <p:ph type="title"/>
          </p:nvPr>
        </p:nvSpPr>
        <p:spPr>
          <a:xfrm>
            <a:off x="838200" y="352851"/>
            <a:ext cx="10515600" cy="1325563"/>
          </a:xfrm>
        </p:spPr>
        <p:txBody>
          <a:bodyPr/>
          <a:lstStyle/>
          <a:p>
            <a:r>
              <a:rPr lang="fr-FR" dirty="0"/>
              <a:t>Chargement des données</a:t>
            </a:r>
          </a:p>
        </p:txBody>
      </p:sp>
      <p:sp>
        <p:nvSpPr>
          <p:cNvPr id="3" name="Espace réservé du contenu 2">
            <a:extLst>
              <a:ext uri="{FF2B5EF4-FFF2-40B4-BE49-F238E27FC236}">
                <a16:creationId xmlns:a16="http://schemas.microsoft.com/office/drawing/2014/main" id="{7005C4AF-81BB-5D3E-8A07-16B29C7F4B18}"/>
              </a:ext>
            </a:extLst>
          </p:cNvPr>
          <p:cNvSpPr>
            <a:spLocks noGrp="1"/>
          </p:cNvSpPr>
          <p:nvPr>
            <p:ph idx="1"/>
          </p:nvPr>
        </p:nvSpPr>
        <p:spPr>
          <a:xfrm>
            <a:off x="0" y="1436039"/>
            <a:ext cx="4829750" cy="4743832"/>
          </a:xfrm>
        </p:spPr>
        <p:txBody>
          <a:bodyPr>
            <a:normAutofit fontScale="92500" lnSpcReduction="20000"/>
          </a:bodyPr>
          <a:lstStyle/>
          <a:p>
            <a:pPr algn="just"/>
            <a:r>
              <a:rPr lang="fr-FR" sz="1800" dirty="0"/>
              <a:t>Chargement et création du </a:t>
            </a:r>
            <a:r>
              <a:rPr lang="fr-FR" sz="1800" dirty="0" err="1"/>
              <a:t>dataframe</a:t>
            </a:r>
            <a:r>
              <a:rPr lang="fr-FR" sz="1800" dirty="0"/>
              <a:t> </a:t>
            </a:r>
            <a:r>
              <a:rPr lang="fr-FR" sz="1800" dirty="0" err="1"/>
              <a:t>building_consumption</a:t>
            </a:r>
            <a:endParaRPr lang="fr-FR" sz="1800" dirty="0"/>
          </a:p>
          <a:p>
            <a:pPr algn="just"/>
            <a:r>
              <a:rPr lang="fr-FR" sz="1800" dirty="0"/>
              <a:t>Courte analyse exploratoire pour voir le design du </a:t>
            </a:r>
            <a:r>
              <a:rPr lang="fr-FR" sz="1800" dirty="0" err="1"/>
              <a:t>dataframe</a:t>
            </a:r>
            <a:endParaRPr lang="fr-FR" sz="1800" dirty="0"/>
          </a:p>
          <a:p>
            <a:pPr algn="just"/>
            <a:r>
              <a:rPr lang="fr-FR" sz="1800" dirty="0"/>
              <a:t>Suppression des </a:t>
            </a:r>
            <a:r>
              <a:rPr lang="fr-FR" sz="1800" dirty="0" err="1"/>
              <a:t>Outliers</a:t>
            </a:r>
            <a:r>
              <a:rPr lang="fr-FR" sz="1800" dirty="0"/>
              <a:t>:</a:t>
            </a:r>
          </a:p>
          <a:p>
            <a:pPr lvl="1" algn="just"/>
            <a:r>
              <a:rPr lang="fr-FR" sz="1400" dirty="0"/>
              <a:t>Surface nulle</a:t>
            </a:r>
          </a:p>
          <a:p>
            <a:pPr lvl="1" algn="just"/>
            <a:r>
              <a:rPr lang="fr-FR" sz="1400" dirty="0" err="1"/>
              <a:t>Étiquettés</a:t>
            </a:r>
            <a:r>
              <a:rPr lang="fr-FR" sz="1400" dirty="0"/>
              <a:t> comme </a:t>
            </a:r>
            <a:r>
              <a:rPr lang="fr-FR" sz="1400" dirty="0" err="1"/>
              <a:t>outlier</a:t>
            </a:r>
            <a:endParaRPr lang="fr-FR" sz="1400" dirty="0"/>
          </a:p>
          <a:p>
            <a:pPr lvl="1" algn="just"/>
            <a:r>
              <a:rPr lang="fr-FR" sz="1400" dirty="0"/>
              <a:t>Nbres bâtiments = 0</a:t>
            </a:r>
          </a:p>
          <a:p>
            <a:pPr lvl="1" algn="just"/>
            <a:endParaRPr lang="fr-FR" sz="1400" dirty="0"/>
          </a:p>
          <a:p>
            <a:pPr algn="just"/>
            <a:r>
              <a:rPr lang="fr-FR" sz="1800" dirty="0"/>
              <a:t>A l’aide de la colonne ‘</a:t>
            </a:r>
            <a:r>
              <a:rPr lang="fr-FR" sz="1800" dirty="0" err="1"/>
              <a:t>PrimaryPropertyType</a:t>
            </a:r>
            <a:r>
              <a:rPr lang="fr-FR" sz="1800" dirty="0"/>
              <a:t>’, on ne conserve uniquement les bâtiments non résidentiels</a:t>
            </a:r>
          </a:p>
          <a:p>
            <a:pPr marL="0" indent="0" algn="just">
              <a:buNone/>
            </a:pPr>
            <a:endParaRPr lang="fr-FR" sz="1800" dirty="0"/>
          </a:p>
          <a:p>
            <a:pPr algn="just"/>
            <a:r>
              <a:rPr lang="fr-FR" sz="1800" dirty="0"/>
              <a:t>Plusieurs variables renseignent à la fois sur la surface totale du bâtiment et sur ses différents types d’utilisation (usage principal, secondaire, etc.). On gardera uniquement la variable de surface totale du bâtiment ainsi que celle présentant la liste de toutes les utilisations.</a:t>
            </a:r>
          </a:p>
          <a:p>
            <a:pPr algn="just"/>
            <a:r>
              <a:rPr lang="fr-FR" sz="1800" dirty="0"/>
              <a:t>La colonne </a:t>
            </a:r>
            <a:r>
              <a:rPr lang="fr-FR" sz="1800" b="1" dirty="0"/>
              <a:t>TotalGHGEmissions</a:t>
            </a:r>
            <a:r>
              <a:rPr lang="fr-FR" sz="1800" dirty="0"/>
              <a:t> sera la cible</a:t>
            </a:r>
          </a:p>
        </p:txBody>
      </p:sp>
      <p:pic>
        <p:nvPicPr>
          <p:cNvPr id="5" name="Image 4">
            <a:extLst>
              <a:ext uri="{FF2B5EF4-FFF2-40B4-BE49-F238E27FC236}">
                <a16:creationId xmlns:a16="http://schemas.microsoft.com/office/drawing/2014/main" id="{187BB1B4-BDFD-D2DE-D62F-E036F93048E0}"/>
              </a:ext>
            </a:extLst>
          </p:cNvPr>
          <p:cNvPicPr>
            <a:picLocks noChangeAspect="1"/>
          </p:cNvPicPr>
          <p:nvPr/>
        </p:nvPicPr>
        <p:blipFill>
          <a:blip r:embed="rId3"/>
          <a:stretch>
            <a:fillRect/>
          </a:stretch>
        </p:blipFill>
        <p:spPr>
          <a:xfrm>
            <a:off x="4918224" y="1634387"/>
            <a:ext cx="7196025" cy="4210322"/>
          </a:xfrm>
          <a:prstGeom prst="rect">
            <a:avLst/>
          </a:prstGeom>
        </p:spPr>
      </p:pic>
    </p:spTree>
    <p:extLst>
      <p:ext uri="{BB962C8B-B14F-4D97-AF65-F5344CB8AC3E}">
        <p14:creationId xmlns:p14="http://schemas.microsoft.com/office/powerpoint/2010/main" val="2881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4F901-A5E7-B8EA-B517-DCAE482C09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D65866-9462-A206-8661-16CFA4C9BF2C}"/>
              </a:ext>
            </a:extLst>
          </p:cNvPr>
          <p:cNvSpPr>
            <a:spLocks noGrp="1"/>
          </p:cNvSpPr>
          <p:nvPr>
            <p:ph type="title"/>
          </p:nvPr>
        </p:nvSpPr>
        <p:spPr/>
        <p:txBody>
          <a:bodyPr/>
          <a:lstStyle/>
          <a:p>
            <a:r>
              <a:rPr lang="fr-FR" dirty="0"/>
              <a:t>Analyse Exploratoire</a:t>
            </a:r>
          </a:p>
        </p:txBody>
      </p:sp>
      <p:sp>
        <p:nvSpPr>
          <p:cNvPr id="3" name="Espace réservé du contenu 2">
            <a:extLst>
              <a:ext uri="{FF2B5EF4-FFF2-40B4-BE49-F238E27FC236}">
                <a16:creationId xmlns:a16="http://schemas.microsoft.com/office/drawing/2014/main" id="{42E8CB3B-3C72-AD87-583A-46EE53CD08C0}"/>
              </a:ext>
            </a:extLst>
          </p:cNvPr>
          <p:cNvSpPr>
            <a:spLocks noGrp="1"/>
          </p:cNvSpPr>
          <p:nvPr>
            <p:ph idx="1"/>
          </p:nvPr>
        </p:nvSpPr>
        <p:spPr>
          <a:xfrm>
            <a:off x="383493" y="2391198"/>
            <a:ext cx="5339556" cy="3739578"/>
          </a:xfrm>
        </p:spPr>
        <p:txBody>
          <a:bodyPr>
            <a:normAutofit/>
          </a:bodyPr>
          <a:lstStyle/>
          <a:p>
            <a:pPr algn="just"/>
            <a:r>
              <a:rPr lang="fr-FR" sz="1800" dirty="0"/>
              <a:t>On réalise une matrice de corrélation entre les variables liées à la consommation du bâtiment</a:t>
            </a:r>
          </a:p>
          <a:p>
            <a:pPr algn="just"/>
            <a:r>
              <a:rPr lang="fr-FR" sz="1800" dirty="0"/>
              <a:t>Beaucoup de variables sont des doublons, c’est-à-dire des variables énergétiques exprimées dans des unités différentes (électricité, gaz, Source EUI, Site EUI)</a:t>
            </a:r>
          </a:p>
          <a:p>
            <a:pPr algn="just"/>
            <a:r>
              <a:rPr lang="fr-FR" sz="1800" dirty="0"/>
              <a:t>Je fais le choix de ne pas les supprimer, car ces variables ne seront pas utilisées pour notre modèle (</a:t>
            </a:r>
            <a:r>
              <a:rPr lang="fr-FR" sz="1800" dirty="0" err="1"/>
              <a:t>leakage</a:t>
            </a:r>
            <a:r>
              <a:rPr lang="fr-FR" sz="1800" dirty="0"/>
              <a:t>)</a:t>
            </a:r>
          </a:p>
        </p:txBody>
      </p:sp>
      <p:pic>
        <p:nvPicPr>
          <p:cNvPr id="6" name="Image 5">
            <a:extLst>
              <a:ext uri="{FF2B5EF4-FFF2-40B4-BE49-F238E27FC236}">
                <a16:creationId xmlns:a16="http://schemas.microsoft.com/office/drawing/2014/main" id="{0848F74C-57F7-5CCD-09CC-60EB7D5F6C1A}"/>
              </a:ext>
            </a:extLst>
          </p:cNvPr>
          <p:cNvPicPr>
            <a:picLocks noChangeAspect="1"/>
          </p:cNvPicPr>
          <p:nvPr/>
        </p:nvPicPr>
        <p:blipFill>
          <a:blip r:embed="rId3"/>
          <a:stretch>
            <a:fillRect/>
          </a:stretch>
        </p:blipFill>
        <p:spPr>
          <a:xfrm>
            <a:off x="6096000" y="1412371"/>
            <a:ext cx="5712507" cy="5080503"/>
          </a:xfrm>
          <a:prstGeom prst="rect">
            <a:avLst/>
          </a:prstGeom>
        </p:spPr>
      </p:pic>
    </p:spTree>
    <p:extLst>
      <p:ext uri="{BB962C8B-B14F-4D97-AF65-F5344CB8AC3E}">
        <p14:creationId xmlns:p14="http://schemas.microsoft.com/office/powerpoint/2010/main" val="56976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95AC-F1A4-1627-7F43-4BBB098A80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48E488-398F-C32A-4820-5822C8506862}"/>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C3F2820-03F7-0D0F-C4BD-B1BDC1E190EE}"/>
              </a:ext>
            </a:extLst>
          </p:cNvPr>
          <p:cNvSpPr>
            <a:spLocks noGrp="1"/>
          </p:cNvSpPr>
          <p:nvPr>
            <p:ph idx="1"/>
          </p:nvPr>
        </p:nvSpPr>
        <p:spPr>
          <a:xfrm>
            <a:off x="0" y="2991821"/>
            <a:ext cx="5098694" cy="2218418"/>
          </a:xfrm>
        </p:spPr>
        <p:txBody>
          <a:bodyPr>
            <a:normAutofit/>
          </a:bodyPr>
          <a:lstStyle/>
          <a:p>
            <a:pPr algn="just"/>
            <a:r>
              <a:rPr lang="fr-FR" sz="1800" dirty="0" err="1"/>
              <a:t>BoxPlots</a:t>
            </a:r>
            <a:r>
              <a:rPr lang="fr-FR" sz="1800" dirty="0"/>
              <a:t> pour regarder l’influence de mes variables </a:t>
            </a:r>
            <a:r>
              <a:rPr lang="fr-FR" sz="1600" dirty="0"/>
              <a:t>qualitatives sur la cible </a:t>
            </a:r>
            <a:r>
              <a:rPr lang="fr-FR" sz="1600" dirty="0" err="1"/>
              <a:t>TotalGHGEmissions</a:t>
            </a:r>
            <a:r>
              <a:rPr lang="fr-FR" sz="1600" dirty="0"/>
              <a:t> : ['</a:t>
            </a:r>
            <a:r>
              <a:rPr lang="fr-FR" sz="1600" dirty="0" err="1"/>
              <a:t>BuildingType</a:t>
            </a:r>
            <a:r>
              <a:rPr lang="fr-FR" sz="1600" dirty="0"/>
              <a:t>', '</a:t>
            </a:r>
            <a:r>
              <a:rPr lang="fr-FR" sz="1600" dirty="0" err="1"/>
              <a:t>PrimaryPropertyType</a:t>
            </a:r>
            <a:r>
              <a:rPr lang="fr-FR" sz="1600" dirty="0"/>
              <a:t>', '</a:t>
            </a:r>
            <a:r>
              <a:rPr lang="fr-FR" sz="1600" dirty="0" err="1"/>
              <a:t>Neighborhood</a:t>
            </a:r>
            <a:r>
              <a:rPr lang="fr-FR" sz="1600" dirty="0"/>
              <a:t>', '</a:t>
            </a:r>
            <a:r>
              <a:rPr lang="fr-FR" sz="1600" dirty="0" err="1"/>
              <a:t>NumberofFloors</a:t>
            </a:r>
            <a:r>
              <a:rPr lang="fr-FR" sz="1600" dirty="0"/>
              <a:t>’].</a:t>
            </a:r>
            <a:endParaRPr lang="fr-FR" sz="1800" dirty="0"/>
          </a:p>
          <a:p>
            <a:pPr algn="just"/>
            <a:r>
              <a:rPr lang="fr-FR" sz="1800" dirty="0"/>
              <a:t>La consommation du bâtiment semble varier en fonction du type, de la propriété du bâtiment et du quartier. Le nombre d’étage semble avoir moins d’influence.</a:t>
            </a:r>
          </a:p>
          <a:p>
            <a:pPr algn="just"/>
            <a:endParaRPr lang="fr-FR" sz="1800" dirty="0"/>
          </a:p>
        </p:txBody>
      </p:sp>
      <p:pic>
        <p:nvPicPr>
          <p:cNvPr id="9" name="Image 8">
            <a:extLst>
              <a:ext uri="{FF2B5EF4-FFF2-40B4-BE49-F238E27FC236}">
                <a16:creationId xmlns:a16="http://schemas.microsoft.com/office/drawing/2014/main" id="{D0953AF4-FDE4-0497-457D-B820D7577B46}"/>
              </a:ext>
            </a:extLst>
          </p:cNvPr>
          <p:cNvPicPr>
            <a:picLocks noChangeAspect="1"/>
          </p:cNvPicPr>
          <p:nvPr/>
        </p:nvPicPr>
        <p:blipFill>
          <a:blip r:embed="rId3"/>
          <a:stretch>
            <a:fillRect/>
          </a:stretch>
        </p:blipFill>
        <p:spPr>
          <a:xfrm>
            <a:off x="6240481" y="1393078"/>
            <a:ext cx="5542794" cy="5342183"/>
          </a:xfrm>
          <a:prstGeom prst="rect">
            <a:avLst/>
          </a:prstGeom>
        </p:spPr>
      </p:pic>
    </p:spTree>
    <p:extLst>
      <p:ext uri="{BB962C8B-B14F-4D97-AF65-F5344CB8AC3E}">
        <p14:creationId xmlns:p14="http://schemas.microsoft.com/office/powerpoint/2010/main" val="37541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315D1-222A-8205-98B4-E0B205BC5D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47C5CE-7DB6-ABF8-935F-6A33A2535F69}"/>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F773443-8FB4-8BBE-5F04-F3A34AF5664E}"/>
              </a:ext>
            </a:extLst>
          </p:cNvPr>
          <p:cNvSpPr>
            <a:spLocks noGrp="1"/>
          </p:cNvSpPr>
          <p:nvPr>
            <p:ph idx="1"/>
          </p:nvPr>
        </p:nvSpPr>
        <p:spPr>
          <a:xfrm>
            <a:off x="0" y="2991821"/>
            <a:ext cx="5098694" cy="1868614"/>
          </a:xfrm>
        </p:spPr>
        <p:txBody>
          <a:bodyPr>
            <a:normAutofit fontScale="92500" lnSpcReduction="10000"/>
          </a:bodyPr>
          <a:lstStyle/>
          <a:p>
            <a:pPr algn="just"/>
            <a:r>
              <a:rPr lang="fr-FR" sz="1800" dirty="0" err="1"/>
              <a:t>ScatterPlot</a:t>
            </a:r>
            <a:r>
              <a:rPr lang="fr-FR" sz="1800" dirty="0"/>
              <a:t> pour regarder l’influence de mes variables quantitatives sur la cible TotalGHGEmissions.</a:t>
            </a:r>
          </a:p>
          <a:p>
            <a:pPr algn="just"/>
            <a:endParaRPr lang="fr-FR" sz="1800" dirty="0"/>
          </a:p>
          <a:p>
            <a:pPr algn="just"/>
            <a:r>
              <a:rPr lang="fr-FR" sz="1800" dirty="0"/>
              <a:t>La consommation du bâtiment semble dépendre de la conso en gaz et électricité, mais moins de l’année de construction et de la surface totale au sol</a:t>
            </a:r>
          </a:p>
          <a:p>
            <a:pPr marL="0" indent="0" algn="just">
              <a:buNone/>
            </a:pPr>
            <a:endParaRPr lang="fr-FR" sz="1800" dirty="0"/>
          </a:p>
        </p:txBody>
      </p:sp>
      <p:pic>
        <p:nvPicPr>
          <p:cNvPr id="12" name="Image 11">
            <a:extLst>
              <a:ext uri="{FF2B5EF4-FFF2-40B4-BE49-F238E27FC236}">
                <a16:creationId xmlns:a16="http://schemas.microsoft.com/office/drawing/2014/main" id="{36DA9CC0-CAF2-2DB4-5DED-A951423E6603}"/>
              </a:ext>
            </a:extLst>
          </p:cNvPr>
          <p:cNvPicPr>
            <a:picLocks noChangeAspect="1"/>
          </p:cNvPicPr>
          <p:nvPr/>
        </p:nvPicPr>
        <p:blipFill>
          <a:blip r:embed="rId3"/>
          <a:stretch>
            <a:fillRect/>
          </a:stretch>
        </p:blipFill>
        <p:spPr>
          <a:xfrm>
            <a:off x="5247059" y="1922541"/>
            <a:ext cx="6691141" cy="4142775"/>
          </a:xfrm>
          <a:prstGeom prst="rect">
            <a:avLst/>
          </a:prstGeom>
        </p:spPr>
      </p:pic>
    </p:spTree>
    <p:extLst>
      <p:ext uri="{BB962C8B-B14F-4D97-AF65-F5344CB8AC3E}">
        <p14:creationId xmlns:p14="http://schemas.microsoft.com/office/powerpoint/2010/main" val="222607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590BA-0305-168D-E2C4-D9A6C85517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0AC2BD5-592F-6BD6-2F53-16DF56DB7961}"/>
              </a:ext>
            </a:extLst>
          </p:cNvPr>
          <p:cNvSpPr>
            <a:spLocks noGrp="1"/>
          </p:cNvSpPr>
          <p:nvPr>
            <p:ph type="title"/>
          </p:nvPr>
        </p:nvSpPr>
        <p:spPr/>
        <p:txBody>
          <a:bodyPr/>
          <a:lstStyle/>
          <a:p>
            <a:r>
              <a:rPr lang="fr-FR" dirty="0"/>
              <a:t>Préparation des features</a:t>
            </a:r>
          </a:p>
        </p:txBody>
      </p:sp>
      <p:graphicFrame>
        <p:nvGraphicFramePr>
          <p:cNvPr id="4" name="Tableau 3">
            <a:extLst>
              <a:ext uri="{FF2B5EF4-FFF2-40B4-BE49-F238E27FC236}">
                <a16:creationId xmlns:a16="http://schemas.microsoft.com/office/drawing/2014/main" id="{E9271DFC-F515-9F3D-E09C-6B16F7294EC0}"/>
              </a:ext>
            </a:extLst>
          </p:cNvPr>
          <p:cNvGraphicFramePr>
            <a:graphicFrameLocks noGrp="1"/>
          </p:cNvGraphicFramePr>
          <p:nvPr>
            <p:extLst>
              <p:ext uri="{D42A27DB-BD31-4B8C-83A1-F6EECF244321}">
                <p14:modId xmlns:p14="http://schemas.microsoft.com/office/powerpoint/2010/main" val="3570261138"/>
              </p:ext>
            </p:extLst>
          </p:nvPr>
        </p:nvGraphicFramePr>
        <p:xfrm>
          <a:off x="1116918" y="1494307"/>
          <a:ext cx="10153792" cy="5065090"/>
        </p:xfrm>
        <a:graphic>
          <a:graphicData uri="http://schemas.openxmlformats.org/drawingml/2006/table">
            <a:tbl>
              <a:tblPr firstRow="1" bandRow="1">
                <a:tableStyleId>{5C22544A-7EE6-4342-B048-85BDC9FD1C3A}</a:tableStyleId>
              </a:tblPr>
              <a:tblGrid>
                <a:gridCol w="2909986">
                  <a:extLst>
                    <a:ext uri="{9D8B030D-6E8A-4147-A177-3AD203B41FA5}">
                      <a16:colId xmlns:a16="http://schemas.microsoft.com/office/drawing/2014/main" val="4083392236"/>
                    </a:ext>
                  </a:extLst>
                </a:gridCol>
                <a:gridCol w="2909986">
                  <a:extLst>
                    <a:ext uri="{9D8B030D-6E8A-4147-A177-3AD203B41FA5}">
                      <a16:colId xmlns:a16="http://schemas.microsoft.com/office/drawing/2014/main" val="914610933"/>
                    </a:ext>
                  </a:extLst>
                </a:gridCol>
                <a:gridCol w="4333820">
                  <a:extLst>
                    <a:ext uri="{9D8B030D-6E8A-4147-A177-3AD203B41FA5}">
                      <a16:colId xmlns:a16="http://schemas.microsoft.com/office/drawing/2014/main" val="1355663231"/>
                    </a:ext>
                  </a:extLst>
                </a:gridCol>
              </a:tblGrid>
              <a:tr h="347335">
                <a:tc>
                  <a:txBody>
                    <a:bodyPr/>
                    <a:lstStyle/>
                    <a:p>
                      <a:pPr algn="ctr"/>
                      <a:r>
                        <a:rPr lang="fr-FR" sz="1800" dirty="0"/>
                        <a:t>Features</a:t>
                      </a:r>
                    </a:p>
                  </a:txBody>
                  <a:tcPr anchor="ctr"/>
                </a:tc>
                <a:tc>
                  <a:txBody>
                    <a:bodyPr/>
                    <a:lstStyle/>
                    <a:p>
                      <a:pPr algn="ctr"/>
                      <a:r>
                        <a:rPr lang="fr-FR" sz="1800" dirty="0"/>
                        <a:t>Encodage</a:t>
                      </a:r>
                    </a:p>
                  </a:txBody>
                  <a:tcPr anchor="ctr"/>
                </a:tc>
                <a:tc>
                  <a:txBody>
                    <a:bodyPr/>
                    <a:lstStyle/>
                    <a:p>
                      <a:pPr algn="ctr"/>
                      <a:r>
                        <a:rPr lang="fr-FR" sz="1800" dirty="0"/>
                        <a:t>Définition</a:t>
                      </a:r>
                    </a:p>
                  </a:txBody>
                  <a:tcPr anchor="ctr"/>
                </a:tc>
                <a:extLst>
                  <a:ext uri="{0D108BD9-81ED-4DB2-BD59-A6C34878D82A}">
                    <a16:rowId xmlns:a16="http://schemas.microsoft.com/office/drawing/2014/main" val="3120645145"/>
                  </a:ext>
                </a:extLst>
              </a:tr>
              <a:tr h="781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a:t>
                      </a:r>
                      <a:r>
                        <a:rPr lang="fr-FR" sz="1600" b="0" dirty="0" err="1"/>
                        <a:t>BuildingType</a:t>
                      </a:r>
                      <a:r>
                        <a:rPr lang="fr-FR" sz="1600" b="0" dirty="0"/>
                        <a:t>", "</a:t>
                      </a:r>
                      <a:r>
                        <a:rPr lang="fr-FR" sz="1600" b="0" dirty="0" err="1"/>
                        <a:t>PrimaryPropertyType</a:t>
                      </a:r>
                      <a:r>
                        <a:rPr lang="fr-FR" sz="1600" b="0" dirty="0"/>
                        <a:t>", "</a:t>
                      </a:r>
                      <a:r>
                        <a:rPr lang="fr-FR" sz="1600" b="0" dirty="0" err="1"/>
                        <a:t>Neighborhood</a:t>
                      </a:r>
                      <a:r>
                        <a:rPr lang="fr-FR" sz="1600" b="0" dirty="0"/>
                        <a:t>"]</a:t>
                      </a:r>
                    </a:p>
                  </a:txBody>
                  <a:tcPr anchor="ctr"/>
                </a:tc>
                <a:tc>
                  <a:txBody>
                    <a:bodyPr/>
                    <a:lstStyle/>
                    <a:p>
                      <a:pPr algn="ctr"/>
                      <a:r>
                        <a:rPr lang="fr-FR" sz="1600" dirty="0"/>
                        <a:t>OneHotEncoder</a:t>
                      </a:r>
                    </a:p>
                  </a:txBody>
                  <a:tcPr anchor="ctr"/>
                </a:tc>
                <a:tc>
                  <a:txBody>
                    <a:bodyPr/>
                    <a:lstStyle/>
                    <a:p>
                      <a:pPr algn="ctr"/>
                      <a:r>
                        <a:rPr lang="fr-FR" sz="1600" dirty="0"/>
                        <a:t>Limite de catégories à 8</a:t>
                      </a:r>
                    </a:p>
                  </a:txBody>
                  <a:tcPr anchor="ctr"/>
                </a:tc>
                <a:extLst>
                  <a:ext uri="{0D108BD9-81ED-4DB2-BD59-A6C34878D82A}">
                    <a16:rowId xmlns:a16="http://schemas.microsoft.com/office/drawing/2014/main" val="3866970065"/>
                  </a:ext>
                </a:extLst>
              </a:tr>
              <a:tr h="318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['Longitude', 'Latitude']</a:t>
                      </a:r>
                    </a:p>
                  </a:txBody>
                  <a:tcPr anchor="ctr"/>
                </a:tc>
                <a:tc>
                  <a:txBody>
                    <a:bodyPr/>
                    <a:lstStyle/>
                    <a:p>
                      <a:pPr algn="ctr"/>
                      <a:r>
                        <a:rPr lang="fr-FR" sz="1600" dirty="0" err="1"/>
                        <a:t>Scaling</a:t>
                      </a:r>
                      <a:endParaRPr lang="fr-FR" sz="1600" dirty="0"/>
                    </a:p>
                  </a:txBody>
                  <a:tcPr anchor="ctr"/>
                </a:tc>
                <a:tc>
                  <a:txBody>
                    <a:bodyPr/>
                    <a:lstStyle/>
                    <a:p>
                      <a:pPr algn="ctr"/>
                      <a:endParaRPr lang="fr-FR" sz="1600" dirty="0"/>
                    </a:p>
                  </a:txBody>
                  <a:tcPr anchor="ctr"/>
                </a:tc>
                <a:extLst>
                  <a:ext uri="{0D108BD9-81ED-4DB2-BD59-A6C34878D82A}">
                    <a16:rowId xmlns:a16="http://schemas.microsoft.com/office/drawing/2014/main" val="1851935902"/>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["PropertyGFATotal", "</a:t>
                      </a:r>
                      <a:r>
                        <a:rPr lang="fr-FR" sz="1600" b="0" dirty="0" err="1"/>
                        <a:t>NumberofFloors</a:t>
                      </a:r>
                      <a:r>
                        <a:rPr lang="fr-FR" sz="1600" b="0" dirty="0"/>
                        <a:t>"]</a:t>
                      </a:r>
                    </a:p>
                  </a:txBody>
                  <a:tcPr anchor="ctr"/>
                </a:tc>
                <a:tc>
                  <a:txBody>
                    <a:bodyPr/>
                    <a:lstStyle/>
                    <a:p>
                      <a:pPr algn="ctr"/>
                      <a:r>
                        <a:rPr lang="fr-FR" sz="1600" dirty="0"/>
                        <a:t>-</a:t>
                      </a:r>
                    </a:p>
                  </a:txBody>
                  <a:tcPr anchor="ctr"/>
                </a:tc>
                <a:tc>
                  <a:txBody>
                    <a:bodyPr/>
                    <a:lstStyle/>
                    <a:p>
                      <a:pPr algn="ctr"/>
                      <a:endParaRPr lang="fr-FR" sz="1600" dirty="0"/>
                    </a:p>
                  </a:txBody>
                  <a:tcPr anchor="ctr"/>
                </a:tc>
                <a:extLst>
                  <a:ext uri="{0D108BD9-81ED-4DB2-BD59-A6C34878D82A}">
                    <a16:rowId xmlns:a16="http://schemas.microsoft.com/office/drawing/2014/main" val="1993853163"/>
                  </a:ext>
                </a:extLst>
              </a:tr>
              <a:tr h="668130">
                <a:tc>
                  <a:txBody>
                    <a:bodyPr/>
                    <a:lstStyle/>
                    <a:p>
                      <a:pPr algn="ctr"/>
                      <a:r>
                        <a:rPr lang="fr-FR" sz="1600" b="0" dirty="0"/>
                        <a:t>["</a:t>
                      </a:r>
                      <a:r>
                        <a:rPr lang="fr-FR" sz="1600" b="0" dirty="0" err="1"/>
                        <a:t>bins_year</a:t>
                      </a:r>
                      <a:r>
                        <a:rPr lang="fr-FR" sz="1600" b="0" dirty="0"/>
                        <a:t>"]</a:t>
                      </a:r>
                    </a:p>
                  </a:txBody>
                  <a:tcPr anchor="ctr"/>
                </a:tc>
                <a:tc rowSpan="4">
                  <a:txBody>
                    <a:bodyPr/>
                    <a:lstStyle/>
                    <a:p>
                      <a:pPr algn="ctr"/>
                      <a:r>
                        <a:rPr lang="fr-FR" sz="1600" b="0" i="0" kern="1200" dirty="0">
                          <a:solidFill>
                            <a:schemeClr val="dk1"/>
                          </a:solidFill>
                          <a:effectLst/>
                          <a:latin typeface="+mn-lt"/>
                          <a:ea typeface="+mn-ea"/>
                          <a:cs typeface="+mn-cs"/>
                        </a:rPr>
                        <a:t>Feature Engineering</a:t>
                      </a:r>
                      <a:endParaRPr lang="fr-FR" sz="1600" dirty="0"/>
                    </a:p>
                  </a:txBody>
                  <a:tcPr anchor="ctr"/>
                </a:tc>
                <a:tc>
                  <a:txBody>
                    <a:bodyPr/>
                    <a:lstStyle/>
                    <a:p>
                      <a:pPr algn="ctr"/>
                      <a:r>
                        <a:rPr lang="fr-FR" sz="1600" dirty="0"/>
                        <a:t>l’année de construction  du bâtiment dans des intervalles de 10 ans</a:t>
                      </a:r>
                    </a:p>
                  </a:txBody>
                  <a:tcPr anchor="ctr"/>
                </a:tc>
                <a:extLst>
                  <a:ext uri="{0D108BD9-81ED-4DB2-BD59-A6C34878D82A}">
                    <a16:rowId xmlns:a16="http://schemas.microsoft.com/office/drawing/2014/main" val="1402246514"/>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["number_usage"]</a:t>
                      </a:r>
                    </a:p>
                  </a:txBody>
                  <a:tcPr anchor="ctr"/>
                </a:tc>
                <a:tc vMerge="1">
                  <a:txBody>
                    <a:bodyPr/>
                    <a:lstStyle/>
                    <a:p>
                      <a:pPr algn="ctr"/>
                      <a:endParaRPr lang="fr-FR" sz="1600" dirty="0"/>
                    </a:p>
                  </a:txBody>
                  <a:tcPr anchor="ctr"/>
                </a:tc>
                <a:tc>
                  <a:txBody>
                    <a:bodyPr/>
                    <a:lstStyle/>
                    <a:p>
                      <a:pPr algn="ctr"/>
                      <a:r>
                        <a:rPr lang="fr-FR" sz="1600" dirty="0"/>
                        <a:t>nombre d’utilisations différentes dans le bâtiment</a:t>
                      </a:r>
                    </a:p>
                  </a:txBody>
                  <a:tcPr anchor="ctr"/>
                </a:tc>
                <a:extLst>
                  <a:ext uri="{0D108BD9-81ED-4DB2-BD59-A6C34878D82A}">
                    <a16:rowId xmlns:a16="http://schemas.microsoft.com/office/drawing/2014/main" val="44177778"/>
                  </a:ext>
                </a:extLst>
              </a:tr>
              <a:tr h="868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["Use_Electricity", "Use_Gaz "]</a:t>
                      </a:r>
                    </a:p>
                  </a:txBody>
                  <a:tcPr anchor="ctr"/>
                </a:tc>
                <a:tc vMerge="1">
                  <a:txBody>
                    <a:bodyPr/>
                    <a:lstStyle/>
                    <a:p>
                      <a:pPr algn="ctr"/>
                      <a:endParaRPr lang="fr-FR" sz="1600" dirty="0"/>
                    </a:p>
                  </a:txBody>
                  <a:tcPr anchor="ctr"/>
                </a:tc>
                <a:tc>
                  <a:txBody>
                    <a:bodyPr/>
                    <a:lstStyle/>
                    <a:p>
                      <a:pPr algn="ctr"/>
                      <a:r>
                        <a:rPr lang="fr-FR" sz="1600" dirty="0"/>
                        <a:t>variables binaire (0 ou 1) indiquant si le bâtiment utilise (ou non) de l’électricité et/ou du gaz</a:t>
                      </a:r>
                    </a:p>
                  </a:txBody>
                  <a:tcPr anchor="ctr"/>
                </a:tc>
                <a:extLst>
                  <a:ext uri="{0D108BD9-81ED-4DB2-BD59-A6C34878D82A}">
                    <a16:rowId xmlns:a16="http://schemas.microsoft.com/office/drawing/2014/main" val="1237134767"/>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["GFA_Floors_Interaction" ]</a:t>
                      </a:r>
                    </a:p>
                  </a:txBody>
                  <a:tcPr anchor="ctr"/>
                </a:tc>
                <a:tc vMerge="1">
                  <a:txBody>
                    <a:bodyPr/>
                    <a:lstStyle/>
                    <a:p>
                      <a:pPr algn="ctr"/>
                      <a:endParaRPr lang="fr-FR" sz="1600" dirty="0"/>
                    </a:p>
                  </a:txBody>
                  <a:tcPr anchor="ctr"/>
                </a:tc>
                <a:tc>
                  <a:txBody>
                    <a:bodyPr/>
                    <a:lstStyle/>
                    <a:p>
                      <a:pPr algn="ctr"/>
                      <a:r>
                        <a:rPr lang="fr-FR" sz="1600" dirty="0"/>
                        <a:t>PropertyGFATotal * NumberofFloors</a:t>
                      </a:r>
                    </a:p>
                  </a:txBody>
                  <a:tcPr anchor="ctr"/>
                </a:tc>
                <a:extLst>
                  <a:ext uri="{0D108BD9-81ED-4DB2-BD59-A6C34878D82A}">
                    <a16:rowId xmlns:a16="http://schemas.microsoft.com/office/drawing/2014/main" val="2632247657"/>
                  </a:ext>
                </a:extLst>
              </a:tr>
            </a:tbl>
          </a:graphicData>
        </a:graphic>
      </p:graphicFrame>
    </p:spTree>
    <p:extLst>
      <p:ext uri="{BB962C8B-B14F-4D97-AF65-F5344CB8AC3E}">
        <p14:creationId xmlns:p14="http://schemas.microsoft.com/office/powerpoint/2010/main" val="202710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1E1F-3434-7631-A308-D0FD605554F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A81BAB-61D3-6FC9-9F84-496081F84743}"/>
              </a:ext>
            </a:extLst>
          </p:cNvPr>
          <p:cNvSpPr>
            <a:spLocks noGrp="1"/>
          </p:cNvSpPr>
          <p:nvPr>
            <p:ph type="title"/>
          </p:nvPr>
        </p:nvSpPr>
        <p:spPr/>
        <p:txBody>
          <a:bodyPr/>
          <a:lstStyle/>
          <a:p>
            <a:r>
              <a:rPr lang="fr-FR" dirty="0"/>
              <a:t>Nettoyage des données</a:t>
            </a:r>
          </a:p>
        </p:txBody>
      </p:sp>
      <p:sp>
        <p:nvSpPr>
          <p:cNvPr id="3" name="Espace réservé du contenu 2">
            <a:extLst>
              <a:ext uri="{FF2B5EF4-FFF2-40B4-BE49-F238E27FC236}">
                <a16:creationId xmlns:a16="http://schemas.microsoft.com/office/drawing/2014/main" id="{094CA03C-593D-37D0-96CE-81B761B7880B}"/>
              </a:ext>
            </a:extLst>
          </p:cNvPr>
          <p:cNvSpPr>
            <a:spLocks noGrp="1"/>
          </p:cNvSpPr>
          <p:nvPr>
            <p:ph idx="1"/>
          </p:nvPr>
        </p:nvSpPr>
        <p:spPr>
          <a:xfrm>
            <a:off x="0" y="2991820"/>
            <a:ext cx="5098694" cy="1967885"/>
          </a:xfrm>
        </p:spPr>
        <p:txBody>
          <a:bodyPr>
            <a:normAutofit/>
          </a:bodyPr>
          <a:lstStyle/>
          <a:p>
            <a:pPr algn="just"/>
            <a:r>
              <a:rPr lang="fr-FR" sz="1800" dirty="0"/>
              <a:t>Nettoyage des données à l’aide de la méthode IQR : pour les variables </a:t>
            </a:r>
            <a:r>
              <a:rPr lang="fr-FR" sz="1800" dirty="0" err="1"/>
              <a:t>totalGHGEmissions</a:t>
            </a:r>
            <a:r>
              <a:rPr lang="fr-FR" sz="1800" dirty="0"/>
              <a:t> (cible), PropertyGFATotal</a:t>
            </a:r>
          </a:p>
          <a:p>
            <a:pPr algn="just"/>
            <a:r>
              <a:rPr lang="fr-FR" sz="1800" dirty="0"/>
              <a:t>Ce sont les seules variables quantitatives qui sont utilisées dans notre modèle qui ne peuvent pas être nulles.</a:t>
            </a:r>
          </a:p>
        </p:txBody>
      </p:sp>
      <p:pic>
        <p:nvPicPr>
          <p:cNvPr id="10" name="Image 9">
            <a:extLst>
              <a:ext uri="{FF2B5EF4-FFF2-40B4-BE49-F238E27FC236}">
                <a16:creationId xmlns:a16="http://schemas.microsoft.com/office/drawing/2014/main" id="{3D5C63B1-5C91-6A14-7F92-61BA44D04A1D}"/>
              </a:ext>
            </a:extLst>
          </p:cNvPr>
          <p:cNvPicPr>
            <a:picLocks noChangeAspect="1"/>
          </p:cNvPicPr>
          <p:nvPr/>
        </p:nvPicPr>
        <p:blipFill>
          <a:blip r:embed="rId3"/>
          <a:stretch>
            <a:fillRect/>
          </a:stretch>
        </p:blipFill>
        <p:spPr>
          <a:xfrm>
            <a:off x="5612175" y="1475362"/>
            <a:ext cx="6056057" cy="5000800"/>
          </a:xfrm>
          <a:prstGeom prst="rect">
            <a:avLst/>
          </a:prstGeom>
        </p:spPr>
      </p:pic>
    </p:spTree>
    <p:extLst>
      <p:ext uri="{BB962C8B-B14F-4D97-AF65-F5344CB8AC3E}">
        <p14:creationId xmlns:p14="http://schemas.microsoft.com/office/powerpoint/2010/main" val="378352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01E3D-EF4A-4799-AB77-C23D179CA65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AE44D4-C5BB-125E-185F-BE6E2A6D9442}"/>
              </a:ext>
            </a:extLst>
          </p:cNvPr>
          <p:cNvSpPr>
            <a:spLocks noGrp="1"/>
          </p:cNvSpPr>
          <p:nvPr>
            <p:ph type="title"/>
          </p:nvPr>
        </p:nvSpPr>
        <p:spPr/>
        <p:txBody>
          <a:bodyPr/>
          <a:lstStyle/>
          <a:p>
            <a:r>
              <a:rPr lang="fr-FR" dirty="0"/>
              <a:t>Tests des modèles</a:t>
            </a:r>
          </a:p>
        </p:txBody>
      </p:sp>
      <p:sp>
        <p:nvSpPr>
          <p:cNvPr id="3" name="Espace réservé du contenu 2">
            <a:extLst>
              <a:ext uri="{FF2B5EF4-FFF2-40B4-BE49-F238E27FC236}">
                <a16:creationId xmlns:a16="http://schemas.microsoft.com/office/drawing/2014/main" id="{F2E72C63-26F6-AC82-4974-76C158388BCD}"/>
              </a:ext>
            </a:extLst>
          </p:cNvPr>
          <p:cNvSpPr>
            <a:spLocks noGrp="1"/>
          </p:cNvSpPr>
          <p:nvPr>
            <p:ph idx="1"/>
          </p:nvPr>
        </p:nvSpPr>
        <p:spPr>
          <a:xfrm>
            <a:off x="110463" y="1893313"/>
            <a:ext cx="5897575" cy="3660592"/>
          </a:xfrm>
        </p:spPr>
        <p:txBody>
          <a:bodyPr>
            <a:normAutofit/>
          </a:bodyPr>
          <a:lstStyle/>
          <a:p>
            <a:pPr marL="342900" indent="-342900" algn="just">
              <a:buFont typeface="+mj-lt"/>
              <a:buAutoNum type="arabicPeriod"/>
            </a:pPr>
            <a:r>
              <a:rPr lang="fr-FR" sz="1800" dirty="0"/>
              <a:t>Séparation en jeu d’apprentissage et jeu de test (50/50)</a:t>
            </a:r>
          </a:p>
          <a:p>
            <a:pPr marL="342900" indent="-342900" algn="just">
              <a:buFont typeface="+mj-lt"/>
              <a:buAutoNum type="arabicPeriod"/>
            </a:pPr>
            <a:r>
              <a:rPr lang="fr-FR" sz="1800" dirty="0"/>
              <a:t>Modèle </a:t>
            </a:r>
            <a:r>
              <a:rPr lang="fr-FR" sz="1800" dirty="0" err="1"/>
              <a:t>Dummy</a:t>
            </a:r>
            <a:r>
              <a:rPr lang="fr-FR" sz="1800" dirty="0"/>
              <a:t> comme référence</a:t>
            </a:r>
          </a:p>
          <a:p>
            <a:pPr marL="342900" indent="-342900" algn="just">
              <a:buFont typeface="+mj-lt"/>
              <a:buAutoNum type="arabicPeriod"/>
            </a:pPr>
            <a:r>
              <a:rPr lang="fr-FR" sz="1800" dirty="0"/>
              <a:t>Modèles de régressions linéaires</a:t>
            </a:r>
          </a:p>
          <a:p>
            <a:pPr marL="800100" lvl="1" indent="-342900" algn="just">
              <a:buFont typeface="+mj-lt"/>
              <a:buAutoNum type="arabicPeriod"/>
            </a:pPr>
            <a:r>
              <a:rPr lang="fr-FR" sz="1000" dirty="0"/>
              <a:t>Essai réduction des composantes par ACP</a:t>
            </a:r>
          </a:p>
          <a:p>
            <a:pPr marL="800100" lvl="1" indent="-342900" algn="just">
              <a:buFont typeface="+mj-lt"/>
              <a:buAutoNum type="arabicPeriod"/>
            </a:pPr>
            <a:r>
              <a:rPr lang="fr-FR" sz="1000" dirty="0"/>
              <a:t>Essai transformation Log Cible</a:t>
            </a:r>
          </a:p>
          <a:p>
            <a:pPr marL="342900" indent="-342900" algn="just">
              <a:buFont typeface="+mj-lt"/>
              <a:buAutoNum type="arabicPeriod"/>
            </a:pPr>
            <a:r>
              <a:rPr lang="fr-FR" sz="1800" dirty="0"/>
              <a:t>Modèles de type arbres décisionnels</a:t>
            </a:r>
          </a:p>
          <a:p>
            <a:pPr marL="0" indent="0" algn="just">
              <a:buNone/>
            </a:pPr>
            <a:endParaRPr lang="fr-FR" sz="1800" dirty="0"/>
          </a:p>
          <a:p>
            <a:pPr lvl="1" algn="just"/>
            <a:endParaRPr lang="fr-FR" sz="1400" dirty="0"/>
          </a:p>
          <a:p>
            <a:pPr marL="0" indent="0" algn="just">
              <a:buNone/>
            </a:pPr>
            <a:endParaRPr lang="fr-FR" sz="1800" dirty="0"/>
          </a:p>
        </p:txBody>
      </p:sp>
      <p:pic>
        <p:nvPicPr>
          <p:cNvPr id="6" name="Image 5">
            <a:extLst>
              <a:ext uri="{FF2B5EF4-FFF2-40B4-BE49-F238E27FC236}">
                <a16:creationId xmlns:a16="http://schemas.microsoft.com/office/drawing/2014/main" id="{1A3CAD1F-6123-644D-D874-7F29939B0CE8}"/>
              </a:ext>
            </a:extLst>
          </p:cNvPr>
          <p:cNvPicPr>
            <a:picLocks noChangeAspect="1"/>
          </p:cNvPicPr>
          <p:nvPr/>
        </p:nvPicPr>
        <p:blipFill>
          <a:blip r:embed="rId3"/>
          <a:stretch>
            <a:fillRect/>
          </a:stretch>
        </p:blipFill>
        <p:spPr>
          <a:xfrm>
            <a:off x="5867371" y="1373812"/>
            <a:ext cx="6214166" cy="4352857"/>
          </a:xfrm>
          <a:prstGeom prst="rect">
            <a:avLst/>
          </a:prstGeom>
        </p:spPr>
      </p:pic>
    </p:spTree>
    <p:extLst>
      <p:ext uri="{BB962C8B-B14F-4D97-AF65-F5344CB8AC3E}">
        <p14:creationId xmlns:p14="http://schemas.microsoft.com/office/powerpoint/2010/main" val="31176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98D28-7CF2-A475-A125-136BD1F4A1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80D8C8E-790D-A057-A5C2-E5E9BC91318D}"/>
              </a:ext>
            </a:extLst>
          </p:cNvPr>
          <p:cNvSpPr>
            <a:spLocks noGrp="1"/>
          </p:cNvSpPr>
          <p:nvPr>
            <p:ph type="title"/>
          </p:nvPr>
        </p:nvSpPr>
        <p:spPr/>
        <p:txBody>
          <a:bodyPr/>
          <a:lstStyle/>
          <a:p>
            <a:r>
              <a:rPr lang="fr-FR" dirty="0"/>
              <a:t>Evaluation des modèles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84888B2-0534-23DE-5E8B-2ADC8A1A85AD}"/>
                  </a:ext>
                </a:extLst>
              </p:cNvPr>
              <p:cNvSpPr>
                <a:spLocks noGrp="1"/>
              </p:cNvSpPr>
              <p:nvPr>
                <p:ph idx="1"/>
              </p:nvPr>
            </p:nvSpPr>
            <p:spPr>
              <a:xfrm>
                <a:off x="241332" y="2111099"/>
                <a:ext cx="4907537" cy="3172784"/>
              </a:xfrm>
            </p:spPr>
            <p:txBody>
              <a:bodyPr>
                <a:normAutofit/>
              </a:bodyPr>
              <a:lstStyle/>
              <a:p>
                <a:pPr algn="just"/>
                <a:r>
                  <a:rPr lang="fr-FR" sz="1800" dirty="0"/>
                  <a:t>Fonction évaluant le modèle, 3 métriques:</a:t>
                </a:r>
              </a:p>
              <a:p>
                <a:pPr lvl="1" algn="just"/>
                <a:r>
                  <a:rPr lang="fr-FR" sz="1400" dirty="0"/>
                  <a:t>RMSE (Root Main Square Error) : Moyenne des erreurs au carré cible VS prédit</a:t>
                </a:r>
              </a:p>
              <a:p>
                <a:pPr lvl="1" algn="just"/>
                <a:r>
                  <a:rPr lang="fr-FR" sz="1400" dirty="0"/>
                  <a:t>MAE (</a:t>
                </a:r>
                <a:r>
                  <a:rPr lang="fr-FR" sz="1400" dirty="0" err="1"/>
                  <a:t>Mean</a:t>
                </a:r>
                <a:r>
                  <a:rPr lang="fr-FR" sz="1400" dirty="0"/>
                  <a:t> Absolute Error) : Moyenne des écarts absolu cible VS prédit</a:t>
                </a:r>
              </a:p>
              <a:p>
                <a:pPr lvl="1" algn="just"/>
                <a:r>
                  <a:rPr lang="fr-FR" sz="1400" dirty="0"/>
                  <a:t>MAPE (</a:t>
                </a:r>
                <a:r>
                  <a:rPr lang="fr-FR" sz="1400" dirty="0" err="1"/>
                  <a:t>Mean</a:t>
                </a:r>
                <a:r>
                  <a:rPr lang="fr-FR" sz="1400" dirty="0"/>
                  <a:t> Absolute Percentage Error) : erreur en % absolu cible VS prédit</a:t>
                </a:r>
              </a:p>
              <a:p>
                <a:pPr lvl="1" algn="just"/>
                <a14:m>
                  <m:oMath xmlns:m="http://schemas.openxmlformats.org/officeDocument/2006/math">
                    <m:sSup>
                      <m:sSupPr>
                        <m:ctrlPr>
                          <a:rPr lang="fr-FR" sz="1400" i="1" dirty="0">
                            <a:latin typeface="Cambria Math" panose="02040503050406030204" pitchFamily="18" charset="0"/>
                          </a:rPr>
                        </m:ctrlPr>
                      </m:sSupPr>
                      <m:e>
                        <m:r>
                          <a:rPr lang="fr-FR" sz="1400" b="1" i="1" dirty="0">
                            <a:latin typeface="Cambria Math" panose="02040503050406030204" pitchFamily="18" charset="0"/>
                          </a:rPr>
                          <m:t>𝑹</m:t>
                        </m:r>
                      </m:e>
                      <m:sup>
                        <m:r>
                          <a:rPr lang="fr-FR" sz="1400" b="1" i="1" dirty="0">
                            <a:latin typeface="Cambria Math" panose="02040503050406030204" pitchFamily="18" charset="0"/>
                          </a:rPr>
                          <m:t>𝟐</m:t>
                        </m:r>
                      </m:sup>
                    </m:sSup>
                  </m:oMath>
                </a14:m>
                <a:r>
                  <a:rPr lang="fr-FR" sz="1400" dirty="0"/>
                  <a:t> : proportion de variance expliquée par le modèle</a:t>
                </a:r>
              </a:p>
              <a:p>
                <a:pPr lvl="1" algn="just"/>
                <a:r>
                  <a:rPr lang="fr-FR" sz="1400" dirty="0"/>
                  <a:t>R : coefficient de corrélation cible VS prédit</a:t>
                </a:r>
              </a:p>
              <a:p>
                <a:pPr algn="just"/>
                <a:r>
                  <a:rPr lang="fr-FR" sz="1800" dirty="0"/>
                  <a:t>Prend en argument le modèle sklearn, les features, et la cible</a:t>
                </a:r>
              </a:p>
              <a:p>
                <a:pPr lvl="1" algn="just"/>
                <a:endParaRPr lang="fr-FR" sz="1400" dirty="0"/>
              </a:p>
              <a:p>
                <a:pPr marL="0" indent="0" algn="just">
                  <a:buNone/>
                </a:pPr>
                <a:endParaRPr lang="fr-FR" sz="1800" dirty="0"/>
              </a:p>
            </p:txBody>
          </p:sp>
        </mc:Choice>
        <mc:Fallback xmlns="">
          <p:sp>
            <p:nvSpPr>
              <p:cNvPr id="3" name="Espace réservé du contenu 2">
                <a:extLst>
                  <a:ext uri="{FF2B5EF4-FFF2-40B4-BE49-F238E27FC236}">
                    <a16:creationId xmlns:a16="http://schemas.microsoft.com/office/drawing/2014/main" id="{A84888B2-0534-23DE-5E8B-2ADC8A1A85AD}"/>
                  </a:ext>
                </a:extLst>
              </p:cNvPr>
              <p:cNvSpPr>
                <a:spLocks noGrp="1" noRot="1" noChangeAspect="1" noMove="1" noResize="1" noEditPoints="1" noAdjustHandles="1" noChangeArrowheads="1" noChangeShapeType="1" noTextEdit="1"/>
              </p:cNvSpPr>
              <p:nvPr>
                <p:ph idx="1"/>
              </p:nvPr>
            </p:nvSpPr>
            <p:spPr>
              <a:xfrm>
                <a:off x="241332" y="2111099"/>
                <a:ext cx="4907537" cy="3172784"/>
              </a:xfrm>
              <a:blipFill>
                <a:blip r:embed="rId3"/>
                <a:stretch>
                  <a:fillRect/>
                </a:stretch>
              </a:blipFill>
            </p:spPr>
            <p:txBody>
              <a:bodyPr/>
              <a:lstStyle/>
              <a:p>
                <a:r>
                  <a:rPr lang="fr-FR">
                    <a:noFill/>
                  </a:rPr>
                  <a:t> </a:t>
                </a:r>
              </a:p>
            </p:txBody>
          </p:sp>
        </mc:Fallback>
      </mc:AlternateContent>
      <p:pic>
        <p:nvPicPr>
          <p:cNvPr id="6" name="Image 5">
            <a:extLst>
              <a:ext uri="{FF2B5EF4-FFF2-40B4-BE49-F238E27FC236}">
                <a16:creationId xmlns:a16="http://schemas.microsoft.com/office/drawing/2014/main" id="{9C7F88A0-3113-F313-6DE5-D951AE884057}"/>
              </a:ext>
            </a:extLst>
          </p:cNvPr>
          <p:cNvPicPr>
            <a:picLocks noChangeAspect="1"/>
          </p:cNvPicPr>
          <p:nvPr/>
        </p:nvPicPr>
        <p:blipFill>
          <a:blip r:embed="rId4"/>
          <a:stretch>
            <a:fillRect/>
          </a:stretch>
        </p:blipFill>
        <p:spPr>
          <a:xfrm>
            <a:off x="5604335" y="1546502"/>
            <a:ext cx="5843106" cy="4794464"/>
          </a:xfrm>
          <a:prstGeom prst="rect">
            <a:avLst/>
          </a:prstGeom>
        </p:spPr>
      </p:pic>
    </p:spTree>
    <p:extLst>
      <p:ext uri="{BB962C8B-B14F-4D97-AF65-F5344CB8AC3E}">
        <p14:creationId xmlns:p14="http://schemas.microsoft.com/office/powerpoint/2010/main" val="2080915813"/>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TM04033923[[fn=Profondeur]]</Template>
  <TotalTime>1778</TotalTime>
  <Words>905</Words>
  <Application>Microsoft Office PowerPoint</Application>
  <PresentationFormat>Grand écran</PresentationFormat>
  <Paragraphs>166</Paragraphs>
  <Slides>13</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Aptos</vt:lpstr>
      <vt:lpstr>Arial</vt:lpstr>
      <vt:lpstr>Cambria Math</vt:lpstr>
      <vt:lpstr>Corbel</vt:lpstr>
      <vt:lpstr>Wingdings</vt:lpstr>
      <vt:lpstr>Profondeur</vt:lpstr>
      <vt:lpstr>Cours 3 : Data Scientist Machine Learning</vt:lpstr>
      <vt:lpstr>Chargement des données</vt:lpstr>
      <vt:lpstr>Analyse Exploratoire</vt:lpstr>
      <vt:lpstr>Modélisation des données</vt:lpstr>
      <vt:lpstr>Modélisation des données</vt:lpstr>
      <vt:lpstr>Préparation des features</vt:lpstr>
      <vt:lpstr>Nettoyage des données</vt:lpstr>
      <vt:lpstr>Tests des modèles</vt:lpstr>
      <vt:lpstr>Evaluation des modèles</vt:lpstr>
      <vt:lpstr>Evaluation des modèles</vt:lpstr>
      <vt:lpstr>Optimisation des modèles</vt:lpstr>
      <vt:lpstr>Evaluation des modèles après optimisation</vt:lpstr>
      <vt:lpstr>Analyser l’erreur du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SCHOLLER - SGE</dc:creator>
  <cp:lastModifiedBy>Victor SCHOLLER - SGE</cp:lastModifiedBy>
  <cp:revision>73</cp:revision>
  <dcterms:created xsi:type="dcterms:W3CDTF">2025-08-11T09:03:06Z</dcterms:created>
  <dcterms:modified xsi:type="dcterms:W3CDTF">2025-09-19T05:29:41Z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2cd22e-666d-4194-b794-51699fbd785c_Enabled">
    <vt:lpwstr>true</vt:lpwstr>
  </property>
  <property fmtid="{D5CDD505-2E9C-101B-9397-08002B2CF9AE}" pid="3" name="MSIP_Label_092cd22e-666d-4194-b794-51699fbd785c_SetDate">
    <vt:lpwstr>2025-08-11T09:03:10Z</vt:lpwstr>
  </property>
  <property fmtid="{D5CDD505-2E9C-101B-9397-08002B2CF9AE}" pid="4" name="MSIP_Label_092cd22e-666d-4194-b794-51699fbd785c_Method">
    <vt:lpwstr>Privileged</vt:lpwstr>
  </property>
  <property fmtid="{D5CDD505-2E9C-101B-9397-08002B2CF9AE}" pid="5" name="MSIP_Label_092cd22e-666d-4194-b794-51699fbd785c_Name">
    <vt:lpwstr>PUBLIC</vt:lpwstr>
  </property>
  <property fmtid="{D5CDD505-2E9C-101B-9397-08002B2CF9AE}" pid="6" name="MSIP_Label_092cd22e-666d-4194-b794-51699fbd785c_SiteId">
    <vt:lpwstr>b1a7639e-6f68-471f-a534-787509510be4</vt:lpwstr>
  </property>
  <property fmtid="{D5CDD505-2E9C-101B-9397-08002B2CF9AE}" pid="7" name="MSIP_Label_092cd22e-666d-4194-b794-51699fbd785c_ActionId">
    <vt:lpwstr>c5e1031b-948d-41e7-941d-0cd8daeef254</vt:lpwstr>
  </property>
  <property fmtid="{D5CDD505-2E9C-101B-9397-08002B2CF9AE}" pid="8" name="MSIP_Label_092cd22e-666d-4194-b794-51699fbd785c_ContentBits">
    <vt:lpwstr>0</vt:lpwstr>
  </property>
  <property fmtid="{D5CDD505-2E9C-101B-9397-08002B2CF9AE}" pid="9" name="MSIP_Label_092cd22e-666d-4194-b794-51699fbd785c_Tag">
    <vt:lpwstr>10, 0, 1, 1</vt:lpwstr>
  </property>
</Properties>
</file>