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0" r:id="rId6"/>
    <p:sldId id="261" r:id="rId7"/>
    <p:sldId id="270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6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8D8CB-7D82-4D8A-831C-C571D6E12A27}" v="1" dt="2022-02-27T15:02:08.134"/>
    <p1510:client id="{47599A4F-1A3C-4388-85FA-4575C52864E2}" v="2432" dt="2022-02-27T21:11:52.068"/>
    <p1510:client id="{4DF12C2A-95C3-ED11-4BB9-805F68873612}" v="16" dt="2022-02-27T16:04:10.999"/>
    <p1510:client id="{BFC20845-2B3E-F6A4-ED9F-7176D68DF8FE}" v="211" dt="2022-02-27T17:35:32.305"/>
    <p1510:client id="{D8E61E91-5094-4BD0-892D-A80BC5501C4D}" v="985" dt="2022-02-27T19:32:54.814"/>
    <p1510:client id="{D9A17597-50D0-43D7-C387-DF1171C0D341}" v="9" dt="2022-02-27T15:52:5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6DD7F-16FB-4DA0-B9C3-E0D27DC408C2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42C-62E3-4A95-A24B-0F22B86828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36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42C-62E3-4A95-A24B-0F22B868288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4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CD7-4E54-4842-A91B-6214913B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DECED-9B45-42B8-8E7F-69BA72E03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BBCF-A508-4849-B469-6FE45933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9D20-0754-4236-9DAB-74EEA8D8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C323-717D-49F3-9F27-5DC21334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1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DA9B-F9F2-4B27-8A52-B509BFF7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8E0F-0548-4A60-9F8B-6E53DAAA9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8B29-EFAF-4382-A8F9-87F66F03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AF9B-A2B4-4239-AA3E-EB4820A9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DFBC-52B6-4F76-9B56-C4B86C96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7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8CB7B-8F53-472D-A4F0-F0146A883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AFAD2-0FAE-4F18-83E2-83653F82C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2E01-3F2F-43C5-8689-EFB7DC97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4E65-8DD2-448B-A5F1-B01BE5D5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AA42-D67B-4C03-B26D-5706B917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E674-A2DB-4993-A9EB-ABF412BB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5E1A-CE8A-4197-A373-9F34BB40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130F-336E-4D35-BFC2-7158B2E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CAA6-82B3-4678-AB61-842F246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DB9C-CB1F-44E5-BCE5-5A8A87CB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948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8A3E-1DC5-4D60-A0DE-6C9666A3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A45-F548-486A-9F49-603D6BF2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7A29-DE5B-4C4E-8519-F2B4EE39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42CB-06A5-4B28-AB91-AA490E1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B4AA-276F-4BC4-948A-6EE6846E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2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4BB6-057D-4914-BC0B-94A578DF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0937-71DB-4CBA-BEAF-6BE729E34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2EF9-7849-48FD-B3B0-0EDC8787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65C1D-89CC-4096-A519-5F111D49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8A5F-3F7B-48C7-B1DC-2316D8C9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D519-22A4-40A4-8BFE-70A43E6E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335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1FAF-0878-47D5-B322-A63485A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335B-E4D1-495F-A716-3E39AEE9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7A439-8F25-4B03-977B-88F67695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CF7EE-FA0D-4522-926F-857F7865E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9BD5D-FAF9-4ED4-8781-BA8C7AFF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DB28A-CD42-4FD6-B672-2C41489D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301BB-A370-4078-BCBC-12A5E57B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B88A2-94D4-4A15-AF6B-A9228F8C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1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6351-8FA3-4366-A04D-6376001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8DE97-FFB3-4EE3-B712-4E773670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F24E6-4278-4D63-B6D4-BCD9E552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234CF-880B-4D5C-9050-7A7EE1D8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43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9B5AC-EE90-418F-BEAC-5B7CD22E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8140-5B8D-447B-8B89-1E1C28E8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8A72D-701A-4DCA-9D35-A78824AB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0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C9DE-B2EF-45F1-9838-7C31B365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21B3-E66C-41D2-BB1A-7854AD85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83F8-9EA5-4D92-B777-B1F249D54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FBB1-0ECB-484C-94FB-BA0065ED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F116-8497-4D5E-84CF-12531A9E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A973-F9CB-45E8-B681-88CB38E4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880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0177-D26C-43D5-BB34-02CA368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8EAA1-BF35-4A6B-B643-3B997F9DE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7C57B-5CE8-4A89-A357-5D206D68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E57C-2616-4338-BC5F-302D5681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CA62-84EB-4F61-AA8A-F71A856D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5494A-1C91-4830-86D9-C24AEC2B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228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E3855-A0BB-402C-BECA-DB308F1B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9143-F819-44D1-9945-39D753A5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2405-0044-40CA-AB90-88B6578F4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4405-8277-443C-91B6-07B47B588C57}" type="datetimeFigureOut">
              <a:rPr lang="pt-PT" smtClean="0"/>
              <a:t>28/02/2022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3E92-2CDA-4F8E-A67A-E5D21A34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B41A-9054-44B9-9082-B6D16ABD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FF55-C6BC-4C23-A12E-CDF793FB23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12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37B1-425E-4BD9-BC4E-64E39389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325" y="1134129"/>
            <a:ext cx="10730359" cy="1328673"/>
          </a:xfrm>
        </p:spPr>
        <p:txBody>
          <a:bodyPr>
            <a:normAutofit/>
          </a:bodyPr>
          <a:lstStyle/>
          <a:p>
            <a:r>
              <a:rPr lang="pt-PT" sz="4800">
                <a:solidFill>
                  <a:schemeClr val="tx1">
                    <a:lumMod val="95000"/>
                    <a:lumOff val="5000"/>
                  </a:schemeClr>
                </a:solidFill>
              </a:rPr>
              <a:t>Técnicas para Análise de Tráfego de Rede</a:t>
            </a:r>
            <a:endParaRPr lang="pt-PT" sz="4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294A0-AB5A-40EE-A79D-30DC7754C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253833"/>
            <a:ext cx="9144000" cy="366280"/>
          </a:xfrm>
        </p:spPr>
        <p:txBody>
          <a:bodyPr>
            <a:normAutofit/>
          </a:bodyPr>
          <a:lstStyle/>
          <a:p>
            <a:r>
              <a:rPr lang="pt-PT" sz="2000">
                <a:solidFill>
                  <a:schemeClr val="bg2">
                    <a:lumMod val="50000"/>
                  </a:schemeClr>
                </a:solidFill>
              </a:rPr>
              <a:t>António Mendes(A84675) | Maria Cunha (A93264) | Vicente Moreira (A93296)</a:t>
            </a:r>
          </a:p>
          <a:p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EA901-76C3-455C-8C88-3C46D636BA24}"/>
              </a:ext>
            </a:extLst>
          </p:cNvPr>
          <p:cNvSpPr txBox="1"/>
          <p:nvPr/>
        </p:nvSpPr>
        <p:spPr>
          <a:xfrm>
            <a:off x="3521474" y="2930780"/>
            <a:ext cx="5149049" cy="23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05255">
              <a:spcBef>
                <a:spcPts val="900"/>
              </a:spcBef>
              <a:defRPr sz="1584" b="1">
                <a:solidFill>
                  <a:srgbClr val="808080"/>
                </a:solidFill>
              </a:defRPr>
            </a:pPr>
            <a:r>
              <a:rPr lang="pt-PT" sz="1600"/>
              <a:t>Universidade do Minho</a:t>
            </a:r>
            <a:br>
              <a:rPr lang="pt-PT" sz="1600"/>
            </a:br>
            <a:r>
              <a:rPr lang="pt-PT" sz="1600" b="0"/>
              <a:t>Escola de Engenharia</a:t>
            </a:r>
            <a:br>
              <a:rPr lang="pt-PT" sz="1600" b="0"/>
            </a:br>
            <a:r>
              <a:rPr lang="pt-PT" sz="1600" b="0">
                <a:solidFill>
                  <a:srgbClr val="A6A6A6"/>
                </a:solidFill>
              </a:rPr>
              <a:t>Engenharia Informática</a:t>
            </a:r>
            <a:br>
              <a:rPr lang="pt-PT" sz="1600" b="0">
                <a:solidFill>
                  <a:srgbClr val="A6A6A6"/>
                </a:solidFill>
              </a:rPr>
            </a:br>
            <a:r>
              <a:rPr lang="pt-PT" sz="1600" b="0">
                <a:solidFill>
                  <a:srgbClr val="A6A6A6"/>
                </a:solidFill>
              </a:rPr>
              <a:t> </a:t>
            </a:r>
            <a:br>
              <a:rPr lang="pt-PT" sz="1600" b="0">
                <a:solidFill>
                  <a:srgbClr val="A6A6A6"/>
                </a:solidFill>
              </a:rPr>
            </a:br>
            <a:r>
              <a:rPr lang="pt-PT" sz="1600">
                <a:solidFill>
                  <a:srgbClr val="C00000"/>
                </a:solidFill>
              </a:rPr>
              <a:t> </a:t>
            </a:r>
            <a:br>
              <a:rPr lang="pt-PT" sz="1600">
                <a:solidFill>
                  <a:srgbClr val="C00000"/>
                </a:solidFill>
              </a:rPr>
            </a:br>
            <a:r>
              <a:rPr lang="pt-PT" sz="1600">
                <a:solidFill>
                  <a:schemeClr val="accent2">
                    <a:lumMod val="75000"/>
                  </a:schemeClr>
                </a:solidFill>
              </a:rPr>
              <a:t>Unidade Curricular de </a:t>
            </a:r>
            <a:br>
              <a:rPr lang="pt-PT" sz="160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1600">
                <a:solidFill>
                  <a:schemeClr val="accent2">
                    <a:lumMod val="75000"/>
                  </a:schemeClr>
                </a:solidFill>
              </a:rPr>
              <a:t>Redes de Computadores</a:t>
            </a:r>
            <a:br>
              <a:rPr lang="pt-PT" sz="1600">
                <a:solidFill>
                  <a:srgbClr val="365F91"/>
                </a:solidFill>
              </a:rPr>
            </a:br>
            <a:r>
              <a:rPr lang="pt-PT" sz="1600" b="0">
                <a:solidFill>
                  <a:srgbClr val="000000"/>
                </a:solidFill>
              </a:rPr>
              <a:t>Ano Letivo de 2021/2022</a:t>
            </a:r>
          </a:p>
          <a:p>
            <a:pPr algn="ctr" defTabSz="905255">
              <a:lnSpc>
                <a:spcPct val="72000"/>
              </a:lnSpc>
              <a:spcBef>
                <a:spcPts val="900"/>
              </a:spcBef>
              <a:defRPr sz="1584" b="1">
                <a:solidFill>
                  <a:srgbClr val="808080"/>
                </a:solidFill>
              </a:defRPr>
            </a:pPr>
            <a:r>
              <a:rPr lang="pt-PT" sz="1600" b="0">
                <a:solidFill>
                  <a:srgbClr val="000000"/>
                </a:solidFill>
              </a:rPr>
              <a:t>Grupo 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861E0-7466-44CB-BEFB-046B1A14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" y="-3977"/>
            <a:ext cx="1316850" cy="8169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964653-F422-4BEE-89F0-8408DA390EAD}"/>
              </a:ext>
            </a:extLst>
          </p:cNvPr>
          <p:cNvCxnSpPr>
            <a:cxnSpLocks/>
          </p:cNvCxnSpPr>
          <p:nvPr/>
        </p:nvCxnSpPr>
        <p:spPr>
          <a:xfrm>
            <a:off x="1790329" y="6107837"/>
            <a:ext cx="844562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68D6A2B4-ECFA-47EE-A3FA-929A1D14A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87096" y="23788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80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Metodologia de Análise de Tráfego </a:t>
            </a:r>
            <a:br>
              <a:rPr lang="pt-PT" sz="240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PT" sz="3600"/>
              <a:t>Avaliação </a:t>
            </a:r>
            <a:endParaRPr lang="pt-P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1" y="2073897"/>
            <a:ext cx="10010398" cy="857839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 Dependendo da análise a ser efetuada, o modelo gerado é depois avaliado através de várias métricas como: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4310F2-E0ED-4B00-B6ED-73674D560729}"/>
              </a:ext>
            </a:extLst>
          </p:cNvPr>
          <p:cNvSpPr txBox="1">
            <a:spLocks/>
          </p:cNvSpPr>
          <p:nvPr/>
        </p:nvSpPr>
        <p:spPr>
          <a:xfrm>
            <a:off x="2481393" y="3214541"/>
            <a:ext cx="6796596" cy="255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2000"/>
              <a:t>Número de Falsos-Positivos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2000"/>
              <a:t>Número de Falsos-Negativos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2000"/>
              <a:t>Taxa de Deteção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2000"/>
              <a:t>Taxa de Precisão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2000"/>
              <a:t>Percentagem de Previsões Bem Sucedidas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pt-PT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9454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7" y="1756788"/>
            <a:ext cx="9465169" cy="435133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dirty="0"/>
              <a:t>Esta é uma área de elevada importância, tendo muitos mais detalhes e pormenores em cada das etapas mencionadas.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 dirty="0"/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 dirty="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dirty="0"/>
              <a:t>Consideramos relevante um estudo contínuo nesta área, visto que se encontra em constante evolução e expansão, o que, por sua vez, leva à necessidade de adaptarmos e evoluirmos, também, as nossas técnicas de análise de tráfego de redes.</a:t>
            </a:r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pt-PT" dirty="0"/>
              <a:t>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2D895E9F-73BD-4C0B-B1AE-094F8A8E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334" y="4828244"/>
            <a:ext cx="1559046" cy="15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6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37B1-425E-4BD9-BC4E-64E39389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325" y="1134129"/>
            <a:ext cx="10730359" cy="1328673"/>
          </a:xfrm>
        </p:spPr>
        <p:txBody>
          <a:bodyPr>
            <a:normAutofit/>
          </a:bodyPr>
          <a:lstStyle/>
          <a:p>
            <a:r>
              <a:rPr lang="pt-PT" sz="4800">
                <a:solidFill>
                  <a:schemeClr val="tx1">
                    <a:lumMod val="95000"/>
                    <a:lumOff val="5000"/>
                  </a:schemeClr>
                </a:solidFill>
              </a:rPr>
              <a:t>Técnicas para Análise de Tráfego de Rede</a:t>
            </a:r>
            <a:endParaRPr lang="pt-PT" sz="4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294A0-AB5A-40EE-A79D-30DC7754C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253833"/>
            <a:ext cx="9144000" cy="366280"/>
          </a:xfrm>
        </p:spPr>
        <p:txBody>
          <a:bodyPr>
            <a:normAutofit/>
          </a:bodyPr>
          <a:lstStyle/>
          <a:p>
            <a:r>
              <a:rPr lang="pt-PT" sz="2000">
                <a:solidFill>
                  <a:schemeClr val="bg2">
                    <a:lumMod val="50000"/>
                  </a:schemeClr>
                </a:solidFill>
              </a:rPr>
              <a:t>António Mendes(A84675) | Maria Cunha (A93264) | Vicente Moreira (A93296)</a:t>
            </a:r>
          </a:p>
          <a:p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EA901-76C3-455C-8C88-3C46D636BA24}"/>
              </a:ext>
            </a:extLst>
          </p:cNvPr>
          <p:cNvSpPr txBox="1"/>
          <p:nvPr/>
        </p:nvSpPr>
        <p:spPr>
          <a:xfrm>
            <a:off x="3521474" y="2920754"/>
            <a:ext cx="5149049" cy="23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05255">
              <a:spcBef>
                <a:spcPts val="900"/>
              </a:spcBef>
              <a:defRPr sz="1584" b="1">
                <a:solidFill>
                  <a:srgbClr val="808080"/>
                </a:solidFill>
              </a:defRPr>
            </a:pPr>
            <a:r>
              <a:rPr lang="pt-PT" sz="1600"/>
              <a:t>Universidade do Minho</a:t>
            </a:r>
            <a:br>
              <a:rPr lang="pt-PT" sz="1600"/>
            </a:br>
            <a:r>
              <a:rPr lang="pt-PT" sz="1600" b="0"/>
              <a:t>Escola de Engenharia</a:t>
            </a:r>
            <a:br>
              <a:rPr lang="pt-PT" sz="1600" b="0"/>
            </a:br>
            <a:r>
              <a:rPr lang="pt-PT" sz="1600" b="0">
                <a:solidFill>
                  <a:srgbClr val="A6A6A6"/>
                </a:solidFill>
              </a:rPr>
              <a:t>Engenharia Informática</a:t>
            </a:r>
            <a:br>
              <a:rPr lang="pt-PT" sz="1600" b="0">
                <a:solidFill>
                  <a:srgbClr val="A6A6A6"/>
                </a:solidFill>
              </a:rPr>
            </a:br>
            <a:r>
              <a:rPr lang="pt-PT" sz="1600" b="0">
                <a:solidFill>
                  <a:srgbClr val="A6A6A6"/>
                </a:solidFill>
              </a:rPr>
              <a:t> </a:t>
            </a:r>
            <a:br>
              <a:rPr lang="pt-PT" sz="1600" b="0">
                <a:solidFill>
                  <a:srgbClr val="A6A6A6"/>
                </a:solidFill>
              </a:rPr>
            </a:br>
            <a:r>
              <a:rPr lang="pt-PT" sz="1600">
                <a:solidFill>
                  <a:srgbClr val="C00000"/>
                </a:solidFill>
              </a:rPr>
              <a:t> </a:t>
            </a:r>
            <a:br>
              <a:rPr lang="pt-PT" sz="1600">
                <a:solidFill>
                  <a:srgbClr val="C00000"/>
                </a:solidFill>
              </a:rPr>
            </a:br>
            <a:r>
              <a:rPr lang="pt-PT" sz="1600">
                <a:solidFill>
                  <a:schemeClr val="accent2">
                    <a:lumMod val="75000"/>
                  </a:schemeClr>
                </a:solidFill>
              </a:rPr>
              <a:t>Unidade Curricular de </a:t>
            </a:r>
            <a:br>
              <a:rPr lang="pt-PT" sz="160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1600">
                <a:solidFill>
                  <a:schemeClr val="accent2">
                    <a:lumMod val="75000"/>
                  </a:schemeClr>
                </a:solidFill>
              </a:rPr>
              <a:t>Redes de Computadores</a:t>
            </a:r>
            <a:br>
              <a:rPr lang="pt-PT" sz="1600">
                <a:solidFill>
                  <a:srgbClr val="365F91"/>
                </a:solidFill>
              </a:rPr>
            </a:br>
            <a:r>
              <a:rPr lang="pt-PT" sz="1600" b="0">
                <a:solidFill>
                  <a:srgbClr val="000000"/>
                </a:solidFill>
              </a:rPr>
              <a:t>Ano Letivo de 2021/2022</a:t>
            </a:r>
          </a:p>
          <a:p>
            <a:pPr algn="ctr" defTabSz="905255">
              <a:lnSpc>
                <a:spcPct val="72000"/>
              </a:lnSpc>
              <a:spcBef>
                <a:spcPts val="900"/>
              </a:spcBef>
              <a:defRPr sz="1584" b="1">
                <a:solidFill>
                  <a:srgbClr val="808080"/>
                </a:solidFill>
              </a:defRPr>
            </a:pPr>
            <a:r>
              <a:rPr lang="pt-PT" sz="1600" b="0">
                <a:solidFill>
                  <a:srgbClr val="000000"/>
                </a:solidFill>
              </a:rPr>
              <a:t>Grupo 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861E0-7466-44CB-BEFB-046B1A14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" y="-3977"/>
            <a:ext cx="1316850" cy="8169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964653-F422-4BEE-89F0-8408DA390EAD}"/>
              </a:ext>
            </a:extLst>
          </p:cNvPr>
          <p:cNvCxnSpPr>
            <a:cxnSpLocks/>
          </p:cNvCxnSpPr>
          <p:nvPr/>
        </p:nvCxnSpPr>
        <p:spPr>
          <a:xfrm>
            <a:off x="1790329" y="6107837"/>
            <a:ext cx="844562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2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052" y="1674705"/>
            <a:ext cx="6796596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3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/>
              <a:t>Introdução</a:t>
            </a:r>
          </a:p>
          <a:p>
            <a:pPr algn="just">
              <a:lnSpc>
                <a:spcPct val="123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/>
              <a:t>Metodologia de Análise de Tráfego</a:t>
            </a:r>
          </a:p>
          <a:p>
            <a:pPr lvl="1" algn="just">
              <a:lnSpc>
                <a:spcPct val="123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i="1"/>
              <a:t>Data Sets</a:t>
            </a:r>
          </a:p>
          <a:p>
            <a:pPr lvl="1" algn="just">
              <a:lnSpc>
                <a:spcPct val="123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/>
              <a:t>Técnicas de Pré-Processamento	</a:t>
            </a:r>
          </a:p>
          <a:p>
            <a:pPr lvl="1" algn="just">
              <a:lnSpc>
                <a:spcPct val="123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/>
              <a:t>Técnicas de Análise (</a:t>
            </a:r>
            <a:r>
              <a:rPr lang="pt-PT" i="1" dirty="0"/>
              <a:t>Mining</a:t>
            </a:r>
            <a:r>
              <a:rPr lang="pt-PT"/>
              <a:t>)</a:t>
            </a:r>
            <a:r>
              <a:rPr lang="pt-PT" dirty="0"/>
              <a:t> </a:t>
            </a:r>
          </a:p>
          <a:p>
            <a:pPr lvl="1" algn="just">
              <a:lnSpc>
                <a:spcPct val="123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/>
              <a:t>Avaliação	</a:t>
            </a:r>
          </a:p>
          <a:p>
            <a:pPr algn="just">
              <a:lnSpc>
                <a:spcPct val="123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/>
              <a:t>Conclusão</a:t>
            </a:r>
          </a:p>
          <a:p>
            <a:pPr marL="0" indent="0">
              <a:buNone/>
            </a:pPr>
            <a:r>
              <a:rPr lang="pt-PT"/>
              <a:t>				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F85075-23B2-4338-88E3-A786E026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48" y="397206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540" y="1870013"/>
            <a:ext cx="9294920" cy="42668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dirty="0"/>
              <a:t>A internet e serviços por meio </a:t>
            </a:r>
            <a:r>
              <a:rPr lang="pt-PT" sz="2400" i="1" dirty="0"/>
              <a:t>online</a:t>
            </a:r>
            <a:r>
              <a:rPr lang="pt-PT" sz="2400" dirty="0"/>
              <a:t> estão bem integrados na sociedade, sendo até considerados essenciais nos dias de hoje.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 dirty="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dirty="0"/>
              <a:t>Não só, a dimensão de dados trocados aumentou exponencialmente, podendo haver milhares de utilizadores numa rede em simultâneo.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 dirty="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dirty="0"/>
              <a:t>Surgiu assim a necessidade de uma gestão de rede mais eficaz e a habilidade proteger os dados partilhados por este meio, dando lugar a um novo ramo na área da informática que analisa o tráfego de rede </a:t>
            </a:r>
            <a:r>
              <a:rPr lang="pt-PT" sz="2400" i="1" dirty="0"/>
              <a:t>online</a:t>
            </a:r>
            <a:r>
              <a:rPr lang="pt-PT" sz="2400" dirty="0"/>
              <a:t>.</a:t>
            </a:r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pt-PT" dirty="0"/>
              <a:t>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0D72F8-79E7-46ED-A062-28A2809A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35" y="5179760"/>
            <a:ext cx="1377145" cy="13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90" y="134318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dirty="0">
                <a:cs typeface="Calibri Light"/>
              </a:rPr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" y="1872533"/>
            <a:ext cx="11682953" cy="905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pt-PT" dirty="0">
                <a:latin typeface="Calibri Light"/>
              </a:rPr>
              <a:t>Para analisar o tráfego de rede, criaram- se dois tipos de esquemas preventivos</a:t>
            </a:r>
            <a:r>
              <a:rPr lang="pt-PT" dirty="0">
                <a:latin typeface="Calibri Light"/>
                <a:cs typeface="Calibri Light"/>
              </a:rPr>
              <a:t>:</a:t>
            </a:r>
            <a:r>
              <a:rPr lang="pt-PT" dirty="0">
                <a:latin typeface="Calibri Light"/>
                <a:ea typeface="Calibri Light"/>
                <a:cs typeface="Calibri Light"/>
              </a:rPr>
              <a:t>​</a:t>
            </a:r>
            <a:endParaRPr lang="pt-PT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753849-998D-4F83-82D6-6AD151697937}"/>
              </a:ext>
            </a:extLst>
          </p:cNvPr>
          <p:cNvSpPr txBox="1"/>
          <p:nvPr/>
        </p:nvSpPr>
        <p:spPr>
          <a:xfrm>
            <a:off x="995780" y="2777922"/>
            <a:ext cx="4294207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4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Previsão de longo prazo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pt-PT" sz="2000" dirty="0">
                <a:ea typeface="+mn-lt"/>
                <a:cs typeface="+mn-lt"/>
              </a:rPr>
              <a:t>Fornece um bom modelo do funcionamento da rede, permitindo prever problemas futuros e planear de forma cuidada as necessidade de expansão da rede.</a:t>
            </a:r>
            <a:endParaRPr lang="pt-PT" sz="2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AD9F4-B505-4021-A59D-F6B3F5259F34}"/>
              </a:ext>
            </a:extLst>
          </p:cNvPr>
          <p:cNvSpPr txBox="1"/>
          <p:nvPr/>
        </p:nvSpPr>
        <p:spPr>
          <a:xfrm>
            <a:off x="6817489" y="2854914"/>
            <a:ext cx="4378731" cy="19697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Previsão de curto prazo</a:t>
            </a:r>
            <a:endParaRPr lang="pt-PT" sz="24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algn="just"/>
            <a:r>
              <a:rPr lang="pt-PT" sz="2000" dirty="0">
                <a:ea typeface="+mn-lt"/>
                <a:cs typeface="+mn-lt"/>
              </a:rPr>
              <a:t>Permite o controlo de congestionamento ativo e auxilia na gestão de alocação de recursos, assim como melhorar a qualidade de serviço. </a:t>
            </a:r>
            <a:endParaRPr lang="pt-PT" sz="2000" dirty="0">
              <a:cs typeface="Calibri" panose="020F0502020204030204"/>
            </a:endParaRPr>
          </a:p>
          <a:p>
            <a:pPr algn="just"/>
            <a:endParaRPr lang="pt-P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676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/>
              <a:t>Metodologia de Análise de Tráfego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7" y="1756788"/>
            <a:ext cx="6919957" cy="435133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A análise de tráfego é uma tarefa complexa dado que pode ser efetuada nos vários níveis de rede.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A vasta dimensão dos dados a serem recolhidos e tratados justificou a criação de uma metodologia genérica de análise de tráfego.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Para a anáise completa de dados, através desta metodologia, exploramos 4 passos : </a:t>
            </a:r>
            <a:r>
              <a:rPr lang="pt-PT" sz="2400" i="1">
                <a:solidFill>
                  <a:schemeClr val="accent2">
                    <a:lumMod val="75000"/>
                  </a:schemeClr>
                </a:solidFill>
              </a:rPr>
              <a:t>data set’s</a:t>
            </a:r>
            <a:r>
              <a:rPr lang="pt-PT" sz="2400"/>
              <a:t>, 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técnicas de pré-processamento</a:t>
            </a:r>
            <a:r>
              <a:rPr lang="pt-PT" sz="2400"/>
              <a:t>, 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técnicas de análise</a:t>
            </a:r>
            <a:r>
              <a:rPr lang="pt-PT" sz="2400"/>
              <a:t>, e , por fim, 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avaliação</a:t>
            </a:r>
            <a:r>
              <a:rPr lang="pt-PT" sz="2400"/>
              <a:t>.</a:t>
            </a:r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pt-PT"/>
              <a:t>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18EE61-D04C-467E-AE98-2AF1048B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48" y="1687320"/>
            <a:ext cx="1620962" cy="45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80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Metodologia de Análise de Tráfego </a:t>
            </a:r>
            <a:br>
              <a:rPr lang="pt-PT" sz="240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PT" sz="4000" i="1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7" y="1756788"/>
            <a:ext cx="8528838" cy="4351338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i="1" dirty="0"/>
              <a:t>Data Sets </a:t>
            </a:r>
            <a:r>
              <a:rPr lang="pt-PT" sz="2400" dirty="0"/>
              <a:t>são a coleção de dados relacionados de informação, compostos por elementos distintos mas manipulados por computadores como uma unidade só.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 dirty="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dirty="0"/>
              <a:t>Há vários standards de </a:t>
            </a:r>
            <a:r>
              <a:rPr lang="pt-PT" sz="2400" i="1" dirty="0"/>
              <a:t>Data Sets</a:t>
            </a:r>
            <a:r>
              <a:rPr lang="pt-PT" sz="2400" dirty="0"/>
              <a:t>, cada um contendo as suas vantagens e desvantagens, sendo alguns mais específicos para uma dada análise.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 dirty="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 i="1" dirty="0"/>
              <a:t>Data Sets </a:t>
            </a:r>
            <a:r>
              <a:rPr lang="pt-PT" sz="2400" dirty="0"/>
              <a:t>frequentamente utilizados: NSL-KDD </a:t>
            </a:r>
            <a:r>
              <a:rPr lang="pt-PT" sz="2400" i="1" dirty="0"/>
              <a:t>data set</a:t>
            </a:r>
            <a:r>
              <a:rPr lang="pt-PT" sz="2400" dirty="0"/>
              <a:t>, Berkeley Lab </a:t>
            </a:r>
            <a:r>
              <a:rPr lang="pt-PT" sz="2400" i="1" dirty="0"/>
              <a:t>data  set</a:t>
            </a:r>
            <a:r>
              <a:rPr lang="pt-PT" sz="2400" dirty="0"/>
              <a:t>, DARPA </a:t>
            </a:r>
            <a:r>
              <a:rPr lang="pt-PT" sz="2400" i="1" dirty="0"/>
              <a:t>data set</a:t>
            </a:r>
            <a:r>
              <a:rPr lang="pt-PT" sz="2400" dirty="0"/>
              <a:t>, etc.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 dirty="0"/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pt-PT" dirty="0"/>
              <a:t>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2394284-3D95-4794-BB1F-4EA24A70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12" y="5091851"/>
            <a:ext cx="2844444" cy="12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80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Metodologia de Análise de Tráfego </a:t>
            </a:r>
            <a:br>
              <a:rPr lang="pt-PT" sz="240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PT" sz="3600"/>
              <a:t>Técnicas de Pré-Processamento</a:t>
            </a:r>
            <a:endParaRPr lang="pt-P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6" y="1756788"/>
            <a:ext cx="10340634" cy="905389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 Esta etapa ocorre em duas fases distintas: 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Segmentação</a:t>
            </a:r>
            <a:r>
              <a:rPr lang="pt-PT" sz="2400"/>
              <a:t> e 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Seleção</a:t>
            </a:r>
            <a:r>
              <a:rPr lang="pt-PT" sz="2400"/>
              <a:t>.</a:t>
            </a:r>
          </a:p>
          <a:p>
            <a:pPr marL="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pt-PT"/>
              <a:t>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753849-998D-4F83-82D6-6AD151697937}"/>
              </a:ext>
            </a:extLst>
          </p:cNvPr>
          <p:cNvSpPr txBox="1"/>
          <p:nvPr/>
        </p:nvSpPr>
        <p:spPr>
          <a:xfrm>
            <a:off x="995780" y="2777922"/>
            <a:ext cx="4294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Segmentação </a:t>
            </a:r>
            <a:r>
              <a:rPr lang="pt-PT" dirty="0"/>
              <a:t>responsável por distribuir os valores contínuos de um atributo em segmentos distintos, reduzindo significativamente o tempo de análise de tráfego.</a:t>
            </a:r>
          </a:p>
          <a:p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AD9F4-B505-4021-A59D-F6B3F5259F34}"/>
              </a:ext>
            </a:extLst>
          </p:cNvPr>
          <p:cNvSpPr txBox="1"/>
          <p:nvPr/>
        </p:nvSpPr>
        <p:spPr>
          <a:xfrm>
            <a:off x="6817489" y="2777922"/>
            <a:ext cx="43787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Seleção </a:t>
            </a:r>
            <a:r>
              <a:rPr lang="pt-PT"/>
              <a:t>este passo reduz a quantidade de dados a ser analisada ao selecionar que atributos de valores são relevantes para a análise.</a:t>
            </a:r>
          </a:p>
        </p:txBody>
      </p:sp>
    </p:spTree>
    <p:extLst>
      <p:ext uri="{BB962C8B-B14F-4D97-AF65-F5344CB8AC3E}">
        <p14:creationId xmlns:p14="http://schemas.microsoft.com/office/powerpoint/2010/main" val="7609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80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Metodologia de Análise de Tráfego </a:t>
            </a:r>
            <a:br>
              <a:rPr lang="pt-PT" sz="240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PT" sz="3600"/>
              <a:t>Técnicas de Análise (</a:t>
            </a:r>
            <a:r>
              <a:rPr lang="pt-PT" sz="3600" i="1" dirty="0"/>
              <a:t>Machine Learning</a:t>
            </a:r>
            <a:r>
              <a:rPr lang="pt-PT" sz="3600"/>
              <a:t>)</a:t>
            </a:r>
            <a:endParaRPr lang="pt-P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6" y="1756787"/>
            <a:ext cx="8284339" cy="4304647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 Esta fase é uma das mais importantes do processo para a análise de tráfego de rede, dado a grande dimensão e complexidade dos dados a serem analisados. 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É frequente e necessário recorrer a técnicas de </a:t>
            </a:r>
            <a:r>
              <a:rPr lang="pt-PT" sz="2400" i="1" dirty="0"/>
              <a:t>Machine</a:t>
            </a:r>
            <a:r>
              <a:rPr lang="pt-PT" sz="2400" i="1"/>
              <a:t> </a:t>
            </a:r>
            <a:r>
              <a:rPr lang="pt-PT" sz="2400" i="1" dirty="0"/>
              <a:t>Learning</a:t>
            </a:r>
            <a:r>
              <a:rPr lang="pt-PT" sz="2400" i="1"/>
              <a:t> </a:t>
            </a:r>
            <a:r>
              <a:rPr lang="pt-PT" sz="2400"/>
              <a:t>(ML). Esta técnica consiste em “treinar” um modelo, descobrindo padrões e relações nos dados fornecidos.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pt-PT" sz="2400"/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ML não só é uma solução viável para redes de larga escala como também é capaz de lidar com tráfego encriptado</a:t>
            </a:r>
            <a:r>
              <a:rPr lang="pt-PT" sz="2400" dirty="0"/>
              <a:t>. No</a:t>
            </a:r>
            <a:r>
              <a:rPr lang="pt-PT" sz="2400"/>
              <a:t> entanto, esta ainda sofre de problemas como falta de soluções adaptativas para o dinamismo das redes.</a:t>
            </a:r>
            <a:endParaRPr lang="pt-PT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B240EE3-AE34-4CC8-8F60-478C3508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9" y="1471183"/>
            <a:ext cx="2423925" cy="24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A64-352B-4300-A1BD-75375AD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80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Metodologia de Análise de Tráfego </a:t>
            </a:r>
            <a:br>
              <a:rPr lang="pt-PT" sz="240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PT" sz="3600"/>
              <a:t>Técnicas de Análise (</a:t>
            </a:r>
            <a:r>
              <a:rPr lang="pt-PT" sz="3600" i="1"/>
              <a:t>Mining</a:t>
            </a:r>
            <a:r>
              <a:rPr lang="pt-PT" sz="3600"/>
              <a:t>)</a:t>
            </a:r>
            <a:endParaRPr lang="pt-P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7AC9-EB90-421A-8614-5553632C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0" y="1435776"/>
            <a:ext cx="10010398" cy="890173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pt-PT" sz="2400"/>
              <a:t> Os métodos de análise de tráfego podem ser divididos em 4 categorias:</a:t>
            </a:r>
            <a:r>
              <a:rPr lang="pt-PT"/>
              <a:t>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F3D8FB-5BF9-412F-A7C6-A66C6CC76F25}"/>
              </a:ext>
            </a:extLst>
          </p:cNvPr>
          <p:cNvCxnSpPr>
            <a:cxnSpLocks/>
          </p:cNvCxnSpPr>
          <p:nvPr/>
        </p:nvCxnSpPr>
        <p:spPr>
          <a:xfrm>
            <a:off x="838200" y="1162974"/>
            <a:ext cx="1067318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BFEE7B-8BF2-49C2-86DB-B78ACFC23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97" y="2071072"/>
            <a:ext cx="4214803" cy="2268384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CA3EE890-FA0A-4252-BDC3-EB8BF5A4B98D}"/>
              </a:ext>
            </a:extLst>
          </p:cNvPr>
          <p:cNvSpPr txBox="1"/>
          <p:nvPr/>
        </p:nvSpPr>
        <p:spPr>
          <a:xfrm>
            <a:off x="317658" y="2728210"/>
            <a:ext cx="358564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PT" sz="2000" dirty="0">
                <a:solidFill>
                  <a:schemeClr val="accent2">
                    <a:lumMod val="75000"/>
                  </a:schemeClr>
                </a:solidFill>
              </a:rPr>
              <a:t>Agrupamento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600" b="0" i="0" dirty="0">
                <a:effectLst/>
              </a:rPr>
              <a:t>Focado em agrupar dados semelhantes em </a:t>
            </a:r>
            <a:r>
              <a:rPr lang="pt-BR" sz="1600" i="1" dirty="0"/>
              <a:t>clusters </a:t>
            </a:r>
            <a:r>
              <a:rPr lang="pt-BR" sz="1600" dirty="0"/>
              <a:t>para análise de padrões.</a:t>
            </a:r>
            <a:r>
              <a:rPr lang="pt-BR" sz="1600" b="0" i="0" dirty="0">
                <a:effectLst/>
              </a:rPr>
              <a:t> 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AF508C4-8F8E-4437-A19E-DA13FE13232B}"/>
              </a:ext>
            </a:extLst>
          </p:cNvPr>
          <p:cNvSpPr txBox="1"/>
          <p:nvPr/>
        </p:nvSpPr>
        <p:spPr>
          <a:xfrm>
            <a:off x="1090800" y="4577138"/>
            <a:ext cx="421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>
                <a:solidFill>
                  <a:schemeClr val="accent2">
                    <a:lumMod val="75000"/>
                  </a:schemeClr>
                </a:solidFill>
              </a:rPr>
              <a:t>Classificação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600"/>
              <a:t>Caracterizada por atribuir classificações aos dados. Esta tem como objetivo classificar todo o tráfego da rede como tráfego normal ou malicioso.</a:t>
            </a:r>
            <a:endParaRPr lang="pt-PT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1E2E774-B0B6-43CF-BD9F-39E15AE8C12E}"/>
              </a:ext>
            </a:extLst>
          </p:cNvPr>
          <p:cNvSpPr txBox="1"/>
          <p:nvPr/>
        </p:nvSpPr>
        <p:spPr>
          <a:xfrm>
            <a:off x="7023785" y="4579379"/>
            <a:ext cx="4077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>
                <a:solidFill>
                  <a:schemeClr val="accent2">
                    <a:lumMod val="75000"/>
                  </a:schemeClr>
                </a:solidFill>
              </a:rPr>
              <a:t>Híbrido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600"/>
              <a:t> Constituido pela combinação de dois ou mais métodos de análise. Estes têm como objetivo aumentar a eficiência da análise.</a:t>
            </a:r>
            <a:endParaRPr lang="pt-PT" sz="1600"/>
          </a:p>
          <a:p>
            <a:endParaRPr lang="pt-PT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245994B-534C-49E4-92A1-55D550AC7BA2}"/>
              </a:ext>
            </a:extLst>
          </p:cNvPr>
          <p:cNvSpPr txBox="1"/>
          <p:nvPr/>
        </p:nvSpPr>
        <p:spPr>
          <a:xfrm>
            <a:off x="8288696" y="2728210"/>
            <a:ext cx="3585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>
                <a:solidFill>
                  <a:schemeClr val="accent2">
                    <a:lumMod val="75000"/>
                  </a:schemeClr>
                </a:solidFill>
              </a:rPr>
              <a:t>Associação</a:t>
            </a:r>
            <a:r>
              <a:rPr lang="pt-PT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600"/>
              <a:t>Avalia cada par de atributos nos dados com um item, obtendo assim coleções de items que depois é utilizado para descobrir padrões e relações entre os vários atributos.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5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F7C70F501A04BA579F8EB25A4BFB9" ma:contentTypeVersion="7" ma:contentTypeDescription="Criar um novo documento." ma:contentTypeScope="" ma:versionID="4e979278a83036d52669be44a8ed67d2">
  <xsd:schema xmlns:xsd="http://www.w3.org/2001/XMLSchema" xmlns:xs="http://www.w3.org/2001/XMLSchema" xmlns:p="http://schemas.microsoft.com/office/2006/metadata/properties" xmlns:ns3="ec7643bd-cb13-47a9-bcff-1561254814e6" xmlns:ns4="c03a790e-724a-4d40-b121-683ecbefc3a2" targetNamespace="http://schemas.microsoft.com/office/2006/metadata/properties" ma:root="true" ma:fieldsID="30093ea67b0a22293b2b92951da73e47" ns3:_="" ns4:_="">
    <xsd:import namespace="ec7643bd-cb13-47a9-bcff-1561254814e6"/>
    <xsd:import namespace="c03a790e-724a-4d40-b121-683ecbefc3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643bd-cb13-47a9-bcff-1561254814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790e-724a-4d40-b121-683ecbefc3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E569A4-D399-4680-872B-378504D410B3}">
  <ds:schemaRefs>
    <ds:schemaRef ds:uri="http://purl.org/dc/dcmitype/"/>
    <ds:schemaRef ds:uri="http://schemas.microsoft.com/office/2006/documentManagement/types"/>
    <ds:schemaRef ds:uri="http://www.w3.org/XML/1998/namespace"/>
    <ds:schemaRef ds:uri="ec7643bd-cb13-47a9-bcff-1561254814e6"/>
    <ds:schemaRef ds:uri="http://schemas.openxmlformats.org/package/2006/metadata/core-properties"/>
    <ds:schemaRef ds:uri="http://purl.org/dc/terms/"/>
    <ds:schemaRef ds:uri="c03a790e-724a-4d40-b121-683ecbefc3a2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20CE53-3F8A-4D7C-8D1B-0D0EAB07B2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9E12BD-D69A-4BF8-8AD8-FE8D0E65F58A}">
  <ds:schemaRefs>
    <ds:schemaRef ds:uri="c03a790e-724a-4d40-b121-683ecbefc3a2"/>
    <ds:schemaRef ds:uri="ec7643bd-cb13-47a9-bcff-1561254814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885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Técnicas para Análise de Tráfego de Rede</vt:lpstr>
      <vt:lpstr>Índice</vt:lpstr>
      <vt:lpstr>Introdução</vt:lpstr>
      <vt:lpstr>Introdução</vt:lpstr>
      <vt:lpstr>Metodologia de Análise de Tráfego</vt:lpstr>
      <vt:lpstr>Metodologia de Análise de Tráfego    Data Sets</vt:lpstr>
      <vt:lpstr>Metodologia de Análise de Tráfego    Técnicas de Pré-Processamento</vt:lpstr>
      <vt:lpstr>Metodologia de Análise de Tráfego    Técnicas de Análise (Machine Learning)</vt:lpstr>
      <vt:lpstr>Metodologia de Análise de Tráfego    Técnicas de Análise (Mining)</vt:lpstr>
      <vt:lpstr>Metodologia de Análise de Tráfego    Avaliação </vt:lpstr>
      <vt:lpstr>Conclusão</vt:lpstr>
      <vt:lpstr>Técnicas para Análise de Tráfego de 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</dc:title>
  <dc:creator>Maria Eugénia Bessa Cunha</dc:creator>
  <cp:lastModifiedBy>Maria Eugénia Bessa Cunha</cp:lastModifiedBy>
  <cp:revision>2</cp:revision>
  <dcterms:created xsi:type="dcterms:W3CDTF">2022-02-26T23:05:26Z</dcterms:created>
  <dcterms:modified xsi:type="dcterms:W3CDTF">2022-02-28T15:03:38Z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0x010100AF1F7C70F501A04BA579F8EB25A4BFB9</vt:lpwstr>
  </property>
</Properties>
</file>