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44"/>
  </p:notesMasterIdLst>
  <p:sldIdLst>
    <p:sldId id="424" r:id="rId2"/>
    <p:sldId id="426" r:id="rId3"/>
    <p:sldId id="339" r:id="rId4"/>
    <p:sldId id="429" r:id="rId5"/>
    <p:sldId id="377" r:id="rId6"/>
    <p:sldId id="427" r:id="rId7"/>
    <p:sldId id="364" r:id="rId8"/>
    <p:sldId id="359" r:id="rId9"/>
    <p:sldId id="338" r:id="rId10"/>
    <p:sldId id="376" r:id="rId11"/>
    <p:sldId id="340" r:id="rId12"/>
    <p:sldId id="342" r:id="rId13"/>
    <p:sldId id="433" r:id="rId14"/>
    <p:sldId id="375" r:id="rId15"/>
    <p:sldId id="383" r:id="rId16"/>
    <p:sldId id="385" r:id="rId17"/>
    <p:sldId id="350" r:id="rId18"/>
    <p:sldId id="402" r:id="rId19"/>
    <p:sldId id="403" r:id="rId20"/>
    <p:sldId id="348" r:id="rId21"/>
    <p:sldId id="389" r:id="rId22"/>
    <p:sldId id="390" r:id="rId23"/>
    <p:sldId id="434" r:id="rId24"/>
    <p:sldId id="436" r:id="rId25"/>
    <p:sldId id="391" r:id="rId26"/>
    <p:sldId id="438" r:id="rId27"/>
    <p:sldId id="392" r:id="rId28"/>
    <p:sldId id="435" r:id="rId29"/>
    <p:sldId id="393" r:id="rId30"/>
    <p:sldId id="439" r:id="rId31"/>
    <p:sldId id="404" r:id="rId32"/>
    <p:sldId id="372" r:id="rId33"/>
    <p:sldId id="395" r:id="rId34"/>
    <p:sldId id="394" r:id="rId35"/>
    <p:sldId id="373" r:id="rId36"/>
    <p:sldId id="397" r:id="rId37"/>
    <p:sldId id="398" r:id="rId38"/>
    <p:sldId id="411" r:id="rId39"/>
    <p:sldId id="381" r:id="rId40"/>
    <p:sldId id="384" r:id="rId41"/>
    <p:sldId id="409" r:id="rId42"/>
    <p:sldId id="410"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6B9D"/>
    <a:srgbClr val="2F94CE"/>
    <a:srgbClr val="2F75A3"/>
    <a:srgbClr val="3375A3"/>
    <a:srgbClr val="7BD2F0"/>
    <a:srgbClr val="64CAED"/>
    <a:srgbClr val="FFFFCC"/>
    <a:srgbClr val="FFFF00"/>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548" autoAdjust="0"/>
    <p:restoredTop sz="94669" autoAdjust="0"/>
  </p:normalViewPr>
  <p:slideViewPr>
    <p:cSldViewPr>
      <p:cViewPr varScale="1">
        <p:scale>
          <a:sx n="114" d="100"/>
          <a:sy n="114" d="100"/>
        </p:scale>
        <p:origin x="1302"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66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s-ES"/>
          </a:p>
        </p:txBody>
      </p:sp>
      <p:sp>
        <p:nvSpPr>
          <p:cNvPr id="19661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s-ES"/>
          </a:p>
        </p:txBody>
      </p:sp>
      <p:sp>
        <p:nvSpPr>
          <p:cNvPr id="778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661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19661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s-ES"/>
          </a:p>
        </p:txBody>
      </p:sp>
      <p:sp>
        <p:nvSpPr>
          <p:cNvPr id="19661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anose="020B0604020202020204" pitchFamily="34" charset="0"/>
              </a:defRPr>
            </a:lvl1pPr>
          </a:lstStyle>
          <a:p>
            <a:fld id="{9F74B143-0008-4C1D-BD0C-FF95FA077AF1}" type="slidenum">
              <a:rPr lang="es-ES" altLang="es-NI"/>
              <a:pPr/>
              <a:t>‹Nº›</a:t>
            </a:fld>
            <a:endParaRPr lang="es-ES" altLang="es-NI"/>
          </a:p>
        </p:txBody>
      </p:sp>
    </p:spTree>
    <p:extLst>
      <p:ext uri="{BB962C8B-B14F-4D97-AF65-F5344CB8AC3E}">
        <p14:creationId xmlns:p14="http://schemas.microsoft.com/office/powerpoint/2010/main" val="393851256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E446D353-9539-4B3D-BAF6-BA71870E47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9A039185-0484-4DDD-89BF-F6D3AE55430B}" type="slidenum">
              <a:rPr lang="es-ES" altLang="es-NI">
                <a:latin typeface="Arial" panose="020B0604020202020204" pitchFamily="34" charset="0"/>
              </a:rPr>
              <a:pPr eaLnBrk="1" hangingPunct="1"/>
              <a:t>3</a:t>
            </a:fld>
            <a:endParaRPr lang="es-ES" altLang="es-NI">
              <a:latin typeface="Arial" panose="020B0604020202020204" pitchFamily="34" charset="0"/>
            </a:endParaRPr>
          </a:p>
        </p:txBody>
      </p:sp>
      <p:sp>
        <p:nvSpPr>
          <p:cNvPr id="81923" name="Rectangle 2">
            <a:extLst>
              <a:ext uri="{FF2B5EF4-FFF2-40B4-BE49-F238E27FC236}">
                <a16:creationId xmlns:a16="http://schemas.microsoft.com/office/drawing/2014/main" id="{DA2C045F-EDA7-4D31-A9FC-013E1CE3CC95}"/>
              </a:ext>
            </a:extLst>
          </p:cNvPr>
          <p:cNvSpPr>
            <a:spLocks noGrp="1" noRot="1" noChangeAspect="1" noChangeArrowheads="1" noTextEdit="1"/>
          </p:cNvSpPr>
          <p:nvPr>
            <p:ph type="sldImg"/>
          </p:nvPr>
        </p:nvSpPr>
        <p:spPr>
          <a:ln/>
        </p:spPr>
      </p:sp>
      <p:sp>
        <p:nvSpPr>
          <p:cNvPr id="81924" name="Rectangle 3">
            <a:extLst>
              <a:ext uri="{FF2B5EF4-FFF2-40B4-BE49-F238E27FC236}">
                <a16:creationId xmlns:a16="http://schemas.microsoft.com/office/drawing/2014/main" id="{8F798EB4-189B-444C-B6AA-C563A602159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NI" altLang="es-NI">
              <a:latin typeface="Arial" panose="020B0604020202020204" pitchFamily="34" charset="0"/>
            </a:endParaRPr>
          </a:p>
        </p:txBody>
      </p:sp>
    </p:spTree>
    <p:extLst>
      <p:ext uri="{BB962C8B-B14F-4D97-AF65-F5344CB8AC3E}">
        <p14:creationId xmlns:p14="http://schemas.microsoft.com/office/powerpoint/2010/main" val="40589606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2968442E-5244-456E-9A91-06E3F09A922F}" type="slidenum">
              <a:rPr lang="es-ES" altLang="es-NI">
                <a:latin typeface="Arial" panose="020B0604020202020204" pitchFamily="34" charset="0"/>
              </a:rPr>
              <a:pPr eaLnBrk="1" hangingPunct="1"/>
              <a:t>20</a:t>
            </a:fld>
            <a:endParaRPr lang="es-ES" altLang="es-NI">
              <a:latin typeface="Arial" panose="020B0604020202020204" pitchFamily="34"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NI" altLang="es-NI">
              <a:latin typeface="Arial" panose="020B0604020202020204" pitchFamily="34" charset="0"/>
            </a:endParaRPr>
          </a:p>
        </p:txBody>
      </p:sp>
    </p:spTree>
    <p:extLst>
      <p:ext uri="{BB962C8B-B14F-4D97-AF65-F5344CB8AC3E}">
        <p14:creationId xmlns:p14="http://schemas.microsoft.com/office/powerpoint/2010/main" val="6926878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86B27BC9-F0C1-4508-BD81-F8DB5825DD8A}" type="slidenum">
              <a:rPr lang="es-ES" altLang="es-NI">
                <a:latin typeface="Arial" panose="020B0604020202020204" pitchFamily="34" charset="0"/>
              </a:rPr>
              <a:pPr eaLnBrk="1" hangingPunct="1"/>
              <a:t>32</a:t>
            </a:fld>
            <a:endParaRPr lang="es-ES" altLang="es-NI">
              <a:latin typeface="Arial" panose="020B0604020202020204" pitchFamily="34"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NI" altLang="es-NI">
              <a:latin typeface="Arial" panose="020B0604020202020204" pitchFamily="34" charset="0"/>
            </a:endParaRPr>
          </a:p>
        </p:txBody>
      </p:sp>
    </p:spTree>
    <p:extLst>
      <p:ext uri="{BB962C8B-B14F-4D97-AF65-F5344CB8AC3E}">
        <p14:creationId xmlns:p14="http://schemas.microsoft.com/office/powerpoint/2010/main" val="35209263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5640D7ED-52CE-4699-99FA-56120700522E}" type="slidenum">
              <a:rPr lang="es-ES" altLang="es-NI">
                <a:latin typeface="Arial" panose="020B0604020202020204" pitchFamily="34" charset="0"/>
              </a:rPr>
              <a:pPr eaLnBrk="1" hangingPunct="1"/>
              <a:t>34</a:t>
            </a:fld>
            <a:endParaRPr lang="es-ES" altLang="es-NI">
              <a:latin typeface="Arial" panose="020B0604020202020204" pitchFamily="34" charset="0"/>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NI" altLang="es-NI">
              <a:latin typeface="Arial" panose="020B0604020202020204" pitchFamily="34" charset="0"/>
            </a:endParaRPr>
          </a:p>
        </p:txBody>
      </p:sp>
    </p:spTree>
    <p:extLst>
      <p:ext uri="{BB962C8B-B14F-4D97-AF65-F5344CB8AC3E}">
        <p14:creationId xmlns:p14="http://schemas.microsoft.com/office/powerpoint/2010/main" val="30136925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939787A6-AA53-4776-B804-A24D254D4C57}" type="slidenum">
              <a:rPr lang="es-ES" altLang="es-NI">
                <a:latin typeface="Arial" panose="020B0604020202020204" pitchFamily="34" charset="0"/>
              </a:rPr>
              <a:pPr eaLnBrk="1" hangingPunct="1"/>
              <a:t>35</a:t>
            </a:fld>
            <a:endParaRPr lang="es-ES" altLang="es-NI">
              <a:latin typeface="Arial" panose="020B0604020202020204" pitchFamily="34" charset="0"/>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NI" altLang="es-NI">
              <a:latin typeface="Arial" panose="020B0604020202020204" pitchFamily="34" charset="0"/>
            </a:endParaRPr>
          </a:p>
        </p:txBody>
      </p:sp>
    </p:spTree>
    <p:extLst>
      <p:ext uri="{BB962C8B-B14F-4D97-AF65-F5344CB8AC3E}">
        <p14:creationId xmlns:p14="http://schemas.microsoft.com/office/powerpoint/2010/main" val="33265707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F5A8C0B1-03C4-41AA-8E5F-249651AB2A03}" type="slidenum">
              <a:rPr lang="es-ES" altLang="es-NI">
                <a:latin typeface="Arial" panose="020B0604020202020204" pitchFamily="34" charset="0"/>
              </a:rPr>
              <a:pPr eaLnBrk="1" hangingPunct="1"/>
              <a:t>39</a:t>
            </a:fld>
            <a:endParaRPr lang="es-ES" altLang="es-NI">
              <a:latin typeface="Arial" panose="020B0604020202020204" pitchFamily="34" charset="0"/>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NI" altLang="es-NI">
              <a:latin typeface="Arial" panose="020B0604020202020204" pitchFamily="34" charset="0"/>
            </a:endParaRPr>
          </a:p>
        </p:txBody>
      </p:sp>
    </p:spTree>
    <p:extLst>
      <p:ext uri="{BB962C8B-B14F-4D97-AF65-F5344CB8AC3E}">
        <p14:creationId xmlns:p14="http://schemas.microsoft.com/office/powerpoint/2010/main" val="1142748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C527008A-54C5-4313-BEF1-64272D3C947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373BF59F-43BC-4CB6-A0D4-09E6D542D2D5}" type="slidenum">
              <a:rPr lang="es-ES" altLang="es-NI">
                <a:latin typeface="Arial" panose="020B0604020202020204" pitchFamily="34" charset="0"/>
              </a:rPr>
              <a:pPr eaLnBrk="1" hangingPunct="1"/>
              <a:t>7</a:t>
            </a:fld>
            <a:endParaRPr lang="es-ES" altLang="es-NI">
              <a:latin typeface="Arial" panose="020B0604020202020204" pitchFamily="34" charset="0"/>
            </a:endParaRPr>
          </a:p>
        </p:txBody>
      </p:sp>
      <p:sp>
        <p:nvSpPr>
          <p:cNvPr id="82947" name="Rectangle 2">
            <a:extLst>
              <a:ext uri="{FF2B5EF4-FFF2-40B4-BE49-F238E27FC236}">
                <a16:creationId xmlns:a16="http://schemas.microsoft.com/office/drawing/2014/main" id="{0BB061F6-163F-479C-820A-00D2A7C84949}"/>
              </a:ext>
            </a:extLst>
          </p:cNvPr>
          <p:cNvSpPr>
            <a:spLocks noGrp="1" noRot="1" noChangeAspect="1" noChangeArrowheads="1" noTextEdit="1"/>
          </p:cNvSpPr>
          <p:nvPr>
            <p:ph type="sldImg"/>
          </p:nvPr>
        </p:nvSpPr>
        <p:spPr>
          <a:ln/>
        </p:spPr>
      </p:sp>
      <p:sp>
        <p:nvSpPr>
          <p:cNvPr id="82948" name="Rectangle 3">
            <a:extLst>
              <a:ext uri="{FF2B5EF4-FFF2-40B4-BE49-F238E27FC236}">
                <a16:creationId xmlns:a16="http://schemas.microsoft.com/office/drawing/2014/main" id="{AE91A4CA-6E68-4161-8A08-50DB9F5C8E5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NI" altLang="es-NI">
              <a:latin typeface="Arial" panose="020B0604020202020204" pitchFamily="34" charset="0"/>
            </a:endParaRPr>
          </a:p>
        </p:txBody>
      </p:sp>
    </p:spTree>
    <p:extLst>
      <p:ext uri="{BB962C8B-B14F-4D97-AF65-F5344CB8AC3E}">
        <p14:creationId xmlns:p14="http://schemas.microsoft.com/office/powerpoint/2010/main" val="32700203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8660DEDA-2577-4875-AC1D-08C5E1B2032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167926E9-ADDF-42BF-A139-0CE220ABFDB5}" type="slidenum">
              <a:rPr lang="es-ES" altLang="es-NI">
                <a:latin typeface="Arial" panose="020B0604020202020204" pitchFamily="34" charset="0"/>
              </a:rPr>
              <a:pPr eaLnBrk="1" hangingPunct="1"/>
              <a:t>8</a:t>
            </a:fld>
            <a:endParaRPr lang="es-ES" altLang="es-NI">
              <a:latin typeface="Arial" panose="020B0604020202020204" pitchFamily="34" charset="0"/>
            </a:endParaRPr>
          </a:p>
        </p:txBody>
      </p:sp>
      <p:sp>
        <p:nvSpPr>
          <p:cNvPr id="83971" name="Rectangle 2">
            <a:extLst>
              <a:ext uri="{FF2B5EF4-FFF2-40B4-BE49-F238E27FC236}">
                <a16:creationId xmlns:a16="http://schemas.microsoft.com/office/drawing/2014/main" id="{4AE731DB-CF64-44CB-BB25-BCD54A772FF8}"/>
              </a:ext>
            </a:extLst>
          </p:cNvPr>
          <p:cNvSpPr>
            <a:spLocks noGrp="1" noRot="1" noChangeAspect="1" noChangeArrowheads="1" noTextEdit="1"/>
          </p:cNvSpPr>
          <p:nvPr>
            <p:ph type="sldImg"/>
          </p:nvPr>
        </p:nvSpPr>
        <p:spPr>
          <a:ln/>
        </p:spPr>
      </p:sp>
      <p:sp>
        <p:nvSpPr>
          <p:cNvPr id="83972" name="Rectangle 3">
            <a:extLst>
              <a:ext uri="{FF2B5EF4-FFF2-40B4-BE49-F238E27FC236}">
                <a16:creationId xmlns:a16="http://schemas.microsoft.com/office/drawing/2014/main" id="{0E54ADC3-02E7-4754-8B7E-D406AFAB44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NI" altLang="es-NI">
              <a:latin typeface="Arial" panose="020B0604020202020204" pitchFamily="34" charset="0"/>
            </a:endParaRPr>
          </a:p>
        </p:txBody>
      </p:sp>
    </p:spTree>
    <p:extLst>
      <p:ext uri="{BB962C8B-B14F-4D97-AF65-F5344CB8AC3E}">
        <p14:creationId xmlns:p14="http://schemas.microsoft.com/office/powerpoint/2010/main" val="38737460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5483024A-3984-4090-B197-1A449D6B8C8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9662B5EC-A312-4902-94D4-882974075F5B}" type="slidenum">
              <a:rPr lang="es-ES" altLang="es-NI">
                <a:latin typeface="Arial" panose="020B0604020202020204" pitchFamily="34" charset="0"/>
              </a:rPr>
              <a:pPr eaLnBrk="1" hangingPunct="1"/>
              <a:t>9</a:t>
            </a:fld>
            <a:endParaRPr lang="es-ES" altLang="es-NI">
              <a:latin typeface="Arial" panose="020B0604020202020204" pitchFamily="34" charset="0"/>
            </a:endParaRPr>
          </a:p>
        </p:txBody>
      </p:sp>
      <p:sp>
        <p:nvSpPr>
          <p:cNvPr id="37891" name="Rectangle 2">
            <a:extLst>
              <a:ext uri="{FF2B5EF4-FFF2-40B4-BE49-F238E27FC236}">
                <a16:creationId xmlns:a16="http://schemas.microsoft.com/office/drawing/2014/main" id="{D1621FFC-BAA0-468E-8C57-76E6A9E7703B}"/>
              </a:ext>
            </a:extLst>
          </p:cNvPr>
          <p:cNvSpPr>
            <a:spLocks noGrp="1" noRot="1" noChangeAspect="1" noChangeArrowheads="1" noTextEdit="1"/>
          </p:cNvSpPr>
          <p:nvPr>
            <p:ph type="sldImg"/>
          </p:nvPr>
        </p:nvSpPr>
        <p:spPr>
          <a:ln/>
        </p:spPr>
      </p:sp>
      <p:sp>
        <p:nvSpPr>
          <p:cNvPr id="37892" name="Rectangle 3">
            <a:extLst>
              <a:ext uri="{FF2B5EF4-FFF2-40B4-BE49-F238E27FC236}">
                <a16:creationId xmlns:a16="http://schemas.microsoft.com/office/drawing/2014/main" id="{8FF107A7-CCF5-4017-B703-8E02DE599D3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NI" altLang="es-NI">
              <a:latin typeface="Arial" panose="020B0604020202020204" pitchFamily="34" charset="0"/>
            </a:endParaRPr>
          </a:p>
        </p:txBody>
      </p:sp>
    </p:spTree>
    <p:extLst>
      <p:ext uri="{BB962C8B-B14F-4D97-AF65-F5344CB8AC3E}">
        <p14:creationId xmlns:p14="http://schemas.microsoft.com/office/powerpoint/2010/main" val="18132600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B368814A-93E0-4F76-8985-9D8C8126F0CA}" type="slidenum">
              <a:rPr lang="es-ES" altLang="es-NI">
                <a:latin typeface="Arial" panose="020B0604020202020204" pitchFamily="34" charset="0"/>
              </a:rPr>
              <a:pPr eaLnBrk="1" hangingPunct="1"/>
              <a:t>11</a:t>
            </a:fld>
            <a:endParaRPr lang="es-ES" altLang="es-NI">
              <a:latin typeface="Arial" panose="020B0604020202020204" pitchFamily="34"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NI" altLang="es-NI">
              <a:latin typeface="Arial" panose="020B0604020202020204" pitchFamily="34" charset="0"/>
            </a:endParaRPr>
          </a:p>
        </p:txBody>
      </p:sp>
    </p:spTree>
    <p:extLst>
      <p:ext uri="{BB962C8B-B14F-4D97-AF65-F5344CB8AC3E}">
        <p14:creationId xmlns:p14="http://schemas.microsoft.com/office/powerpoint/2010/main" val="4139197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2B6C5D0C-D993-41FD-AB07-7271BCC2CD29}" type="slidenum">
              <a:rPr lang="es-ES" altLang="es-NI">
                <a:latin typeface="Arial" panose="020B0604020202020204" pitchFamily="34" charset="0"/>
              </a:rPr>
              <a:pPr eaLnBrk="1" hangingPunct="1"/>
              <a:t>12</a:t>
            </a:fld>
            <a:endParaRPr lang="es-ES" altLang="es-NI">
              <a:latin typeface="Arial" panose="020B0604020202020204"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NI" altLang="es-NI">
              <a:latin typeface="Arial" panose="020B0604020202020204" pitchFamily="34" charset="0"/>
            </a:endParaRPr>
          </a:p>
        </p:txBody>
      </p:sp>
    </p:spTree>
    <p:extLst>
      <p:ext uri="{BB962C8B-B14F-4D97-AF65-F5344CB8AC3E}">
        <p14:creationId xmlns:p14="http://schemas.microsoft.com/office/powerpoint/2010/main" val="42652586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6091BEBA-E506-4E6C-8EF5-EAB806201B84}" type="slidenum">
              <a:rPr lang="es-ES" altLang="es-NI">
                <a:latin typeface="Arial" panose="020B0604020202020204" pitchFamily="34" charset="0"/>
              </a:rPr>
              <a:pPr eaLnBrk="1" hangingPunct="1"/>
              <a:t>14</a:t>
            </a:fld>
            <a:endParaRPr lang="es-ES" altLang="es-NI">
              <a:latin typeface="Arial" panose="020B0604020202020204" pitchFamily="34" charset="0"/>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NI" altLang="es-NI">
              <a:latin typeface="Arial" panose="020B0604020202020204" pitchFamily="34" charset="0"/>
            </a:endParaRPr>
          </a:p>
        </p:txBody>
      </p:sp>
    </p:spTree>
    <p:extLst>
      <p:ext uri="{BB962C8B-B14F-4D97-AF65-F5344CB8AC3E}">
        <p14:creationId xmlns:p14="http://schemas.microsoft.com/office/powerpoint/2010/main" val="863740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D7ABCDDF-E53C-4740-9392-AF73B4D3C32F}" type="slidenum">
              <a:rPr lang="es-ES" altLang="es-NI">
                <a:latin typeface="Arial" panose="020B0604020202020204" pitchFamily="34" charset="0"/>
              </a:rPr>
              <a:pPr eaLnBrk="1" hangingPunct="1"/>
              <a:t>15</a:t>
            </a:fld>
            <a:endParaRPr lang="es-ES" altLang="es-NI">
              <a:latin typeface="Arial" panose="020B0604020202020204" pitchFamily="34" charset="0"/>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NI" altLang="es-NI">
              <a:latin typeface="Arial" panose="020B0604020202020204" pitchFamily="34" charset="0"/>
            </a:endParaRPr>
          </a:p>
        </p:txBody>
      </p:sp>
    </p:spTree>
    <p:extLst>
      <p:ext uri="{BB962C8B-B14F-4D97-AF65-F5344CB8AC3E}">
        <p14:creationId xmlns:p14="http://schemas.microsoft.com/office/powerpoint/2010/main" val="3812218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48F60DB9-0ACC-44BE-A70E-56BBBE6B094C}" type="slidenum">
              <a:rPr lang="es-ES" altLang="es-NI">
                <a:latin typeface="Arial" panose="020B0604020202020204" pitchFamily="34" charset="0"/>
              </a:rPr>
              <a:pPr eaLnBrk="1" hangingPunct="1"/>
              <a:t>17</a:t>
            </a:fld>
            <a:endParaRPr lang="es-ES" altLang="es-NI">
              <a:latin typeface="Arial" panose="020B0604020202020204" pitchFamily="34" charset="0"/>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NI" altLang="es-NI">
              <a:latin typeface="Arial" panose="020B0604020202020204" pitchFamily="34" charset="0"/>
            </a:endParaRPr>
          </a:p>
        </p:txBody>
      </p:sp>
    </p:spTree>
    <p:extLst>
      <p:ext uri="{BB962C8B-B14F-4D97-AF65-F5344CB8AC3E}">
        <p14:creationId xmlns:p14="http://schemas.microsoft.com/office/powerpoint/2010/main" val="11356613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pPr>
              <a:defRPr/>
            </a:pPr>
            <a:endParaRPr lang="es-ES"/>
          </a:p>
        </p:txBody>
      </p:sp>
      <p:sp>
        <p:nvSpPr>
          <p:cNvPr id="5" name="Footer Placeholder 4"/>
          <p:cNvSpPr>
            <a:spLocks noGrp="1"/>
          </p:cNvSpPr>
          <p:nvPr>
            <p:ph type="ftr" sz="quarter" idx="11"/>
          </p:nvPr>
        </p:nvSpPr>
        <p:spPr/>
        <p:txBody>
          <a:bodyPr/>
          <a:lstStyle/>
          <a:p>
            <a:pPr>
              <a:defRPr/>
            </a:pPr>
            <a:endParaRPr lang="es-ES"/>
          </a:p>
        </p:txBody>
      </p:sp>
      <p:sp>
        <p:nvSpPr>
          <p:cNvPr id="6" name="Slide Number Placeholder 5"/>
          <p:cNvSpPr>
            <a:spLocks noGrp="1"/>
          </p:cNvSpPr>
          <p:nvPr>
            <p:ph type="sldNum" sz="quarter" idx="12"/>
          </p:nvPr>
        </p:nvSpPr>
        <p:spPr/>
        <p:txBody>
          <a:bodyPr/>
          <a:lstStyle/>
          <a:p>
            <a:fld id="{34AF1B6B-80AE-49A6-AB56-0E971524E0DD}" type="slidenum">
              <a:rPr lang="es-ES" altLang="es-NI" smtClean="0"/>
              <a:pPr/>
              <a:t>‹Nº›</a:t>
            </a:fld>
            <a:endParaRPr lang="es-ES" altLang="es-NI"/>
          </a:p>
        </p:txBody>
      </p:sp>
    </p:spTree>
    <p:extLst>
      <p:ext uri="{BB962C8B-B14F-4D97-AF65-F5344CB8AC3E}">
        <p14:creationId xmlns:p14="http://schemas.microsoft.com/office/powerpoint/2010/main" val="1253756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pPr>
              <a:defRPr/>
            </a:pPr>
            <a:endParaRPr lang="es-ES"/>
          </a:p>
        </p:txBody>
      </p:sp>
      <p:sp>
        <p:nvSpPr>
          <p:cNvPr id="5" name="Footer Placeholder 4"/>
          <p:cNvSpPr>
            <a:spLocks noGrp="1"/>
          </p:cNvSpPr>
          <p:nvPr>
            <p:ph type="ftr" sz="quarter" idx="11"/>
          </p:nvPr>
        </p:nvSpPr>
        <p:spPr/>
        <p:txBody>
          <a:bodyPr/>
          <a:lstStyle/>
          <a:p>
            <a:pPr>
              <a:defRPr/>
            </a:pPr>
            <a:endParaRPr lang="es-ES"/>
          </a:p>
        </p:txBody>
      </p:sp>
      <p:sp>
        <p:nvSpPr>
          <p:cNvPr id="6" name="Slide Number Placeholder 5"/>
          <p:cNvSpPr>
            <a:spLocks noGrp="1"/>
          </p:cNvSpPr>
          <p:nvPr>
            <p:ph type="sldNum" sz="quarter" idx="12"/>
          </p:nvPr>
        </p:nvSpPr>
        <p:spPr/>
        <p:txBody>
          <a:bodyPr/>
          <a:lstStyle/>
          <a:p>
            <a:fld id="{73BF7DD7-435C-4F27-BEB0-0558F6B3BE4B}" type="slidenum">
              <a:rPr lang="es-ES" altLang="es-NI" smtClean="0"/>
              <a:pPr/>
              <a:t>‹Nº›</a:t>
            </a:fld>
            <a:endParaRPr lang="es-ES" altLang="es-NI"/>
          </a:p>
        </p:txBody>
      </p:sp>
    </p:spTree>
    <p:extLst>
      <p:ext uri="{BB962C8B-B14F-4D97-AF65-F5344CB8AC3E}">
        <p14:creationId xmlns:p14="http://schemas.microsoft.com/office/powerpoint/2010/main" val="3221175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pPr>
              <a:defRPr/>
            </a:pPr>
            <a:endParaRPr lang="es-ES"/>
          </a:p>
        </p:txBody>
      </p:sp>
      <p:sp>
        <p:nvSpPr>
          <p:cNvPr id="5" name="Footer Placeholder 4"/>
          <p:cNvSpPr>
            <a:spLocks noGrp="1"/>
          </p:cNvSpPr>
          <p:nvPr>
            <p:ph type="ftr" sz="quarter" idx="11"/>
          </p:nvPr>
        </p:nvSpPr>
        <p:spPr/>
        <p:txBody>
          <a:bodyPr/>
          <a:lstStyle/>
          <a:p>
            <a:pPr>
              <a:defRPr/>
            </a:pPr>
            <a:endParaRPr lang="es-ES"/>
          </a:p>
        </p:txBody>
      </p:sp>
      <p:sp>
        <p:nvSpPr>
          <p:cNvPr id="6" name="Slide Number Placeholder 5"/>
          <p:cNvSpPr>
            <a:spLocks noGrp="1"/>
          </p:cNvSpPr>
          <p:nvPr>
            <p:ph type="sldNum" sz="quarter" idx="12"/>
          </p:nvPr>
        </p:nvSpPr>
        <p:spPr/>
        <p:txBody>
          <a:bodyPr/>
          <a:lstStyle/>
          <a:p>
            <a:fld id="{73BF7DD7-435C-4F27-BEB0-0558F6B3BE4B}" type="slidenum">
              <a:rPr lang="es-ES" altLang="es-NI" smtClean="0"/>
              <a:pPr/>
              <a:t>‹Nº›</a:t>
            </a:fld>
            <a:endParaRPr lang="es-ES" altLang="es-NI"/>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981297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pPr>
              <a:defRPr/>
            </a:pPr>
            <a:endParaRPr lang="es-ES"/>
          </a:p>
        </p:txBody>
      </p:sp>
      <p:sp>
        <p:nvSpPr>
          <p:cNvPr id="5" name="Footer Placeholder 4"/>
          <p:cNvSpPr>
            <a:spLocks noGrp="1"/>
          </p:cNvSpPr>
          <p:nvPr>
            <p:ph type="ftr" sz="quarter" idx="11"/>
          </p:nvPr>
        </p:nvSpPr>
        <p:spPr/>
        <p:txBody>
          <a:bodyPr/>
          <a:lstStyle/>
          <a:p>
            <a:pPr>
              <a:defRPr/>
            </a:pPr>
            <a:endParaRPr lang="es-ES"/>
          </a:p>
        </p:txBody>
      </p:sp>
      <p:sp>
        <p:nvSpPr>
          <p:cNvPr id="6" name="Slide Number Placeholder 5"/>
          <p:cNvSpPr>
            <a:spLocks noGrp="1"/>
          </p:cNvSpPr>
          <p:nvPr>
            <p:ph type="sldNum" sz="quarter" idx="12"/>
          </p:nvPr>
        </p:nvSpPr>
        <p:spPr/>
        <p:txBody>
          <a:bodyPr/>
          <a:lstStyle/>
          <a:p>
            <a:fld id="{73BF7DD7-435C-4F27-BEB0-0558F6B3BE4B}" type="slidenum">
              <a:rPr lang="es-ES" altLang="es-NI" smtClean="0"/>
              <a:pPr/>
              <a:t>‹Nº›</a:t>
            </a:fld>
            <a:endParaRPr lang="es-ES" altLang="es-NI"/>
          </a:p>
        </p:txBody>
      </p:sp>
    </p:spTree>
    <p:extLst>
      <p:ext uri="{BB962C8B-B14F-4D97-AF65-F5344CB8AC3E}">
        <p14:creationId xmlns:p14="http://schemas.microsoft.com/office/powerpoint/2010/main" val="3071659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pPr>
              <a:defRPr/>
            </a:pPr>
            <a:endParaRPr lang="es-ES"/>
          </a:p>
        </p:txBody>
      </p:sp>
      <p:sp>
        <p:nvSpPr>
          <p:cNvPr id="5" name="Footer Placeholder 4"/>
          <p:cNvSpPr>
            <a:spLocks noGrp="1"/>
          </p:cNvSpPr>
          <p:nvPr>
            <p:ph type="ftr" sz="quarter" idx="11"/>
          </p:nvPr>
        </p:nvSpPr>
        <p:spPr/>
        <p:txBody>
          <a:bodyPr/>
          <a:lstStyle/>
          <a:p>
            <a:pPr>
              <a:defRPr/>
            </a:pPr>
            <a:endParaRPr lang="es-ES"/>
          </a:p>
        </p:txBody>
      </p:sp>
      <p:sp>
        <p:nvSpPr>
          <p:cNvPr id="6" name="Slide Number Placeholder 5"/>
          <p:cNvSpPr>
            <a:spLocks noGrp="1"/>
          </p:cNvSpPr>
          <p:nvPr>
            <p:ph type="sldNum" sz="quarter" idx="12"/>
          </p:nvPr>
        </p:nvSpPr>
        <p:spPr/>
        <p:txBody>
          <a:bodyPr/>
          <a:lstStyle/>
          <a:p>
            <a:fld id="{73BF7DD7-435C-4F27-BEB0-0558F6B3BE4B}" type="slidenum">
              <a:rPr lang="es-ES" altLang="es-NI" smtClean="0"/>
              <a:pPr/>
              <a:t>‹Nº›</a:t>
            </a:fld>
            <a:endParaRPr lang="es-ES" altLang="es-NI"/>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987657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pPr>
              <a:defRPr/>
            </a:pPr>
            <a:endParaRPr lang="es-ES"/>
          </a:p>
        </p:txBody>
      </p:sp>
      <p:sp>
        <p:nvSpPr>
          <p:cNvPr id="5" name="Footer Placeholder 4"/>
          <p:cNvSpPr>
            <a:spLocks noGrp="1"/>
          </p:cNvSpPr>
          <p:nvPr>
            <p:ph type="ftr" sz="quarter" idx="11"/>
          </p:nvPr>
        </p:nvSpPr>
        <p:spPr/>
        <p:txBody>
          <a:bodyPr/>
          <a:lstStyle/>
          <a:p>
            <a:pPr>
              <a:defRPr/>
            </a:pPr>
            <a:endParaRPr lang="es-ES"/>
          </a:p>
        </p:txBody>
      </p:sp>
      <p:sp>
        <p:nvSpPr>
          <p:cNvPr id="6" name="Slide Number Placeholder 5"/>
          <p:cNvSpPr>
            <a:spLocks noGrp="1"/>
          </p:cNvSpPr>
          <p:nvPr>
            <p:ph type="sldNum" sz="quarter" idx="12"/>
          </p:nvPr>
        </p:nvSpPr>
        <p:spPr/>
        <p:txBody>
          <a:bodyPr/>
          <a:lstStyle/>
          <a:p>
            <a:fld id="{73BF7DD7-435C-4F27-BEB0-0558F6B3BE4B}" type="slidenum">
              <a:rPr lang="es-ES" altLang="es-NI" smtClean="0"/>
              <a:pPr/>
              <a:t>‹Nº›</a:t>
            </a:fld>
            <a:endParaRPr lang="es-ES" altLang="es-NI"/>
          </a:p>
        </p:txBody>
      </p:sp>
    </p:spTree>
    <p:extLst>
      <p:ext uri="{BB962C8B-B14F-4D97-AF65-F5344CB8AC3E}">
        <p14:creationId xmlns:p14="http://schemas.microsoft.com/office/powerpoint/2010/main" val="37347768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a:defRPr/>
            </a:pPr>
            <a:endParaRPr lang="es-ES"/>
          </a:p>
        </p:txBody>
      </p:sp>
      <p:sp>
        <p:nvSpPr>
          <p:cNvPr id="5" name="Footer Placeholder 4"/>
          <p:cNvSpPr>
            <a:spLocks noGrp="1"/>
          </p:cNvSpPr>
          <p:nvPr>
            <p:ph type="ftr" sz="quarter" idx="11"/>
          </p:nvPr>
        </p:nvSpPr>
        <p:spPr/>
        <p:txBody>
          <a:bodyPr/>
          <a:lstStyle/>
          <a:p>
            <a:pPr>
              <a:defRPr/>
            </a:pPr>
            <a:endParaRPr lang="es-ES"/>
          </a:p>
        </p:txBody>
      </p:sp>
      <p:sp>
        <p:nvSpPr>
          <p:cNvPr id="6" name="Slide Number Placeholder 5"/>
          <p:cNvSpPr>
            <a:spLocks noGrp="1"/>
          </p:cNvSpPr>
          <p:nvPr>
            <p:ph type="sldNum" sz="quarter" idx="12"/>
          </p:nvPr>
        </p:nvSpPr>
        <p:spPr/>
        <p:txBody>
          <a:bodyPr/>
          <a:lstStyle/>
          <a:p>
            <a:fld id="{2BCB3A1D-255F-4AF4-BBDC-E2CB45515E04}" type="slidenum">
              <a:rPr lang="es-ES" altLang="es-NI" smtClean="0"/>
              <a:pPr/>
              <a:t>‹Nº›</a:t>
            </a:fld>
            <a:endParaRPr lang="es-ES" altLang="es-NI"/>
          </a:p>
        </p:txBody>
      </p:sp>
    </p:spTree>
    <p:extLst>
      <p:ext uri="{BB962C8B-B14F-4D97-AF65-F5344CB8AC3E}">
        <p14:creationId xmlns:p14="http://schemas.microsoft.com/office/powerpoint/2010/main" val="27455632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a:defRPr/>
            </a:pPr>
            <a:endParaRPr lang="es-ES"/>
          </a:p>
        </p:txBody>
      </p:sp>
      <p:sp>
        <p:nvSpPr>
          <p:cNvPr id="5" name="Footer Placeholder 4"/>
          <p:cNvSpPr>
            <a:spLocks noGrp="1"/>
          </p:cNvSpPr>
          <p:nvPr>
            <p:ph type="ftr" sz="quarter" idx="11"/>
          </p:nvPr>
        </p:nvSpPr>
        <p:spPr/>
        <p:txBody>
          <a:bodyPr/>
          <a:lstStyle/>
          <a:p>
            <a:pPr>
              <a:defRPr/>
            </a:pPr>
            <a:endParaRPr lang="es-ES"/>
          </a:p>
        </p:txBody>
      </p:sp>
      <p:sp>
        <p:nvSpPr>
          <p:cNvPr id="6" name="Slide Number Placeholder 5"/>
          <p:cNvSpPr>
            <a:spLocks noGrp="1"/>
          </p:cNvSpPr>
          <p:nvPr>
            <p:ph type="sldNum" sz="quarter" idx="12"/>
          </p:nvPr>
        </p:nvSpPr>
        <p:spPr/>
        <p:txBody>
          <a:bodyPr/>
          <a:lstStyle/>
          <a:p>
            <a:fld id="{581EC851-B763-4CE7-87FC-7C58CFB72C7A}" type="slidenum">
              <a:rPr lang="es-ES" altLang="es-NI" smtClean="0"/>
              <a:pPr/>
              <a:t>‹Nº›</a:t>
            </a:fld>
            <a:endParaRPr lang="es-ES" altLang="es-NI"/>
          </a:p>
        </p:txBody>
      </p:sp>
    </p:spTree>
    <p:extLst>
      <p:ext uri="{BB962C8B-B14F-4D97-AF65-F5344CB8AC3E}">
        <p14:creationId xmlns:p14="http://schemas.microsoft.com/office/powerpoint/2010/main" val="2644609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a:defRPr/>
            </a:pPr>
            <a:endParaRPr lang="es-ES"/>
          </a:p>
        </p:txBody>
      </p:sp>
      <p:sp>
        <p:nvSpPr>
          <p:cNvPr id="5" name="Footer Placeholder 4"/>
          <p:cNvSpPr>
            <a:spLocks noGrp="1"/>
          </p:cNvSpPr>
          <p:nvPr>
            <p:ph type="ftr" sz="quarter" idx="11"/>
          </p:nvPr>
        </p:nvSpPr>
        <p:spPr/>
        <p:txBody>
          <a:bodyPr/>
          <a:lstStyle/>
          <a:p>
            <a:pPr>
              <a:defRPr/>
            </a:pPr>
            <a:endParaRPr lang="es-ES"/>
          </a:p>
        </p:txBody>
      </p:sp>
      <p:sp>
        <p:nvSpPr>
          <p:cNvPr id="6" name="Slide Number Placeholder 5"/>
          <p:cNvSpPr>
            <a:spLocks noGrp="1"/>
          </p:cNvSpPr>
          <p:nvPr>
            <p:ph type="sldNum" sz="quarter" idx="12"/>
          </p:nvPr>
        </p:nvSpPr>
        <p:spPr/>
        <p:txBody>
          <a:bodyPr/>
          <a:lstStyle/>
          <a:p>
            <a:fld id="{9809D0D9-22D2-4188-85BE-97027745E034}" type="slidenum">
              <a:rPr lang="es-ES" altLang="es-NI" smtClean="0"/>
              <a:pPr/>
              <a:t>‹Nº›</a:t>
            </a:fld>
            <a:endParaRPr lang="es-ES" altLang="es-NI"/>
          </a:p>
        </p:txBody>
      </p:sp>
    </p:spTree>
    <p:extLst>
      <p:ext uri="{BB962C8B-B14F-4D97-AF65-F5344CB8AC3E}">
        <p14:creationId xmlns:p14="http://schemas.microsoft.com/office/powerpoint/2010/main" val="68912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pPr>
              <a:defRPr/>
            </a:pPr>
            <a:endParaRPr lang="es-ES"/>
          </a:p>
        </p:txBody>
      </p:sp>
      <p:sp>
        <p:nvSpPr>
          <p:cNvPr id="5" name="Footer Placeholder 4"/>
          <p:cNvSpPr>
            <a:spLocks noGrp="1"/>
          </p:cNvSpPr>
          <p:nvPr>
            <p:ph type="ftr" sz="quarter" idx="11"/>
          </p:nvPr>
        </p:nvSpPr>
        <p:spPr/>
        <p:txBody>
          <a:bodyPr/>
          <a:lstStyle/>
          <a:p>
            <a:pPr>
              <a:defRPr/>
            </a:pPr>
            <a:endParaRPr lang="es-ES"/>
          </a:p>
        </p:txBody>
      </p:sp>
      <p:sp>
        <p:nvSpPr>
          <p:cNvPr id="6" name="Slide Number Placeholder 5"/>
          <p:cNvSpPr>
            <a:spLocks noGrp="1"/>
          </p:cNvSpPr>
          <p:nvPr>
            <p:ph type="sldNum" sz="quarter" idx="12"/>
          </p:nvPr>
        </p:nvSpPr>
        <p:spPr/>
        <p:txBody>
          <a:bodyPr/>
          <a:lstStyle/>
          <a:p>
            <a:fld id="{436EE1BB-7CFF-4921-AC9D-ACD57B46E43E}" type="slidenum">
              <a:rPr lang="es-ES" altLang="es-NI" smtClean="0"/>
              <a:pPr/>
              <a:t>‹Nº›</a:t>
            </a:fld>
            <a:endParaRPr lang="es-ES" altLang="es-NI"/>
          </a:p>
        </p:txBody>
      </p:sp>
    </p:spTree>
    <p:extLst>
      <p:ext uri="{BB962C8B-B14F-4D97-AF65-F5344CB8AC3E}">
        <p14:creationId xmlns:p14="http://schemas.microsoft.com/office/powerpoint/2010/main" val="3521682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pPr>
              <a:defRPr/>
            </a:pPr>
            <a:endParaRPr lang="es-ES"/>
          </a:p>
        </p:txBody>
      </p:sp>
      <p:sp>
        <p:nvSpPr>
          <p:cNvPr id="6" name="Footer Placeholder 5"/>
          <p:cNvSpPr>
            <a:spLocks noGrp="1"/>
          </p:cNvSpPr>
          <p:nvPr>
            <p:ph type="ftr" sz="quarter" idx="11"/>
          </p:nvPr>
        </p:nvSpPr>
        <p:spPr/>
        <p:txBody>
          <a:bodyPr/>
          <a:lstStyle/>
          <a:p>
            <a:pPr>
              <a:defRPr/>
            </a:pPr>
            <a:endParaRPr lang="es-ES"/>
          </a:p>
        </p:txBody>
      </p:sp>
      <p:sp>
        <p:nvSpPr>
          <p:cNvPr id="7" name="Slide Number Placeholder 6"/>
          <p:cNvSpPr>
            <a:spLocks noGrp="1"/>
          </p:cNvSpPr>
          <p:nvPr>
            <p:ph type="sldNum" sz="quarter" idx="12"/>
          </p:nvPr>
        </p:nvSpPr>
        <p:spPr/>
        <p:txBody>
          <a:bodyPr/>
          <a:lstStyle/>
          <a:p>
            <a:fld id="{FB0C07EC-7D20-4D5A-89E7-B22E87C5F8A3}" type="slidenum">
              <a:rPr lang="es-ES" altLang="es-NI" smtClean="0"/>
              <a:pPr/>
              <a:t>‹Nº›</a:t>
            </a:fld>
            <a:endParaRPr lang="es-ES" altLang="es-NI"/>
          </a:p>
        </p:txBody>
      </p:sp>
    </p:spTree>
    <p:extLst>
      <p:ext uri="{BB962C8B-B14F-4D97-AF65-F5344CB8AC3E}">
        <p14:creationId xmlns:p14="http://schemas.microsoft.com/office/powerpoint/2010/main" val="1444669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pPr>
              <a:defRPr/>
            </a:pPr>
            <a:endParaRPr lang="es-ES"/>
          </a:p>
        </p:txBody>
      </p:sp>
      <p:sp>
        <p:nvSpPr>
          <p:cNvPr id="8" name="Footer Placeholder 7"/>
          <p:cNvSpPr>
            <a:spLocks noGrp="1"/>
          </p:cNvSpPr>
          <p:nvPr>
            <p:ph type="ftr" sz="quarter" idx="11"/>
          </p:nvPr>
        </p:nvSpPr>
        <p:spPr/>
        <p:txBody>
          <a:bodyPr/>
          <a:lstStyle/>
          <a:p>
            <a:pPr>
              <a:defRPr/>
            </a:pPr>
            <a:endParaRPr lang="es-ES"/>
          </a:p>
        </p:txBody>
      </p:sp>
      <p:sp>
        <p:nvSpPr>
          <p:cNvPr id="9" name="Slide Number Placeholder 8"/>
          <p:cNvSpPr>
            <a:spLocks noGrp="1"/>
          </p:cNvSpPr>
          <p:nvPr>
            <p:ph type="sldNum" sz="quarter" idx="12"/>
          </p:nvPr>
        </p:nvSpPr>
        <p:spPr/>
        <p:txBody>
          <a:bodyPr/>
          <a:lstStyle/>
          <a:p>
            <a:fld id="{B1D4D491-8095-47BC-8552-7323DC412904}" type="slidenum">
              <a:rPr lang="es-ES" altLang="es-NI" smtClean="0"/>
              <a:pPr/>
              <a:t>‹Nº›</a:t>
            </a:fld>
            <a:endParaRPr lang="es-ES" altLang="es-NI"/>
          </a:p>
        </p:txBody>
      </p:sp>
    </p:spTree>
    <p:extLst>
      <p:ext uri="{BB962C8B-B14F-4D97-AF65-F5344CB8AC3E}">
        <p14:creationId xmlns:p14="http://schemas.microsoft.com/office/powerpoint/2010/main" val="931133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pPr>
              <a:defRPr/>
            </a:pPr>
            <a:endParaRPr lang="es-ES"/>
          </a:p>
        </p:txBody>
      </p:sp>
      <p:sp>
        <p:nvSpPr>
          <p:cNvPr id="4" name="Footer Placeholder 3"/>
          <p:cNvSpPr>
            <a:spLocks noGrp="1"/>
          </p:cNvSpPr>
          <p:nvPr>
            <p:ph type="ftr" sz="quarter" idx="11"/>
          </p:nvPr>
        </p:nvSpPr>
        <p:spPr/>
        <p:txBody>
          <a:bodyPr/>
          <a:lstStyle/>
          <a:p>
            <a:pPr>
              <a:defRPr/>
            </a:pPr>
            <a:endParaRPr lang="es-ES"/>
          </a:p>
        </p:txBody>
      </p:sp>
      <p:sp>
        <p:nvSpPr>
          <p:cNvPr id="5" name="Slide Number Placeholder 4"/>
          <p:cNvSpPr>
            <a:spLocks noGrp="1"/>
          </p:cNvSpPr>
          <p:nvPr>
            <p:ph type="sldNum" sz="quarter" idx="12"/>
          </p:nvPr>
        </p:nvSpPr>
        <p:spPr/>
        <p:txBody>
          <a:bodyPr/>
          <a:lstStyle/>
          <a:p>
            <a:fld id="{73BF7DD7-435C-4F27-BEB0-0558F6B3BE4B}" type="slidenum">
              <a:rPr lang="es-ES" altLang="es-NI" smtClean="0"/>
              <a:pPr/>
              <a:t>‹Nº›</a:t>
            </a:fld>
            <a:endParaRPr lang="es-ES" altLang="es-NI"/>
          </a:p>
        </p:txBody>
      </p:sp>
    </p:spTree>
    <p:extLst>
      <p:ext uri="{BB962C8B-B14F-4D97-AF65-F5344CB8AC3E}">
        <p14:creationId xmlns:p14="http://schemas.microsoft.com/office/powerpoint/2010/main" val="831591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s-ES"/>
          </a:p>
        </p:txBody>
      </p:sp>
      <p:sp>
        <p:nvSpPr>
          <p:cNvPr id="3" name="Footer Placeholder 2"/>
          <p:cNvSpPr>
            <a:spLocks noGrp="1"/>
          </p:cNvSpPr>
          <p:nvPr>
            <p:ph type="ftr" sz="quarter" idx="11"/>
          </p:nvPr>
        </p:nvSpPr>
        <p:spPr/>
        <p:txBody>
          <a:bodyPr/>
          <a:lstStyle/>
          <a:p>
            <a:pPr>
              <a:defRPr/>
            </a:pPr>
            <a:endParaRPr lang="es-ES"/>
          </a:p>
        </p:txBody>
      </p:sp>
      <p:sp>
        <p:nvSpPr>
          <p:cNvPr id="4" name="Slide Number Placeholder 3"/>
          <p:cNvSpPr>
            <a:spLocks noGrp="1"/>
          </p:cNvSpPr>
          <p:nvPr>
            <p:ph type="sldNum" sz="quarter" idx="12"/>
          </p:nvPr>
        </p:nvSpPr>
        <p:spPr/>
        <p:txBody>
          <a:bodyPr/>
          <a:lstStyle/>
          <a:p>
            <a:fld id="{11FA705E-BF1A-4574-B8F4-9EFDE16E6C91}" type="slidenum">
              <a:rPr lang="es-ES" altLang="es-NI" smtClean="0"/>
              <a:pPr/>
              <a:t>‹Nº›</a:t>
            </a:fld>
            <a:endParaRPr lang="es-ES" altLang="es-NI"/>
          </a:p>
        </p:txBody>
      </p:sp>
    </p:spTree>
    <p:extLst>
      <p:ext uri="{BB962C8B-B14F-4D97-AF65-F5344CB8AC3E}">
        <p14:creationId xmlns:p14="http://schemas.microsoft.com/office/powerpoint/2010/main" val="1460480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a:defRPr/>
            </a:pPr>
            <a:endParaRPr lang="es-ES"/>
          </a:p>
        </p:txBody>
      </p:sp>
      <p:sp>
        <p:nvSpPr>
          <p:cNvPr id="6" name="Footer Placeholder 5"/>
          <p:cNvSpPr>
            <a:spLocks noGrp="1"/>
          </p:cNvSpPr>
          <p:nvPr>
            <p:ph type="ftr" sz="quarter" idx="11"/>
          </p:nvPr>
        </p:nvSpPr>
        <p:spPr/>
        <p:txBody>
          <a:bodyPr/>
          <a:lstStyle/>
          <a:p>
            <a:pPr>
              <a:defRPr/>
            </a:pPr>
            <a:endParaRPr lang="es-ES"/>
          </a:p>
        </p:txBody>
      </p:sp>
      <p:sp>
        <p:nvSpPr>
          <p:cNvPr id="7" name="Slide Number Placeholder 6"/>
          <p:cNvSpPr>
            <a:spLocks noGrp="1"/>
          </p:cNvSpPr>
          <p:nvPr>
            <p:ph type="sldNum" sz="quarter" idx="12"/>
          </p:nvPr>
        </p:nvSpPr>
        <p:spPr/>
        <p:txBody>
          <a:bodyPr/>
          <a:lstStyle/>
          <a:p>
            <a:fld id="{5D4E3006-1781-4BAF-8221-671E13F1E1F0}" type="slidenum">
              <a:rPr lang="es-ES" altLang="es-NI" smtClean="0"/>
              <a:pPr/>
              <a:t>‹Nº›</a:t>
            </a:fld>
            <a:endParaRPr lang="es-ES" altLang="es-NI"/>
          </a:p>
        </p:txBody>
      </p:sp>
    </p:spTree>
    <p:extLst>
      <p:ext uri="{BB962C8B-B14F-4D97-AF65-F5344CB8AC3E}">
        <p14:creationId xmlns:p14="http://schemas.microsoft.com/office/powerpoint/2010/main" val="2079835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a:defRPr/>
            </a:pPr>
            <a:endParaRPr lang="es-ES"/>
          </a:p>
        </p:txBody>
      </p:sp>
      <p:sp>
        <p:nvSpPr>
          <p:cNvPr id="6" name="Footer Placeholder 5"/>
          <p:cNvSpPr>
            <a:spLocks noGrp="1"/>
          </p:cNvSpPr>
          <p:nvPr>
            <p:ph type="ftr" sz="quarter" idx="11"/>
          </p:nvPr>
        </p:nvSpPr>
        <p:spPr/>
        <p:txBody>
          <a:bodyPr/>
          <a:lstStyle/>
          <a:p>
            <a:pPr>
              <a:defRPr/>
            </a:pPr>
            <a:endParaRPr lang="es-ES"/>
          </a:p>
        </p:txBody>
      </p:sp>
      <p:sp>
        <p:nvSpPr>
          <p:cNvPr id="7" name="Slide Number Placeholder 6"/>
          <p:cNvSpPr>
            <a:spLocks noGrp="1"/>
          </p:cNvSpPr>
          <p:nvPr>
            <p:ph type="sldNum" sz="quarter" idx="12"/>
          </p:nvPr>
        </p:nvSpPr>
        <p:spPr/>
        <p:txBody>
          <a:bodyPr/>
          <a:lstStyle/>
          <a:p>
            <a:fld id="{D51BE313-3AA7-4B1B-992D-243C39014F32}" type="slidenum">
              <a:rPr lang="es-ES" altLang="es-NI" smtClean="0"/>
              <a:pPr/>
              <a:t>‹Nº›</a:t>
            </a:fld>
            <a:endParaRPr lang="es-ES" altLang="es-NI"/>
          </a:p>
        </p:txBody>
      </p:sp>
    </p:spTree>
    <p:extLst>
      <p:ext uri="{BB962C8B-B14F-4D97-AF65-F5344CB8AC3E}">
        <p14:creationId xmlns:p14="http://schemas.microsoft.com/office/powerpoint/2010/main" val="466233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endParaRPr lang="es-E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s-E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73BF7DD7-435C-4F27-BEB0-0558F6B3BE4B}" type="slidenum">
              <a:rPr lang="es-ES" altLang="es-NI" smtClean="0"/>
              <a:pPr/>
              <a:t>‹Nº›</a:t>
            </a:fld>
            <a:endParaRPr lang="es-ES" altLang="es-NI"/>
          </a:p>
        </p:txBody>
      </p:sp>
    </p:spTree>
    <p:extLst>
      <p:ext uri="{BB962C8B-B14F-4D97-AF65-F5344CB8AC3E}">
        <p14:creationId xmlns:p14="http://schemas.microsoft.com/office/powerpoint/2010/main" val="3618003787"/>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C6CD50-E625-4FD0-BC1C-5874A90B8109}"/>
              </a:ext>
            </a:extLst>
          </p:cNvPr>
          <p:cNvSpPr>
            <a:spLocks noGrp="1"/>
          </p:cNvSpPr>
          <p:nvPr>
            <p:ph type="ctrTitle"/>
          </p:nvPr>
        </p:nvSpPr>
        <p:spPr/>
        <p:txBody>
          <a:bodyPr/>
          <a:lstStyle/>
          <a:p>
            <a:pPr algn="ctr"/>
            <a:r>
              <a:rPr lang="es-NI" dirty="0">
                <a:solidFill>
                  <a:schemeClr val="accent1">
                    <a:lumMod val="50000"/>
                  </a:schemeClr>
                </a:solidFill>
              </a:rPr>
              <a:t>Selección y Toma de Decisiones</a:t>
            </a:r>
          </a:p>
        </p:txBody>
      </p:sp>
    </p:spTree>
    <p:extLst>
      <p:ext uri="{BB962C8B-B14F-4D97-AF65-F5344CB8AC3E}">
        <p14:creationId xmlns:p14="http://schemas.microsoft.com/office/powerpoint/2010/main" val="2920525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a:extLst>
              <a:ext uri="{FF2B5EF4-FFF2-40B4-BE49-F238E27FC236}">
                <a16:creationId xmlns:a16="http://schemas.microsoft.com/office/drawing/2014/main" id="{6D9E98BD-F680-4596-8070-06663A926EB6}"/>
              </a:ext>
            </a:extLst>
          </p:cNvPr>
          <p:cNvSpPr>
            <a:spLocks noGrp="1" noChangeArrowheads="1"/>
          </p:cNvSpPr>
          <p:nvPr>
            <p:ph type="title"/>
          </p:nvPr>
        </p:nvSpPr>
        <p:spPr>
          <a:xfrm>
            <a:off x="609599" y="609600"/>
            <a:ext cx="7634809" cy="1320800"/>
          </a:xfrm>
        </p:spPr>
        <p:txBody>
          <a:bodyPr/>
          <a:lstStyle/>
          <a:p>
            <a:pPr algn="just" eaLnBrk="1" hangingPunct="1">
              <a:defRPr/>
            </a:pPr>
            <a:r>
              <a:rPr lang="es-ES" sz="2800" b="1" dirty="0">
                <a:solidFill>
                  <a:srgbClr val="286B9D"/>
                </a:solidFill>
              </a:rPr>
              <a:t>Acciones y decisiones para iniciar la ejecución de un proyecto</a:t>
            </a:r>
          </a:p>
        </p:txBody>
      </p:sp>
      <p:sp>
        <p:nvSpPr>
          <p:cNvPr id="252931" name="Rectangle 3">
            <a:extLst>
              <a:ext uri="{FF2B5EF4-FFF2-40B4-BE49-F238E27FC236}">
                <a16:creationId xmlns:a16="http://schemas.microsoft.com/office/drawing/2014/main" id="{231444FD-3FC5-46C3-9BE9-A0B2CFD158FA}"/>
              </a:ext>
            </a:extLst>
          </p:cNvPr>
          <p:cNvSpPr>
            <a:spLocks noGrp="1" noChangeArrowheads="1"/>
          </p:cNvSpPr>
          <p:nvPr>
            <p:ph idx="1"/>
          </p:nvPr>
        </p:nvSpPr>
        <p:spPr>
          <a:xfrm>
            <a:off x="683568" y="2050504"/>
            <a:ext cx="3360738" cy="4114800"/>
          </a:xfrm>
        </p:spPr>
        <p:txBody>
          <a:bodyPr>
            <a:normAutofit/>
          </a:bodyPr>
          <a:lstStyle/>
          <a:p>
            <a:pPr marL="0" indent="0" eaLnBrk="1" hangingPunct="1">
              <a:lnSpc>
                <a:spcPct val="90000"/>
              </a:lnSpc>
              <a:buFont typeface="Wingdings" panose="05000000000000000000" pitchFamily="2" charset="2"/>
              <a:buNone/>
              <a:defRPr/>
            </a:pPr>
            <a:r>
              <a:rPr lang="es-ES" sz="2400" dirty="0"/>
              <a:t>Identificación </a:t>
            </a:r>
          </a:p>
          <a:p>
            <a:pPr marL="0" indent="0" eaLnBrk="1" hangingPunct="1">
              <a:lnSpc>
                <a:spcPct val="90000"/>
              </a:lnSpc>
              <a:buFont typeface="Wingdings" panose="05000000000000000000" pitchFamily="2" charset="2"/>
              <a:buNone/>
              <a:defRPr/>
            </a:pPr>
            <a:r>
              <a:rPr lang="es-ES" sz="2400" dirty="0"/>
              <a:t>de necesidades</a:t>
            </a:r>
          </a:p>
          <a:p>
            <a:pPr marL="0" indent="0" eaLnBrk="1" hangingPunct="1">
              <a:lnSpc>
                <a:spcPct val="90000"/>
              </a:lnSpc>
              <a:buFont typeface="Wingdings" panose="05000000000000000000" pitchFamily="2" charset="2"/>
              <a:buNone/>
              <a:defRPr/>
            </a:pPr>
            <a:endParaRPr lang="es-ES" sz="2400" dirty="0"/>
          </a:p>
          <a:p>
            <a:pPr marL="0" indent="0" eaLnBrk="1" hangingPunct="1">
              <a:lnSpc>
                <a:spcPct val="90000"/>
              </a:lnSpc>
              <a:buFont typeface="Wingdings" panose="05000000000000000000" pitchFamily="2" charset="2"/>
              <a:buNone/>
              <a:defRPr/>
            </a:pPr>
            <a:r>
              <a:rPr lang="es-NI" sz="2400" dirty="0"/>
              <a:t>Estudio de Factibilidad </a:t>
            </a:r>
          </a:p>
          <a:p>
            <a:pPr marL="0" indent="0" eaLnBrk="1" hangingPunct="1">
              <a:lnSpc>
                <a:spcPct val="90000"/>
              </a:lnSpc>
              <a:buFont typeface="Wingdings" panose="05000000000000000000" pitchFamily="2" charset="2"/>
              <a:buNone/>
              <a:defRPr/>
            </a:pPr>
            <a:endParaRPr lang="es-NI" sz="2400" dirty="0"/>
          </a:p>
          <a:p>
            <a:pPr marL="0" indent="0" eaLnBrk="1" hangingPunct="1">
              <a:lnSpc>
                <a:spcPct val="90000"/>
              </a:lnSpc>
              <a:buFont typeface="Wingdings" panose="05000000000000000000" pitchFamily="2" charset="2"/>
              <a:buNone/>
              <a:defRPr/>
            </a:pPr>
            <a:r>
              <a:rPr lang="es-NI" sz="2400" dirty="0"/>
              <a:t>Presentación</a:t>
            </a:r>
          </a:p>
          <a:p>
            <a:pPr marL="0" indent="0" eaLnBrk="1" hangingPunct="1">
              <a:lnSpc>
                <a:spcPct val="90000"/>
              </a:lnSpc>
              <a:buFont typeface="Wingdings" panose="05000000000000000000" pitchFamily="2" charset="2"/>
              <a:buNone/>
              <a:defRPr/>
            </a:pPr>
            <a:r>
              <a:rPr lang="es-NI" sz="2400" dirty="0"/>
              <a:t>de Propuesta</a:t>
            </a:r>
          </a:p>
        </p:txBody>
      </p:sp>
      <p:sp>
        <p:nvSpPr>
          <p:cNvPr id="252932" name="Rectangle 4">
            <a:extLst>
              <a:ext uri="{FF2B5EF4-FFF2-40B4-BE49-F238E27FC236}">
                <a16:creationId xmlns:a16="http://schemas.microsoft.com/office/drawing/2014/main" id="{A0BE8E77-0650-4183-B421-A10CC9357B5A}"/>
              </a:ext>
            </a:extLst>
          </p:cNvPr>
          <p:cNvSpPr>
            <a:spLocks noChangeArrowheads="1"/>
          </p:cNvSpPr>
          <p:nvPr/>
        </p:nvSpPr>
        <p:spPr bwMode="auto">
          <a:xfrm>
            <a:off x="4572000" y="2204864"/>
            <a:ext cx="4225925" cy="4114800"/>
          </a:xfrm>
          <a:prstGeom prst="rect">
            <a:avLst/>
          </a:prstGeom>
          <a:noFill/>
          <a:ln w="9525" algn="ctr">
            <a:noFill/>
            <a:miter lim="800000"/>
            <a:headEnd/>
            <a:tailEnd/>
          </a:ln>
          <a:effectLst/>
        </p:spPr>
        <p:txBody>
          <a:bodyPr/>
          <a:lstStyle/>
          <a:p>
            <a:pPr>
              <a:spcBef>
                <a:spcPct val="20000"/>
              </a:spcBef>
              <a:buClr>
                <a:schemeClr val="hlink"/>
              </a:buClr>
              <a:buSzPct val="70000"/>
              <a:buFont typeface="Wingdings" pitchFamily="2" charset="2"/>
              <a:buNone/>
              <a:defRPr/>
            </a:pPr>
            <a:r>
              <a:rPr lang="es-ES" sz="2400" dirty="0"/>
              <a:t>Confirmar la necesidad</a:t>
            </a:r>
          </a:p>
          <a:p>
            <a:pPr>
              <a:spcBef>
                <a:spcPct val="20000"/>
              </a:spcBef>
              <a:buClr>
                <a:schemeClr val="hlink"/>
              </a:buClr>
              <a:buSzPct val="70000"/>
              <a:buFont typeface="Wingdings" pitchFamily="2" charset="2"/>
              <a:buNone/>
              <a:defRPr/>
            </a:pPr>
            <a:endParaRPr lang="es-ES" sz="2400" dirty="0"/>
          </a:p>
          <a:p>
            <a:pPr>
              <a:spcBef>
                <a:spcPct val="20000"/>
              </a:spcBef>
              <a:buClr>
                <a:schemeClr val="hlink"/>
              </a:buClr>
              <a:buSzPct val="70000"/>
              <a:buFont typeface="Wingdings" pitchFamily="2" charset="2"/>
              <a:buNone/>
              <a:defRPr/>
            </a:pPr>
            <a:r>
              <a:rPr lang="es-NI" sz="2400" dirty="0"/>
              <a:t>Determinar la viabilidad del proyecto</a:t>
            </a:r>
          </a:p>
          <a:p>
            <a:pPr>
              <a:spcBef>
                <a:spcPct val="20000"/>
              </a:spcBef>
              <a:buClr>
                <a:schemeClr val="hlink"/>
              </a:buClr>
              <a:buSzPct val="70000"/>
              <a:buFont typeface="Wingdings" pitchFamily="2" charset="2"/>
              <a:buNone/>
              <a:defRPr/>
            </a:pPr>
            <a:endParaRPr lang="es-NI" sz="2400" dirty="0"/>
          </a:p>
          <a:p>
            <a:pPr>
              <a:spcBef>
                <a:spcPct val="20000"/>
              </a:spcBef>
              <a:buClr>
                <a:schemeClr val="hlink"/>
              </a:buClr>
              <a:buSzPct val="70000"/>
              <a:buFont typeface="Wingdings" pitchFamily="2" charset="2"/>
              <a:buNone/>
              <a:defRPr/>
            </a:pPr>
            <a:r>
              <a:rPr lang="es-NI" sz="2400" dirty="0"/>
              <a:t>Tomar la decisión de iniciar el proyecto</a:t>
            </a:r>
          </a:p>
        </p:txBody>
      </p:sp>
      <p:sp>
        <p:nvSpPr>
          <p:cNvPr id="21509" name="Line 5">
            <a:extLst>
              <a:ext uri="{FF2B5EF4-FFF2-40B4-BE49-F238E27FC236}">
                <a16:creationId xmlns:a16="http://schemas.microsoft.com/office/drawing/2014/main" id="{D2C24AFD-8EE3-432A-BC4D-FDB668D9320B}"/>
              </a:ext>
            </a:extLst>
          </p:cNvPr>
          <p:cNvSpPr>
            <a:spLocks noChangeShapeType="1"/>
          </p:cNvSpPr>
          <p:nvPr/>
        </p:nvSpPr>
        <p:spPr bwMode="auto">
          <a:xfrm>
            <a:off x="3851275" y="2492375"/>
            <a:ext cx="574675"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NI"/>
          </a:p>
        </p:txBody>
      </p:sp>
      <p:sp>
        <p:nvSpPr>
          <p:cNvPr id="21510" name="Line 6">
            <a:extLst>
              <a:ext uri="{FF2B5EF4-FFF2-40B4-BE49-F238E27FC236}">
                <a16:creationId xmlns:a16="http://schemas.microsoft.com/office/drawing/2014/main" id="{F3DE7694-2A66-47BB-BC8E-2CA1180ED011}"/>
              </a:ext>
            </a:extLst>
          </p:cNvPr>
          <p:cNvSpPr>
            <a:spLocks noChangeShapeType="1"/>
          </p:cNvSpPr>
          <p:nvPr/>
        </p:nvSpPr>
        <p:spPr bwMode="auto">
          <a:xfrm>
            <a:off x="3852863" y="3789363"/>
            <a:ext cx="574675"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NI"/>
          </a:p>
        </p:txBody>
      </p:sp>
      <p:sp>
        <p:nvSpPr>
          <p:cNvPr id="21511" name="Line 7">
            <a:extLst>
              <a:ext uri="{FF2B5EF4-FFF2-40B4-BE49-F238E27FC236}">
                <a16:creationId xmlns:a16="http://schemas.microsoft.com/office/drawing/2014/main" id="{F25E0964-5D98-4540-9A53-781C47307930}"/>
              </a:ext>
            </a:extLst>
          </p:cNvPr>
          <p:cNvSpPr>
            <a:spLocks noChangeShapeType="1"/>
          </p:cNvSpPr>
          <p:nvPr/>
        </p:nvSpPr>
        <p:spPr bwMode="auto">
          <a:xfrm>
            <a:off x="3779912" y="4869160"/>
            <a:ext cx="574675"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NI"/>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a:xfrm>
            <a:off x="323528" y="548680"/>
            <a:ext cx="6347713" cy="1320800"/>
          </a:xfrm>
        </p:spPr>
        <p:txBody>
          <a:bodyPr/>
          <a:lstStyle/>
          <a:p>
            <a:pPr eaLnBrk="1" hangingPunct="1">
              <a:defRPr/>
            </a:pPr>
            <a:r>
              <a:rPr lang="es-ES" dirty="0">
                <a:solidFill>
                  <a:srgbClr val="286B9D"/>
                </a:solidFill>
              </a:rPr>
              <a:t>Estudios</a:t>
            </a:r>
            <a:r>
              <a:rPr lang="es-ES" dirty="0"/>
              <a:t> </a:t>
            </a:r>
            <a:r>
              <a:rPr lang="es-ES" dirty="0">
                <a:solidFill>
                  <a:srgbClr val="286B9D"/>
                </a:solidFill>
              </a:rPr>
              <a:t>Preliminares (EF)</a:t>
            </a:r>
          </a:p>
        </p:txBody>
      </p:sp>
      <p:sp>
        <p:nvSpPr>
          <p:cNvPr id="178179" name="Rectangle 3"/>
          <p:cNvSpPr>
            <a:spLocks noGrp="1" noChangeArrowheads="1"/>
          </p:cNvSpPr>
          <p:nvPr>
            <p:ph idx="1"/>
          </p:nvPr>
        </p:nvSpPr>
        <p:spPr>
          <a:xfrm>
            <a:off x="388925" y="3068960"/>
            <a:ext cx="8064574" cy="3312367"/>
          </a:xfrm>
        </p:spPr>
        <p:txBody>
          <a:bodyPr>
            <a:normAutofit fontScale="92500" lnSpcReduction="10000"/>
          </a:bodyPr>
          <a:lstStyle/>
          <a:p>
            <a:pPr eaLnBrk="1" hangingPunct="1">
              <a:lnSpc>
                <a:spcPct val="80000"/>
              </a:lnSpc>
              <a:buFont typeface="Wingdings" panose="05000000000000000000" pitchFamily="2" charset="2"/>
              <a:buNone/>
              <a:defRPr/>
            </a:pPr>
            <a:r>
              <a:rPr lang="es-NI" sz="2200" dirty="0"/>
              <a:t>El buen desarrollo de un estudio de factibilidad debe:</a:t>
            </a:r>
          </a:p>
          <a:p>
            <a:pPr eaLnBrk="1" hangingPunct="1">
              <a:lnSpc>
                <a:spcPct val="120000"/>
              </a:lnSpc>
              <a:defRPr/>
            </a:pPr>
            <a:r>
              <a:rPr lang="es-NI" sz="1900" dirty="0"/>
              <a:t>Contar con amplios conocimientos y experiencia en computación con el fin de hacer una buena estimación del tiempo de desarrollo.</a:t>
            </a:r>
          </a:p>
          <a:p>
            <a:pPr eaLnBrk="1" hangingPunct="1">
              <a:lnSpc>
                <a:spcPct val="120000"/>
              </a:lnSpc>
              <a:defRPr/>
            </a:pPr>
            <a:r>
              <a:rPr lang="es-NI" sz="1900" dirty="0"/>
              <a:t>Comprender la capacidad de las computadoras con el fin de planificar requerimientos bien fundamentados tanto de hardware como de software.</a:t>
            </a:r>
          </a:p>
          <a:p>
            <a:pPr eaLnBrk="1" hangingPunct="1">
              <a:lnSpc>
                <a:spcPct val="120000"/>
              </a:lnSpc>
              <a:defRPr/>
            </a:pPr>
            <a:r>
              <a:rPr lang="es-NI" sz="1900" dirty="0"/>
              <a:t>Recoger información amplia sobre las necesidades de los usuarios, con el fin de expresar lo más claro y completo posible, los objetivos y requerimientos del sistema a desarrollar.</a:t>
            </a:r>
          </a:p>
        </p:txBody>
      </p:sp>
      <p:sp>
        <p:nvSpPr>
          <p:cNvPr id="178180" name="Rectangle 4"/>
          <p:cNvSpPr>
            <a:spLocks noChangeArrowheads="1"/>
          </p:cNvSpPr>
          <p:nvPr/>
        </p:nvSpPr>
        <p:spPr bwMode="auto">
          <a:xfrm>
            <a:off x="467544" y="1294243"/>
            <a:ext cx="7907337" cy="1569660"/>
          </a:xfrm>
          <a:prstGeom prst="rect">
            <a:avLst/>
          </a:prstGeom>
          <a:noFill/>
          <a:ln>
            <a:solidFill>
              <a:schemeClr val="accent2"/>
            </a:solidFill>
          </a:ln>
          <a:effectLst>
            <a:glow rad="63500">
              <a:schemeClr val="accent2">
                <a:satMod val="175000"/>
                <a:alpha val="40000"/>
              </a:schemeClr>
            </a:glo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NI" sz="2400" dirty="0">
                <a:latin typeface="Times New Roman" panose="02020603050405020304" pitchFamily="18" charset="0"/>
              </a:rPr>
              <a:t>El Estudio de Factibilidad es una etapa del desarrollo de un proyecto informático, que permite recopilar información relevante, que será la base para </a:t>
            </a:r>
            <a:r>
              <a:rPr lang="es-NI" sz="2400" b="1" u="sng" dirty="0">
                <a:latin typeface="Times New Roman" panose="02020603050405020304" pitchFamily="18" charset="0"/>
              </a:rPr>
              <a:t>tomar la decisión </a:t>
            </a:r>
            <a:r>
              <a:rPr lang="es-NI" sz="2400" dirty="0">
                <a:latin typeface="Times New Roman" panose="02020603050405020304" pitchFamily="18" charset="0"/>
              </a:rPr>
              <a:t>de proceder o no con el proyecto.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pPr eaLnBrk="1" hangingPunct="1">
              <a:defRPr/>
            </a:pPr>
            <a:r>
              <a:rPr lang="es-ES" dirty="0">
                <a:solidFill>
                  <a:srgbClr val="286B9D"/>
                </a:solidFill>
              </a:rPr>
              <a:t>Bases y principios del EF</a:t>
            </a:r>
          </a:p>
        </p:txBody>
      </p:sp>
      <p:sp>
        <p:nvSpPr>
          <p:cNvPr id="180227" name="Rectangle 3"/>
          <p:cNvSpPr>
            <a:spLocks noGrp="1" noChangeArrowheads="1"/>
          </p:cNvSpPr>
          <p:nvPr>
            <p:ph idx="1"/>
          </p:nvPr>
        </p:nvSpPr>
        <p:spPr>
          <a:xfrm>
            <a:off x="572294" y="1556792"/>
            <a:ext cx="7999412" cy="5040560"/>
          </a:xfrm>
        </p:spPr>
        <p:txBody>
          <a:bodyPr>
            <a:normAutofit fontScale="92500" lnSpcReduction="20000"/>
          </a:bodyPr>
          <a:lstStyle/>
          <a:p>
            <a:pPr algn="just" eaLnBrk="1" hangingPunct="1">
              <a:lnSpc>
                <a:spcPct val="150000"/>
              </a:lnSpc>
              <a:defRPr/>
            </a:pPr>
            <a:r>
              <a:rPr lang="es-NI" sz="2000" dirty="0"/>
              <a:t>Para el desarrollo de un estudio de factibilidad se necesita la aplicación de las </a:t>
            </a:r>
            <a:r>
              <a:rPr lang="es-NI" sz="2000" b="1" i="1" dirty="0">
                <a:solidFill>
                  <a:srgbClr val="286B9D"/>
                </a:solidFill>
              </a:rPr>
              <a:t>técnicas de recopilación de información</a:t>
            </a:r>
            <a:r>
              <a:rPr lang="es-NI" sz="2000" dirty="0">
                <a:solidFill>
                  <a:srgbClr val="286B9D"/>
                </a:solidFill>
              </a:rPr>
              <a:t> </a:t>
            </a:r>
            <a:r>
              <a:rPr lang="es-NI" sz="2000" dirty="0"/>
              <a:t>tales como las entrevistas, con el fin de obtener la información necesaria. </a:t>
            </a:r>
            <a:endParaRPr lang="es-NI" sz="800" dirty="0"/>
          </a:p>
          <a:p>
            <a:pPr eaLnBrk="1" hangingPunct="1">
              <a:lnSpc>
                <a:spcPct val="150000"/>
              </a:lnSpc>
              <a:buFont typeface="Wingdings" panose="05000000000000000000" pitchFamily="2" charset="2"/>
              <a:buNone/>
              <a:defRPr/>
            </a:pPr>
            <a:r>
              <a:rPr lang="es-NI" sz="800" dirty="0"/>
              <a:t> </a:t>
            </a:r>
          </a:p>
          <a:p>
            <a:pPr algn="just" eaLnBrk="1" hangingPunct="1">
              <a:lnSpc>
                <a:spcPct val="150000"/>
              </a:lnSpc>
              <a:defRPr/>
            </a:pPr>
            <a:r>
              <a:rPr lang="es-NI" sz="2000" dirty="0"/>
              <a:t>La aplicación de estas técnicas implica la participación de las personas solicitantes del sistema y de los directivos responsables de la toma de decisiones.</a:t>
            </a:r>
          </a:p>
          <a:p>
            <a:pPr eaLnBrk="1" hangingPunct="1">
              <a:lnSpc>
                <a:spcPct val="150000"/>
              </a:lnSpc>
              <a:buFont typeface="Wingdings" panose="05000000000000000000" pitchFamily="2" charset="2"/>
              <a:buNone/>
              <a:defRPr/>
            </a:pPr>
            <a:endParaRPr lang="es-NI" sz="800" dirty="0"/>
          </a:p>
          <a:p>
            <a:pPr algn="just" eaLnBrk="1" hangingPunct="1">
              <a:lnSpc>
                <a:spcPct val="150000"/>
              </a:lnSpc>
              <a:defRPr/>
            </a:pPr>
            <a:r>
              <a:rPr lang="es-NI" sz="2000" dirty="0"/>
              <a:t>La factibilidad se apoya en los principios fundamentales: </a:t>
            </a:r>
            <a:r>
              <a:rPr lang="es-NI" sz="2000" b="1" i="1" dirty="0">
                <a:solidFill>
                  <a:srgbClr val="286B9D"/>
                </a:solidFill>
              </a:rPr>
              <a:t>Operativo</a:t>
            </a:r>
            <a:r>
              <a:rPr lang="es-NI" sz="2000" b="1" i="1" dirty="0"/>
              <a:t>, Técnico, </a:t>
            </a:r>
            <a:r>
              <a:rPr lang="es-NI" sz="2000" b="1" i="1" dirty="0">
                <a:solidFill>
                  <a:srgbClr val="3375A3"/>
                </a:solidFill>
              </a:rPr>
              <a:t>Económico</a:t>
            </a:r>
            <a:r>
              <a:rPr lang="es-NI" sz="2000" b="1" i="1" dirty="0"/>
              <a:t>, de Cronograma y </a:t>
            </a:r>
            <a:r>
              <a:rPr lang="es-NI" sz="2000" b="1" i="1" dirty="0">
                <a:solidFill>
                  <a:srgbClr val="2F94CE"/>
                </a:solidFill>
              </a:rPr>
              <a:t>Legal</a:t>
            </a:r>
            <a:r>
              <a:rPr lang="es-NI" sz="2000" dirty="0"/>
              <a:t>. Un proyecto deberá satisfacer estos principios para iniciar el diseño del sistema.</a:t>
            </a:r>
            <a:endParaRPr lang="es-E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73E0CB-B402-4616-89E5-3690D5E47D70}"/>
              </a:ext>
            </a:extLst>
          </p:cNvPr>
          <p:cNvSpPr>
            <a:spLocks noGrp="1"/>
          </p:cNvSpPr>
          <p:nvPr>
            <p:ph type="title"/>
          </p:nvPr>
        </p:nvSpPr>
        <p:spPr/>
        <p:txBody>
          <a:bodyPr/>
          <a:lstStyle/>
          <a:p>
            <a:r>
              <a:rPr lang="es-NI" dirty="0">
                <a:solidFill>
                  <a:srgbClr val="286B9D"/>
                </a:solidFill>
              </a:rPr>
              <a:t>Identificar</a:t>
            </a:r>
            <a:r>
              <a:rPr lang="es-NI" dirty="0"/>
              <a:t> </a:t>
            </a:r>
            <a:r>
              <a:rPr lang="es-NI" dirty="0">
                <a:solidFill>
                  <a:srgbClr val="286B9D"/>
                </a:solidFill>
              </a:rPr>
              <a:t>las Alternativas</a:t>
            </a:r>
          </a:p>
        </p:txBody>
      </p:sp>
      <p:sp>
        <p:nvSpPr>
          <p:cNvPr id="3" name="Marcador de contenido 2">
            <a:extLst>
              <a:ext uri="{FF2B5EF4-FFF2-40B4-BE49-F238E27FC236}">
                <a16:creationId xmlns:a16="http://schemas.microsoft.com/office/drawing/2014/main" id="{064C2659-2153-4E46-944E-E8E2AFDF68D8}"/>
              </a:ext>
            </a:extLst>
          </p:cNvPr>
          <p:cNvSpPr>
            <a:spLocks noGrp="1"/>
          </p:cNvSpPr>
          <p:nvPr>
            <p:ph idx="1"/>
          </p:nvPr>
        </p:nvSpPr>
        <p:spPr>
          <a:xfrm>
            <a:off x="583644" y="1484784"/>
            <a:ext cx="7130754" cy="4268547"/>
          </a:xfrm>
        </p:spPr>
        <p:txBody>
          <a:bodyPr>
            <a:normAutofit lnSpcReduction="10000"/>
          </a:bodyPr>
          <a:lstStyle/>
          <a:p>
            <a:pPr algn="just">
              <a:lnSpc>
                <a:spcPct val="150000"/>
              </a:lnSpc>
            </a:pPr>
            <a:r>
              <a:rPr lang="es-MX" sz="2000" dirty="0"/>
              <a:t>Identifica las alternativas que el Interesado percibe como disponibles. </a:t>
            </a:r>
          </a:p>
          <a:p>
            <a:pPr algn="just">
              <a:lnSpc>
                <a:spcPct val="150000"/>
              </a:lnSpc>
            </a:pPr>
            <a:r>
              <a:rPr lang="es-MX" sz="2000" dirty="0"/>
              <a:t>Estas pueden ser la compra de un producto externo, desarrollar una solución interna o sencillamente, manteniendo el statu quo. </a:t>
            </a:r>
          </a:p>
          <a:p>
            <a:pPr algn="just">
              <a:lnSpc>
                <a:spcPct val="150000"/>
              </a:lnSpc>
            </a:pPr>
            <a:r>
              <a:rPr lang="es-MX" sz="2000" dirty="0"/>
              <a:t>Presentar una lista de las opciones competitivas que existen y que pueden estar disponibles, incluyendo las mayores fortalezas y debilidades de las alternativas, a como las percibe el cliente</a:t>
            </a:r>
            <a:endParaRPr lang="es-NI" sz="2000" dirty="0"/>
          </a:p>
        </p:txBody>
      </p:sp>
    </p:spTree>
    <p:extLst>
      <p:ext uri="{BB962C8B-B14F-4D97-AF65-F5344CB8AC3E}">
        <p14:creationId xmlns:p14="http://schemas.microsoft.com/office/powerpoint/2010/main" val="1877152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a:xfrm>
            <a:off x="369649" y="548680"/>
            <a:ext cx="7926387" cy="1431925"/>
          </a:xfrm>
        </p:spPr>
        <p:txBody>
          <a:bodyPr/>
          <a:lstStyle/>
          <a:p>
            <a:pPr eaLnBrk="1" hangingPunct="1">
              <a:defRPr/>
            </a:pPr>
            <a:r>
              <a:rPr lang="es-ES" b="1" dirty="0">
                <a:solidFill>
                  <a:srgbClr val="286B9D"/>
                </a:solidFill>
              </a:rPr>
              <a:t>Evaluación de Alternativas</a:t>
            </a:r>
          </a:p>
        </p:txBody>
      </p:sp>
      <p:sp>
        <p:nvSpPr>
          <p:cNvPr id="250883" name="Rectangle 3"/>
          <p:cNvSpPr>
            <a:spLocks noGrp="1" noChangeArrowheads="1"/>
          </p:cNvSpPr>
          <p:nvPr>
            <p:ph idx="1"/>
          </p:nvPr>
        </p:nvSpPr>
        <p:spPr>
          <a:xfrm>
            <a:off x="379934" y="1340768"/>
            <a:ext cx="8208962" cy="5112568"/>
          </a:xfrm>
        </p:spPr>
        <p:txBody>
          <a:bodyPr>
            <a:normAutofit fontScale="85000" lnSpcReduction="10000"/>
          </a:bodyPr>
          <a:lstStyle/>
          <a:p>
            <a:pPr marL="361950" indent="0" eaLnBrk="1" hangingPunct="1">
              <a:lnSpc>
                <a:spcPct val="150000"/>
              </a:lnSpc>
              <a:buFont typeface="Wingdings" panose="05000000000000000000" pitchFamily="2" charset="2"/>
              <a:buNone/>
              <a:defRPr/>
            </a:pPr>
            <a:r>
              <a:rPr lang="es-NI" sz="2200" dirty="0"/>
              <a:t>Constituye una evaluación de los enfoques alternativos al desarrollo del sistema, entre los cuales se pueden considerar:</a:t>
            </a:r>
          </a:p>
          <a:p>
            <a:pPr marL="906463" lvl="1" eaLnBrk="1" hangingPunct="1">
              <a:lnSpc>
                <a:spcPct val="150000"/>
              </a:lnSpc>
              <a:buClr>
                <a:schemeClr val="hlink"/>
              </a:buClr>
              <a:buSzPct val="70000"/>
              <a:buFont typeface="Wingdings" pitchFamily="2" charset="2"/>
              <a:buChar char="n"/>
              <a:defRPr/>
            </a:pPr>
            <a:r>
              <a:rPr lang="es-NI" sz="2200" b="1" dirty="0"/>
              <a:t>Comprar</a:t>
            </a:r>
            <a:r>
              <a:rPr lang="es-NI" sz="2200" dirty="0"/>
              <a:t> la aplicación informática (o adquirir la licencia del software ya desarrollado)</a:t>
            </a:r>
          </a:p>
          <a:p>
            <a:pPr marL="906463" lvl="1" eaLnBrk="1" hangingPunct="1">
              <a:lnSpc>
                <a:spcPct val="150000"/>
              </a:lnSpc>
              <a:buClr>
                <a:schemeClr val="hlink"/>
              </a:buClr>
              <a:buSzPct val="70000"/>
              <a:buFont typeface="Wingdings" pitchFamily="2" charset="2"/>
              <a:buChar char="n"/>
              <a:defRPr/>
            </a:pPr>
            <a:r>
              <a:rPr lang="es-NI" sz="2200" dirty="0"/>
              <a:t>Adquirir componentes de software </a:t>
            </a:r>
            <a:r>
              <a:rPr lang="es-NI" sz="2200" b="1" dirty="0"/>
              <a:t>reutilizables</a:t>
            </a:r>
            <a:r>
              <a:rPr lang="es-NI" sz="2200" dirty="0"/>
              <a:t> para luego modificar e integrar para satisfacer necesidades específicas.</a:t>
            </a:r>
          </a:p>
          <a:p>
            <a:pPr marL="906463" lvl="1" eaLnBrk="1" hangingPunct="1">
              <a:lnSpc>
                <a:spcPct val="150000"/>
              </a:lnSpc>
              <a:buClr>
                <a:schemeClr val="hlink"/>
              </a:buClr>
              <a:buSzPct val="70000"/>
              <a:buFont typeface="Wingdings" pitchFamily="2" charset="2"/>
              <a:buChar char="n"/>
              <a:defRPr/>
            </a:pPr>
            <a:r>
              <a:rPr lang="es-NI" sz="2200" b="1" dirty="0"/>
              <a:t>Construir</a:t>
            </a:r>
            <a:r>
              <a:rPr lang="es-NI" sz="2200" dirty="0"/>
              <a:t> el software de manera personalizada, por medio de un contratista externo para satisfacer las necesidades específicas.</a:t>
            </a:r>
          </a:p>
          <a:p>
            <a:pPr marL="361950" indent="0" algn="just" eaLnBrk="1" hangingPunct="1">
              <a:lnSpc>
                <a:spcPct val="150000"/>
              </a:lnSpc>
              <a:buFont typeface="Wingdings" panose="05000000000000000000" pitchFamily="2" charset="2"/>
              <a:buNone/>
              <a:defRPr/>
            </a:pPr>
            <a:r>
              <a:rPr lang="es-NI" sz="2200" dirty="0"/>
              <a:t>Estas alternativas pueden considerar características del software y del hardware. Se presenta una justificación de cada una de las alternativas propuestas definiendo sus ventajas y desventajas. </a:t>
            </a:r>
          </a:p>
        </p:txBody>
      </p:sp>
    </p:spTree>
    <p:extLst>
      <p:ext uri="{BB962C8B-B14F-4D97-AF65-F5344CB8AC3E}">
        <p14:creationId xmlns:p14="http://schemas.microsoft.com/office/powerpoint/2010/main" val="21979004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a:xfrm>
            <a:off x="323528" y="476672"/>
            <a:ext cx="7926387" cy="1431925"/>
          </a:xfrm>
        </p:spPr>
        <p:txBody>
          <a:bodyPr/>
          <a:lstStyle/>
          <a:p>
            <a:pPr eaLnBrk="1" hangingPunct="1">
              <a:defRPr/>
            </a:pPr>
            <a:r>
              <a:rPr lang="es-ES" dirty="0">
                <a:solidFill>
                  <a:srgbClr val="286B9D"/>
                </a:solidFill>
              </a:rPr>
              <a:t>Evaluación de Alternativas</a:t>
            </a:r>
          </a:p>
        </p:txBody>
      </p:sp>
      <p:sp>
        <p:nvSpPr>
          <p:cNvPr id="264195" name="Rectangle 3"/>
          <p:cNvSpPr>
            <a:spLocks noGrp="1" noChangeArrowheads="1"/>
          </p:cNvSpPr>
          <p:nvPr>
            <p:ph idx="1"/>
          </p:nvPr>
        </p:nvSpPr>
        <p:spPr>
          <a:xfrm>
            <a:off x="468313" y="1268760"/>
            <a:ext cx="8208962" cy="4968552"/>
          </a:xfrm>
        </p:spPr>
        <p:txBody>
          <a:bodyPr>
            <a:normAutofit fontScale="77500" lnSpcReduction="20000"/>
          </a:bodyPr>
          <a:lstStyle/>
          <a:p>
            <a:pPr marL="361950" indent="0" eaLnBrk="1" hangingPunct="1">
              <a:lnSpc>
                <a:spcPct val="160000"/>
              </a:lnSpc>
              <a:buFont typeface="Wingdings" panose="05000000000000000000" pitchFamily="2" charset="2"/>
              <a:buNone/>
              <a:defRPr/>
            </a:pPr>
            <a:r>
              <a:rPr lang="es-NI" sz="2600" dirty="0"/>
              <a:t>La decisión de desarrollar o comprar se basa en las siguientes condiciones:</a:t>
            </a:r>
          </a:p>
          <a:p>
            <a:pPr marL="906463" lvl="1" algn="just" eaLnBrk="1" hangingPunct="1">
              <a:lnSpc>
                <a:spcPct val="160000"/>
              </a:lnSpc>
              <a:buClr>
                <a:schemeClr val="hlink"/>
              </a:buClr>
              <a:buSzPct val="70000"/>
              <a:buFont typeface="Wingdings" pitchFamily="2" charset="2"/>
              <a:buChar char="n"/>
              <a:defRPr/>
            </a:pPr>
            <a:r>
              <a:rPr lang="es-NI" sz="2600" dirty="0"/>
              <a:t>¿El producto de </a:t>
            </a:r>
            <a:r>
              <a:rPr lang="es-ES" sz="2600" dirty="0"/>
              <a:t>software estará disponible antes que el software desarrollado de manera interna?</a:t>
            </a:r>
            <a:endParaRPr lang="es-NI" sz="2600" dirty="0"/>
          </a:p>
          <a:p>
            <a:pPr marL="906463" lvl="1" algn="just" eaLnBrk="1" hangingPunct="1">
              <a:lnSpc>
                <a:spcPct val="160000"/>
              </a:lnSpc>
              <a:buClr>
                <a:schemeClr val="hlink"/>
              </a:buClr>
              <a:buSzPct val="70000"/>
              <a:buFont typeface="Wingdings" pitchFamily="2" charset="2"/>
              <a:buChar char="n"/>
              <a:defRPr/>
            </a:pPr>
            <a:r>
              <a:rPr lang="es-NI" sz="2600" dirty="0"/>
              <a:t>¿El costo de adquisición más el costo de personalización será menor que el costo de desarrollar el software de manera interna?</a:t>
            </a:r>
          </a:p>
          <a:p>
            <a:pPr marL="906463" lvl="1" eaLnBrk="1" hangingPunct="1">
              <a:lnSpc>
                <a:spcPct val="160000"/>
              </a:lnSpc>
              <a:buClr>
                <a:schemeClr val="hlink"/>
              </a:buClr>
              <a:buSzPct val="70000"/>
              <a:buFont typeface="Wingdings" pitchFamily="2" charset="2"/>
              <a:buChar char="n"/>
              <a:defRPr/>
            </a:pPr>
            <a:r>
              <a:rPr lang="es-NI" sz="2600" dirty="0"/>
              <a:t>¿El costo del soporte técnico externo será menor que el costo del soporte técnico interno?</a:t>
            </a:r>
          </a:p>
          <a:p>
            <a:pPr marL="361950" indent="0" eaLnBrk="1" hangingPunct="1">
              <a:lnSpc>
                <a:spcPct val="160000"/>
              </a:lnSpc>
              <a:buFont typeface="Wingdings" panose="05000000000000000000" pitchFamily="2" charset="2"/>
              <a:buNone/>
              <a:defRPr/>
            </a:pPr>
            <a:r>
              <a:rPr lang="es-NI" sz="2600" dirty="0"/>
              <a:t>Estas consideraciones se aplican a cada una de las alternativas.</a:t>
            </a:r>
          </a:p>
        </p:txBody>
      </p:sp>
    </p:spTree>
    <p:extLst>
      <p:ext uri="{BB962C8B-B14F-4D97-AF65-F5344CB8AC3E}">
        <p14:creationId xmlns:p14="http://schemas.microsoft.com/office/powerpoint/2010/main" val="28034860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a:xfrm>
            <a:off x="359568" y="404664"/>
            <a:ext cx="8424863" cy="963960"/>
          </a:xfrm>
        </p:spPr>
        <p:txBody>
          <a:bodyPr/>
          <a:lstStyle/>
          <a:p>
            <a:pPr eaLnBrk="1" hangingPunct="1">
              <a:defRPr/>
            </a:pPr>
            <a:r>
              <a:rPr lang="es-NI" sz="4000" dirty="0">
                <a:solidFill>
                  <a:srgbClr val="286B9D"/>
                </a:solidFill>
              </a:rPr>
              <a:t>Decisión de desarrollar-comprar</a:t>
            </a:r>
            <a:endParaRPr lang="es-ES" sz="4000" dirty="0">
              <a:solidFill>
                <a:srgbClr val="286B9D"/>
              </a:solidFill>
            </a:endParaRPr>
          </a:p>
        </p:txBody>
      </p:sp>
      <p:sp>
        <p:nvSpPr>
          <p:cNvPr id="268291" name="Rectangle 3"/>
          <p:cNvSpPr>
            <a:spLocks noGrp="1" noChangeArrowheads="1"/>
          </p:cNvSpPr>
          <p:nvPr>
            <p:ph idx="1"/>
          </p:nvPr>
        </p:nvSpPr>
        <p:spPr>
          <a:xfrm>
            <a:off x="467544" y="1368624"/>
            <a:ext cx="7854950" cy="4680520"/>
          </a:xfrm>
        </p:spPr>
        <p:txBody>
          <a:bodyPr>
            <a:normAutofit fontScale="85000" lnSpcReduction="10000"/>
          </a:bodyPr>
          <a:lstStyle/>
          <a:p>
            <a:pPr marL="0" indent="0" eaLnBrk="1" hangingPunct="1">
              <a:lnSpc>
                <a:spcPct val="150000"/>
              </a:lnSpc>
              <a:buFont typeface="Wingdings" panose="05000000000000000000" pitchFamily="2" charset="2"/>
              <a:buNone/>
              <a:defRPr/>
            </a:pPr>
            <a:r>
              <a:rPr lang="es-NI" sz="2800" dirty="0"/>
              <a:t>Para tomar la decisión sobre desarrollar o comprar se deben considerar muchos factores – no solo el precio – durante el </a:t>
            </a:r>
            <a:r>
              <a:rPr lang="es-NI" sz="2800" u="sng" dirty="0"/>
              <a:t>proceso de toma de decisión</a:t>
            </a:r>
            <a:r>
              <a:rPr lang="es-NI" sz="2800" dirty="0"/>
              <a:t>, entre ellos:</a:t>
            </a:r>
          </a:p>
          <a:p>
            <a:pPr lvl="1" eaLnBrk="1" hangingPunct="1">
              <a:lnSpc>
                <a:spcPct val="150000"/>
              </a:lnSpc>
              <a:defRPr/>
            </a:pPr>
            <a:r>
              <a:rPr lang="es-NI" sz="2400" dirty="0"/>
              <a:t>Disponibilidad del desarrollador-vendedor-contratista.</a:t>
            </a:r>
          </a:p>
          <a:p>
            <a:pPr lvl="1" eaLnBrk="1" hangingPunct="1">
              <a:lnSpc>
                <a:spcPct val="150000"/>
              </a:lnSpc>
              <a:defRPr/>
            </a:pPr>
            <a:r>
              <a:rPr lang="es-NI" sz="2400" dirty="0"/>
              <a:t>Experiencia del desarrollador-vendedor-contratista.</a:t>
            </a:r>
          </a:p>
          <a:p>
            <a:pPr lvl="1" eaLnBrk="1" hangingPunct="1">
              <a:lnSpc>
                <a:spcPct val="150000"/>
              </a:lnSpc>
              <a:defRPr/>
            </a:pPr>
            <a:r>
              <a:rPr lang="es-NI" sz="2400" dirty="0"/>
              <a:t>Concordancia con los requisitos.</a:t>
            </a:r>
          </a:p>
          <a:p>
            <a:pPr lvl="1" eaLnBrk="1" hangingPunct="1">
              <a:lnSpc>
                <a:spcPct val="150000"/>
              </a:lnSpc>
              <a:defRPr/>
            </a:pPr>
            <a:r>
              <a:rPr lang="es-NI" sz="2400" dirty="0"/>
              <a:t>Políticas locales.</a:t>
            </a:r>
          </a:p>
          <a:p>
            <a:pPr lvl="1" eaLnBrk="1" hangingPunct="1">
              <a:lnSpc>
                <a:spcPct val="150000"/>
              </a:lnSpc>
              <a:defRPr/>
            </a:pPr>
            <a:r>
              <a:rPr lang="es-NI" sz="2400" dirty="0"/>
              <a:t>Capacidad de adaptabilidad al cambio.</a:t>
            </a:r>
            <a:endParaRPr lang="es-ES" sz="2400" dirty="0"/>
          </a:p>
        </p:txBody>
      </p:sp>
    </p:spTree>
    <p:extLst>
      <p:ext uri="{BB962C8B-B14F-4D97-AF65-F5344CB8AC3E}">
        <p14:creationId xmlns:p14="http://schemas.microsoft.com/office/powerpoint/2010/main" val="42879282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xfrm>
            <a:off x="251520" y="332656"/>
            <a:ext cx="6347713" cy="587152"/>
          </a:xfrm>
        </p:spPr>
        <p:txBody>
          <a:bodyPr>
            <a:normAutofit fontScale="90000"/>
          </a:bodyPr>
          <a:lstStyle/>
          <a:p>
            <a:pPr eaLnBrk="1" hangingPunct="1">
              <a:defRPr/>
            </a:pPr>
            <a:r>
              <a:rPr lang="es-ES" sz="4400" dirty="0">
                <a:solidFill>
                  <a:srgbClr val="286B9D"/>
                </a:solidFill>
              </a:rPr>
              <a:t>Beneficios</a:t>
            </a:r>
            <a:r>
              <a:rPr lang="es-ES" dirty="0">
                <a:solidFill>
                  <a:srgbClr val="286B9D"/>
                </a:solidFill>
              </a:rPr>
              <a:t> </a:t>
            </a:r>
            <a:r>
              <a:rPr lang="es-ES" sz="4400" dirty="0">
                <a:solidFill>
                  <a:srgbClr val="286B9D"/>
                </a:solidFill>
              </a:rPr>
              <a:t>de automatizar</a:t>
            </a:r>
          </a:p>
        </p:txBody>
      </p:sp>
      <p:sp>
        <p:nvSpPr>
          <p:cNvPr id="188419" name="Rectangle 3"/>
          <p:cNvSpPr>
            <a:spLocks noGrp="1" noChangeArrowheads="1"/>
          </p:cNvSpPr>
          <p:nvPr>
            <p:ph idx="1"/>
          </p:nvPr>
        </p:nvSpPr>
        <p:spPr>
          <a:xfrm>
            <a:off x="-36362" y="1196752"/>
            <a:ext cx="7128791" cy="2789997"/>
          </a:xfrm>
        </p:spPr>
        <p:txBody>
          <a:bodyPr>
            <a:noAutofit/>
          </a:bodyPr>
          <a:lstStyle/>
          <a:p>
            <a:pPr marL="361950" indent="0" algn="just" eaLnBrk="1" hangingPunct="1">
              <a:buFont typeface="Wingdings" panose="05000000000000000000" pitchFamily="2" charset="2"/>
              <a:buNone/>
              <a:defRPr/>
            </a:pPr>
            <a:r>
              <a:rPr lang="es-NI" sz="3200" dirty="0"/>
              <a:t>Identifica las ventajas o beneficios que obtendrá la institución con el desarrollo del sistema. </a:t>
            </a:r>
          </a:p>
          <a:p>
            <a:pPr marL="361950" indent="0" algn="just" eaLnBrk="1" hangingPunct="1">
              <a:buFont typeface="Wingdings" panose="05000000000000000000" pitchFamily="2" charset="2"/>
              <a:buNone/>
              <a:defRPr/>
            </a:pPr>
            <a:endParaRPr lang="es-NI" sz="3200" dirty="0"/>
          </a:p>
          <a:p>
            <a:pPr marL="361950" indent="0" eaLnBrk="1" hangingPunct="1">
              <a:lnSpc>
                <a:spcPct val="90000"/>
              </a:lnSpc>
              <a:buFont typeface="Wingdings" panose="05000000000000000000" pitchFamily="2" charset="2"/>
              <a:buNone/>
              <a:defRPr/>
            </a:pPr>
            <a:r>
              <a:rPr lang="es-NI" sz="3200" dirty="0"/>
              <a:t>Los beneficios pueden ser de dos tipos:</a:t>
            </a:r>
          </a:p>
          <a:p>
            <a:pPr marL="361950" indent="0" eaLnBrk="1" hangingPunct="1">
              <a:lnSpc>
                <a:spcPct val="90000"/>
              </a:lnSpc>
              <a:buFont typeface="Wingdings" panose="05000000000000000000" pitchFamily="2" charset="2"/>
              <a:buNone/>
              <a:defRPr/>
            </a:pPr>
            <a:endParaRPr lang="es-NI" sz="1100" dirty="0"/>
          </a:p>
        </p:txBody>
      </p:sp>
      <p:sp>
        <p:nvSpPr>
          <p:cNvPr id="188420" name="Rectangle 4"/>
          <p:cNvSpPr>
            <a:spLocks noChangeArrowheads="1"/>
          </p:cNvSpPr>
          <p:nvPr/>
        </p:nvSpPr>
        <p:spPr bwMode="auto">
          <a:xfrm>
            <a:off x="899592" y="4365104"/>
            <a:ext cx="6192837" cy="1373188"/>
          </a:xfrm>
          <a:prstGeom prst="rect">
            <a:avLst/>
          </a:prstGeom>
          <a:noFill/>
          <a:ln w="9525">
            <a:noFill/>
            <a:miter lim="800000"/>
            <a:headEnd/>
            <a:tailEnd/>
          </a:ln>
          <a:effectLst/>
        </p:spPr>
        <p:txBody>
          <a:bodyPr>
            <a:spAutoFit/>
          </a:bodyPr>
          <a:lstStyle/>
          <a:p>
            <a:pPr marL="361950" indent="-361950">
              <a:buFontTx/>
              <a:buChar char="•"/>
              <a:defRPr/>
            </a:pPr>
            <a:r>
              <a:rPr lang="es-NI" sz="2800" dirty="0"/>
              <a:t>Beneficios tangibles, directos o cuantificables</a:t>
            </a:r>
          </a:p>
          <a:p>
            <a:pPr marL="361950" indent="-361950">
              <a:buFontTx/>
              <a:buChar char="•"/>
              <a:defRPr/>
            </a:pPr>
            <a:r>
              <a:rPr lang="es-NI" sz="2800" dirty="0"/>
              <a:t>Beneficios intangibles o indirectos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a:xfrm>
            <a:off x="609599" y="609600"/>
            <a:ext cx="8138865" cy="1320800"/>
          </a:xfrm>
        </p:spPr>
        <p:txBody>
          <a:bodyPr>
            <a:normAutofit/>
          </a:bodyPr>
          <a:lstStyle/>
          <a:p>
            <a:pPr eaLnBrk="1" hangingPunct="1">
              <a:defRPr/>
            </a:pPr>
            <a:r>
              <a:rPr lang="es-NI" dirty="0">
                <a:solidFill>
                  <a:srgbClr val="286B9D"/>
                </a:solidFill>
              </a:rPr>
              <a:t>Ejemplos de beneficios tangibles, directos o cuantificables</a:t>
            </a:r>
            <a:endParaRPr lang="es-ES" dirty="0">
              <a:solidFill>
                <a:srgbClr val="286B9D"/>
              </a:solidFill>
            </a:endParaRPr>
          </a:p>
        </p:txBody>
      </p:sp>
      <p:sp>
        <p:nvSpPr>
          <p:cNvPr id="289795" name="Rectangle 3"/>
          <p:cNvSpPr>
            <a:spLocks noGrp="1" noChangeArrowheads="1"/>
          </p:cNvSpPr>
          <p:nvPr>
            <p:ph idx="1"/>
          </p:nvPr>
        </p:nvSpPr>
        <p:spPr>
          <a:xfrm>
            <a:off x="323850" y="2125663"/>
            <a:ext cx="4248150" cy="4616450"/>
          </a:xfrm>
        </p:spPr>
        <p:txBody>
          <a:bodyPr>
            <a:normAutofit fontScale="70000" lnSpcReduction="20000"/>
          </a:bodyPr>
          <a:lstStyle/>
          <a:p>
            <a:pPr eaLnBrk="1" hangingPunct="1">
              <a:lnSpc>
                <a:spcPct val="160000"/>
              </a:lnSpc>
              <a:defRPr/>
            </a:pPr>
            <a:r>
              <a:rPr lang="es-ES" sz="2800" dirty="0"/>
              <a:t>Reducción de dependencias, oficinas, operaciones, funciones.</a:t>
            </a:r>
          </a:p>
          <a:p>
            <a:pPr eaLnBrk="1" hangingPunct="1">
              <a:lnSpc>
                <a:spcPct val="160000"/>
              </a:lnSpc>
              <a:defRPr/>
            </a:pPr>
            <a:r>
              <a:rPr lang="es-ES" sz="2800" dirty="0"/>
              <a:t>Reducción de personal.</a:t>
            </a:r>
          </a:p>
          <a:p>
            <a:pPr eaLnBrk="1" hangingPunct="1">
              <a:lnSpc>
                <a:spcPct val="160000"/>
              </a:lnSpc>
              <a:defRPr/>
            </a:pPr>
            <a:r>
              <a:rPr lang="es-ES" sz="2800" dirty="0"/>
              <a:t>Ahorro de insumos.</a:t>
            </a:r>
          </a:p>
          <a:p>
            <a:pPr eaLnBrk="1" hangingPunct="1">
              <a:lnSpc>
                <a:spcPct val="160000"/>
              </a:lnSpc>
              <a:defRPr/>
            </a:pPr>
            <a:r>
              <a:rPr lang="es-ES" sz="2800" dirty="0"/>
              <a:t>Reducción del tiempo de procesamiento -&gt; incremento de ingresos por aumento de transacciones.</a:t>
            </a:r>
          </a:p>
        </p:txBody>
      </p:sp>
      <p:sp>
        <p:nvSpPr>
          <p:cNvPr id="289796" name="Rectangle 4"/>
          <p:cNvSpPr>
            <a:spLocks noChangeArrowheads="1"/>
          </p:cNvSpPr>
          <p:nvPr/>
        </p:nvSpPr>
        <p:spPr bwMode="auto">
          <a:xfrm>
            <a:off x="4859338" y="2060575"/>
            <a:ext cx="4176712" cy="4114800"/>
          </a:xfrm>
          <a:prstGeom prst="rect">
            <a:avLst/>
          </a:prstGeom>
          <a:noFill/>
          <a:ln w="9525">
            <a:noFill/>
            <a:miter lim="800000"/>
            <a:headEnd/>
            <a:tailEnd/>
          </a:ln>
          <a:effectLst/>
        </p:spPr>
        <p:txBody>
          <a:bodyPr/>
          <a:lstStyle/>
          <a:p>
            <a:pPr marL="342900" indent="-342900">
              <a:lnSpc>
                <a:spcPct val="150000"/>
              </a:lnSpc>
              <a:spcBef>
                <a:spcPct val="20000"/>
              </a:spcBef>
              <a:buClr>
                <a:schemeClr val="hlink"/>
              </a:buClr>
              <a:buSzPct val="70000"/>
              <a:buFont typeface="Wingdings" pitchFamily="2" charset="2"/>
              <a:buChar char="n"/>
              <a:defRPr/>
            </a:pPr>
            <a:r>
              <a:rPr lang="es-ES" sz="2000" dirty="0"/>
              <a:t>Disminución de capital estancado por stock.</a:t>
            </a:r>
          </a:p>
          <a:p>
            <a:pPr marL="342900" indent="-342900">
              <a:lnSpc>
                <a:spcPct val="150000"/>
              </a:lnSpc>
              <a:spcBef>
                <a:spcPct val="20000"/>
              </a:spcBef>
              <a:buClr>
                <a:schemeClr val="hlink"/>
              </a:buClr>
              <a:buSzPct val="70000"/>
              <a:buFont typeface="Wingdings" pitchFamily="2" charset="2"/>
              <a:buChar char="n"/>
              <a:defRPr/>
            </a:pPr>
            <a:r>
              <a:rPr lang="es-ES" sz="2000" dirty="0"/>
              <a:t>Ahorro de costos de transacción para usuarios.</a:t>
            </a:r>
          </a:p>
          <a:p>
            <a:pPr marL="342900" indent="-342900">
              <a:lnSpc>
                <a:spcPct val="150000"/>
              </a:lnSpc>
              <a:spcBef>
                <a:spcPct val="20000"/>
              </a:spcBef>
              <a:buClr>
                <a:schemeClr val="hlink"/>
              </a:buClr>
              <a:buSzPct val="70000"/>
              <a:buFont typeface="Wingdings" pitchFamily="2" charset="2"/>
              <a:buChar char="n"/>
              <a:defRPr/>
            </a:pPr>
            <a:r>
              <a:rPr lang="es-ES" sz="2000" dirty="0"/>
              <a:t>Disminución de equipos (</a:t>
            </a:r>
            <a:r>
              <a:rPr lang="es-ES" sz="2000" dirty="0" err="1"/>
              <a:t>p.e</a:t>
            </a:r>
            <a:r>
              <a:rPr lang="es-ES" sz="2000" dirty="0"/>
              <a:t>. número de impresoras).</a:t>
            </a:r>
          </a:p>
          <a:p>
            <a:pPr marL="342900" indent="-342900">
              <a:lnSpc>
                <a:spcPct val="150000"/>
              </a:lnSpc>
              <a:spcBef>
                <a:spcPct val="20000"/>
              </a:spcBef>
              <a:buClr>
                <a:schemeClr val="hlink"/>
              </a:buClr>
              <a:buSzPct val="70000"/>
              <a:buFont typeface="Wingdings" pitchFamily="2" charset="2"/>
              <a:buChar char="n"/>
              <a:defRPr/>
            </a:pPr>
            <a:r>
              <a:rPr lang="es-ES" sz="2000" dirty="0"/>
              <a:t>Reducción de costos logísticos por atención a reclamos.</a:t>
            </a:r>
          </a:p>
        </p:txBody>
      </p:sp>
      <p:sp>
        <p:nvSpPr>
          <p:cNvPr id="30725" name="Line 5"/>
          <p:cNvSpPr>
            <a:spLocks noChangeShapeType="1"/>
          </p:cNvSpPr>
          <p:nvPr/>
        </p:nvSpPr>
        <p:spPr bwMode="auto">
          <a:xfrm>
            <a:off x="4716463" y="2205038"/>
            <a:ext cx="0" cy="4319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NI"/>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a:xfrm>
            <a:off x="179513" y="308000"/>
            <a:ext cx="6624736" cy="1320800"/>
          </a:xfrm>
        </p:spPr>
        <p:txBody>
          <a:bodyPr/>
          <a:lstStyle/>
          <a:p>
            <a:pPr eaLnBrk="1" hangingPunct="1">
              <a:defRPr/>
            </a:pPr>
            <a:r>
              <a:rPr lang="es-NI" u="sng" dirty="0">
                <a:solidFill>
                  <a:srgbClr val="286B9D"/>
                </a:solidFill>
              </a:rPr>
              <a:t>Ejemplos de beneficios intangibles o indirectos</a:t>
            </a:r>
            <a:endParaRPr lang="es-ES" u="sng" dirty="0">
              <a:solidFill>
                <a:srgbClr val="286B9D"/>
              </a:solidFill>
            </a:endParaRPr>
          </a:p>
        </p:txBody>
      </p:sp>
      <p:sp>
        <p:nvSpPr>
          <p:cNvPr id="290819" name="Rectangle 3"/>
          <p:cNvSpPr>
            <a:spLocks noGrp="1" noChangeArrowheads="1"/>
          </p:cNvSpPr>
          <p:nvPr>
            <p:ph idx="1"/>
          </p:nvPr>
        </p:nvSpPr>
        <p:spPr>
          <a:xfrm>
            <a:off x="285220" y="1844675"/>
            <a:ext cx="4321175" cy="4114800"/>
          </a:xfrm>
        </p:spPr>
        <p:txBody>
          <a:bodyPr>
            <a:normAutofit fontScale="77500" lnSpcReduction="20000"/>
          </a:bodyPr>
          <a:lstStyle/>
          <a:p>
            <a:pPr eaLnBrk="1" hangingPunct="1">
              <a:lnSpc>
                <a:spcPct val="160000"/>
              </a:lnSpc>
              <a:defRPr/>
            </a:pPr>
            <a:r>
              <a:rPr lang="es-ES" sz="2800" dirty="0"/>
              <a:t>Mejora en la atención al cliente -</a:t>
            </a:r>
            <a:r>
              <a:rPr lang="en-US" sz="2800" dirty="0"/>
              <a:t>&gt; </a:t>
            </a:r>
            <a:r>
              <a:rPr lang="es-ES" sz="2800" dirty="0"/>
              <a:t>mayor satisfacción de los clientes.</a:t>
            </a:r>
          </a:p>
          <a:p>
            <a:pPr algn="just" eaLnBrk="1" hangingPunct="1">
              <a:lnSpc>
                <a:spcPct val="160000"/>
              </a:lnSpc>
              <a:defRPr/>
            </a:pPr>
            <a:r>
              <a:rPr lang="es-ES" sz="2800" dirty="0"/>
              <a:t>Rapidez en la comunicación inter-empresarial.</a:t>
            </a:r>
          </a:p>
          <a:p>
            <a:pPr eaLnBrk="1" hangingPunct="1">
              <a:lnSpc>
                <a:spcPct val="160000"/>
              </a:lnSpc>
              <a:defRPr/>
            </a:pPr>
            <a:r>
              <a:rPr lang="es-ES" sz="2800" dirty="0"/>
              <a:t>Mejor imagen de la empresa -&gt; mayor competitividad comercial.</a:t>
            </a:r>
          </a:p>
        </p:txBody>
      </p:sp>
      <p:sp>
        <p:nvSpPr>
          <p:cNvPr id="290820" name="Rectangle 4"/>
          <p:cNvSpPr>
            <a:spLocks noChangeArrowheads="1"/>
          </p:cNvSpPr>
          <p:nvPr/>
        </p:nvSpPr>
        <p:spPr bwMode="auto">
          <a:xfrm>
            <a:off x="4634005" y="1632000"/>
            <a:ext cx="4079688" cy="4114800"/>
          </a:xfrm>
          <a:prstGeom prst="rect">
            <a:avLst/>
          </a:prstGeom>
          <a:noFill/>
          <a:ln w="9525">
            <a:noFill/>
            <a:miter lim="800000"/>
            <a:headEnd/>
            <a:tailEnd/>
          </a:ln>
          <a:effectLst/>
        </p:spPr>
        <p:txBody>
          <a:bodyPr/>
          <a:lstStyle/>
          <a:p>
            <a:pPr marL="342900" indent="-342900">
              <a:lnSpc>
                <a:spcPct val="150000"/>
              </a:lnSpc>
              <a:spcBef>
                <a:spcPct val="20000"/>
              </a:spcBef>
              <a:buClr>
                <a:schemeClr val="hlink"/>
              </a:buClr>
              <a:buSzPct val="70000"/>
              <a:buFont typeface="Wingdings" pitchFamily="2" charset="2"/>
              <a:buChar char="n"/>
              <a:defRPr/>
            </a:pPr>
            <a:r>
              <a:rPr lang="es-ES" sz="2200" dirty="0"/>
              <a:t>Mayor satisfacción del personal.</a:t>
            </a:r>
          </a:p>
          <a:p>
            <a:pPr marL="342900" indent="-342900" algn="just">
              <a:lnSpc>
                <a:spcPct val="150000"/>
              </a:lnSpc>
              <a:spcBef>
                <a:spcPct val="20000"/>
              </a:spcBef>
              <a:buClr>
                <a:schemeClr val="hlink"/>
              </a:buClr>
              <a:buSzPct val="70000"/>
              <a:buFont typeface="Wingdings" pitchFamily="2" charset="2"/>
              <a:buChar char="n"/>
              <a:defRPr/>
            </a:pPr>
            <a:r>
              <a:rPr lang="es-ES" sz="2200" dirty="0"/>
              <a:t>Incremento del % de certeza en la toma de decisiones estratégicas.</a:t>
            </a:r>
          </a:p>
          <a:p>
            <a:pPr marL="342900" indent="-342900">
              <a:lnSpc>
                <a:spcPct val="150000"/>
              </a:lnSpc>
              <a:spcBef>
                <a:spcPct val="20000"/>
              </a:spcBef>
              <a:buClr>
                <a:schemeClr val="hlink"/>
              </a:buClr>
              <a:buSzPct val="70000"/>
              <a:buFont typeface="Wingdings" pitchFamily="2" charset="2"/>
              <a:buChar char="n"/>
              <a:defRPr/>
            </a:pPr>
            <a:r>
              <a:rPr lang="es-ES" sz="2200" dirty="0"/>
              <a:t>Disponibilidad de la información de modo rápido y seguro.</a:t>
            </a:r>
          </a:p>
          <a:p>
            <a:pPr marL="342900" indent="-342900">
              <a:lnSpc>
                <a:spcPct val="150000"/>
              </a:lnSpc>
              <a:spcBef>
                <a:spcPct val="20000"/>
              </a:spcBef>
              <a:buClr>
                <a:schemeClr val="hlink"/>
              </a:buClr>
              <a:buSzPct val="70000"/>
              <a:buFont typeface="Wingdings" pitchFamily="2" charset="2"/>
              <a:buChar char="n"/>
              <a:defRPr/>
            </a:pPr>
            <a:r>
              <a:rPr lang="es-ES" sz="2200" dirty="0"/>
              <a:t>Reducción de controles manuales.</a:t>
            </a:r>
          </a:p>
        </p:txBody>
      </p:sp>
      <p:sp>
        <p:nvSpPr>
          <p:cNvPr id="31749" name="Line 5"/>
          <p:cNvSpPr>
            <a:spLocks noChangeShapeType="1"/>
          </p:cNvSpPr>
          <p:nvPr/>
        </p:nvSpPr>
        <p:spPr bwMode="auto">
          <a:xfrm>
            <a:off x="4427984" y="1844675"/>
            <a:ext cx="0" cy="4319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NI"/>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A6612B-3848-45D3-BC4C-7A96BCB77B96}"/>
              </a:ext>
            </a:extLst>
          </p:cNvPr>
          <p:cNvSpPr>
            <a:spLocks noGrp="1"/>
          </p:cNvSpPr>
          <p:nvPr>
            <p:ph type="title"/>
          </p:nvPr>
        </p:nvSpPr>
        <p:spPr/>
        <p:txBody>
          <a:bodyPr/>
          <a:lstStyle/>
          <a:p>
            <a:pPr algn="ctr"/>
            <a:r>
              <a:rPr lang="es-MX" b="1" dirty="0">
                <a:solidFill>
                  <a:schemeClr val="accent1">
                    <a:lumMod val="50000"/>
                  </a:schemeClr>
                </a:solidFill>
              </a:rPr>
              <a:t>Identificación y Análisis de Necesidades</a:t>
            </a:r>
          </a:p>
        </p:txBody>
      </p:sp>
      <p:pic>
        <p:nvPicPr>
          <p:cNvPr id="3" name="Picture 2" descr="Toma de requerimientos de un sistema">
            <a:extLst>
              <a:ext uri="{FF2B5EF4-FFF2-40B4-BE49-F238E27FC236}">
                <a16:creationId xmlns:a16="http://schemas.microsoft.com/office/drawing/2014/main" id="{482647F9-8956-4B00-9412-EA844ECA845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70" r="3170"/>
          <a:stretch/>
        </p:blipFill>
        <p:spPr bwMode="auto">
          <a:xfrm>
            <a:off x="323528" y="2060848"/>
            <a:ext cx="7920880" cy="3888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84579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a:xfrm>
            <a:off x="323528" y="476672"/>
            <a:ext cx="6347713" cy="1320800"/>
          </a:xfrm>
        </p:spPr>
        <p:txBody>
          <a:bodyPr/>
          <a:lstStyle/>
          <a:p>
            <a:pPr eaLnBrk="1" hangingPunct="1">
              <a:defRPr/>
            </a:pPr>
            <a:r>
              <a:rPr lang="es-ES" dirty="0">
                <a:solidFill>
                  <a:srgbClr val="286B9D"/>
                </a:solidFill>
              </a:rPr>
              <a:t>Factibilidad Técnica</a:t>
            </a:r>
          </a:p>
        </p:txBody>
      </p:sp>
      <p:sp>
        <p:nvSpPr>
          <p:cNvPr id="186371" name="Rectangle 3"/>
          <p:cNvSpPr>
            <a:spLocks noGrp="1" noChangeArrowheads="1"/>
          </p:cNvSpPr>
          <p:nvPr>
            <p:ph idx="1"/>
          </p:nvPr>
        </p:nvSpPr>
        <p:spPr>
          <a:xfrm>
            <a:off x="395536" y="1340768"/>
            <a:ext cx="8064500" cy="5040858"/>
          </a:xfrm>
        </p:spPr>
        <p:txBody>
          <a:bodyPr>
            <a:normAutofit fontScale="85000" lnSpcReduction="10000"/>
          </a:bodyPr>
          <a:lstStyle/>
          <a:p>
            <a:pPr marL="82550" indent="19050" eaLnBrk="1" hangingPunct="1">
              <a:lnSpc>
                <a:spcPct val="150000"/>
              </a:lnSpc>
              <a:buFont typeface="Wingdings" panose="05000000000000000000" pitchFamily="2" charset="2"/>
              <a:buNone/>
              <a:defRPr/>
            </a:pPr>
            <a:r>
              <a:rPr lang="es-ES" sz="2800" dirty="0"/>
              <a:t>Es una medida del éxito de la puesta en práctica de la solución técnica específica y de la disponibilidad de los recursos y los conocimientos técnicos necesarios.</a:t>
            </a:r>
          </a:p>
          <a:p>
            <a:pPr marL="82550" indent="19050" eaLnBrk="1" hangingPunct="1">
              <a:lnSpc>
                <a:spcPct val="150000"/>
              </a:lnSpc>
              <a:buFont typeface="Wingdings" panose="05000000000000000000" pitchFamily="2" charset="2"/>
              <a:buNone/>
              <a:defRPr/>
            </a:pPr>
            <a:endParaRPr lang="es-NI" sz="1200" dirty="0"/>
          </a:p>
          <a:p>
            <a:pPr marL="82550" indent="19050" algn="just" eaLnBrk="1" hangingPunct="1">
              <a:lnSpc>
                <a:spcPct val="150000"/>
              </a:lnSpc>
              <a:buFont typeface="Wingdings" panose="05000000000000000000" pitchFamily="2" charset="2"/>
              <a:buNone/>
              <a:defRPr/>
            </a:pPr>
            <a:r>
              <a:rPr lang="es-NI" sz="2800" dirty="0"/>
              <a:t>Presenta la tecnología que se requiere para alcanzar la funcionalidad y el rendimiento del sistema, contemplando tanto la disponibilidad de los recursos como la necesidad de nuevos recursos de hardware y software para el desarrollo y funcionamiento del mismo. </a:t>
            </a:r>
          </a:p>
        </p:txBody>
      </p:sp>
    </p:spTree>
    <p:extLst>
      <p:ext uri="{BB962C8B-B14F-4D97-AF65-F5344CB8AC3E}">
        <p14:creationId xmlns:p14="http://schemas.microsoft.com/office/powerpoint/2010/main" val="22741448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p:txBody>
          <a:bodyPr/>
          <a:lstStyle/>
          <a:p>
            <a:pPr eaLnBrk="1" hangingPunct="1">
              <a:defRPr/>
            </a:pPr>
            <a:r>
              <a:rPr lang="es-ES" b="1" dirty="0">
                <a:solidFill>
                  <a:srgbClr val="286B9D"/>
                </a:solidFill>
              </a:rPr>
              <a:t>Factibilidad Técnica</a:t>
            </a:r>
          </a:p>
        </p:txBody>
      </p:sp>
      <p:sp>
        <p:nvSpPr>
          <p:cNvPr id="275460" name="Rectangle 4"/>
          <p:cNvSpPr>
            <a:spLocks noGrp="1" noChangeArrowheads="1"/>
          </p:cNvSpPr>
          <p:nvPr>
            <p:ph idx="1"/>
          </p:nvPr>
        </p:nvSpPr>
        <p:spPr>
          <a:xfrm>
            <a:off x="609598" y="2160590"/>
            <a:ext cx="7058745" cy="3880773"/>
          </a:xfrm>
        </p:spPr>
        <p:txBody>
          <a:bodyPr>
            <a:normAutofit/>
          </a:bodyPr>
          <a:lstStyle/>
          <a:p>
            <a:pPr eaLnBrk="1" hangingPunct="1">
              <a:lnSpc>
                <a:spcPct val="150000"/>
              </a:lnSpc>
              <a:defRPr/>
            </a:pPr>
            <a:r>
              <a:rPr lang="es-ES" sz="2800" dirty="0"/>
              <a:t>Elección del hardware</a:t>
            </a:r>
          </a:p>
          <a:p>
            <a:pPr eaLnBrk="1" hangingPunct="1">
              <a:lnSpc>
                <a:spcPct val="150000"/>
              </a:lnSpc>
              <a:defRPr/>
            </a:pPr>
            <a:r>
              <a:rPr lang="es-ES" sz="2800" dirty="0"/>
              <a:t>Elección del software</a:t>
            </a:r>
          </a:p>
          <a:p>
            <a:pPr eaLnBrk="1" hangingPunct="1">
              <a:lnSpc>
                <a:spcPct val="150000"/>
              </a:lnSpc>
              <a:defRPr/>
            </a:pPr>
            <a:r>
              <a:rPr lang="es-ES" sz="2800" dirty="0"/>
              <a:t>Elección del sistema de comunicaciones</a:t>
            </a:r>
          </a:p>
          <a:p>
            <a:pPr eaLnBrk="1" hangingPunct="1">
              <a:lnSpc>
                <a:spcPct val="150000"/>
              </a:lnSpc>
              <a:defRPr/>
            </a:pPr>
            <a:r>
              <a:rPr lang="es-ES" sz="2800" dirty="0"/>
              <a:t>Elección de los recursos humanos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p:txBody>
          <a:bodyPr/>
          <a:lstStyle/>
          <a:p>
            <a:pPr eaLnBrk="1" hangingPunct="1">
              <a:defRPr/>
            </a:pPr>
            <a:r>
              <a:rPr lang="es-ES" dirty="0"/>
              <a:t>Factibilidad Técnica</a:t>
            </a:r>
            <a:br>
              <a:rPr lang="es-ES" dirty="0"/>
            </a:br>
            <a:r>
              <a:rPr lang="es-ES" u="sng" dirty="0"/>
              <a:t>Estrategia del </a:t>
            </a:r>
            <a:r>
              <a:rPr lang="es-ES" u="sng" dirty="0">
                <a:solidFill>
                  <a:srgbClr val="3375A3"/>
                </a:solidFill>
              </a:rPr>
              <a:t>Hardware</a:t>
            </a:r>
            <a:r>
              <a:rPr lang="es-ES" dirty="0"/>
              <a:t> </a:t>
            </a:r>
          </a:p>
        </p:txBody>
      </p:sp>
      <p:sp>
        <p:nvSpPr>
          <p:cNvPr id="276483" name="Rectangle 3"/>
          <p:cNvSpPr>
            <a:spLocks noGrp="1" noChangeArrowheads="1"/>
          </p:cNvSpPr>
          <p:nvPr>
            <p:ph idx="1"/>
          </p:nvPr>
        </p:nvSpPr>
        <p:spPr>
          <a:xfrm>
            <a:off x="609598" y="2160590"/>
            <a:ext cx="7418785" cy="3880773"/>
          </a:xfrm>
        </p:spPr>
        <p:txBody>
          <a:bodyPr>
            <a:normAutofit fontScale="85000" lnSpcReduction="10000"/>
          </a:bodyPr>
          <a:lstStyle/>
          <a:p>
            <a:pPr eaLnBrk="1" hangingPunct="1">
              <a:lnSpc>
                <a:spcPct val="150000"/>
              </a:lnSpc>
              <a:defRPr/>
            </a:pPr>
            <a:r>
              <a:rPr lang="es-ES" sz="2800" dirty="0"/>
              <a:t>Hacer un levantamiento (inventario) de los recursos de </a:t>
            </a:r>
            <a:r>
              <a:rPr lang="es-NI" sz="2800" dirty="0"/>
              <a:t>hardware disponible.</a:t>
            </a:r>
          </a:p>
          <a:p>
            <a:pPr eaLnBrk="1" hangingPunct="1">
              <a:lnSpc>
                <a:spcPct val="150000"/>
              </a:lnSpc>
              <a:defRPr/>
            </a:pPr>
            <a:r>
              <a:rPr lang="es-ES" sz="2800" dirty="0"/>
              <a:t>Establecer la filosofía de procesamiento.</a:t>
            </a:r>
          </a:p>
          <a:p>
            <a:pPr eaLnBrk="1" hangingPunct="1">
              <a:lnSpc>
                <a:spcPct val="150000"/>
              </a:lnSpc>
              <a:defRPr/>
            </a:pPr>
            <a:r>
              <a:rPr lang="es-ES" sz="2800" dirty="0"/>
              <a:t>Definir la arquitectura del sistema.</a:t>
            </a:r>
          </a:p>
          <a:p>
            <a:pPr eaLnBrk="1" hangingPunct="1">
              <a:lnSpc>
                <a:spcPct val="150000"/>
              </a:lnSpc>
              <a:defRPr/>
            </a:pPr>
            <a:r>
              <a:rPr lang="es-ES" sz="2800" dirty="0"/>
              <a:t>Pautar crecimiento para el mediano y largo plazo.</a:t>
            </a:r>
          </a:p>
          <a:p>
            <a:pPr eaLnBrk="1" hangingPunct="1">
              <a:lnSpc>
                <a:spcPct val="150000"/>
              </a:lnSpc>
              <a:defRPr/>
            </a:pPr>
            <a:r>
              <a:rPr lang="es-ES" sz="2800" dirty="0"/>
              <a:t>Definir grado de sofisticación técnica.</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a:xfrm>
            <a:off x="398099" y="332656"/>
            <a:ext cx="6770713" cy="1320800"/>
          </a:xfrm>
        </p:spPr>
        <p:txBody>
          <a:bodyPr>
            <a:normAutofit fontScale="90000"/>
          </a:bodyPr>
          <a:lstStyle/>
          <a:p>
            <a:pPr eaLnBrk="1" hangingPunct="1">
              <a:defRPr/>
            </a:pPr>
            <a:r>
              <a:rPr lang="es-ES" dirty="0"/>
              <a:t>Factibilidad Técnica</a:t>
            </a:r>
            <a:br>
              <a:rPr lang="es-ES" dirty="0"/>
            </a:br>
            <a:r>
              <a:rPr lang="es-ES" u="sng" dirty="0"/>
              <a:t>Estrategia del </a:t>
            </a:r>
            <a:r>
              <a:rPr lang="es-ES" u="sng" dirty="0">
                <a:solidFill>
                  <a:srgbClr val="3375A3"/>
                </a:solidFill>
              </a:rPr>
              <a:t>Hardware</a:t>
            </a:r>
            <a:br>
              <a:rPr lang="es-ES" u="sng" dirty="0">
                <a:solidFill>
                  <a:srgbClr val="3375A3"/>
                </a:solidFill>
              </a:rPr>
            </a:br>
            <a:r>
              <a:rPr lang="es-ES" dirty="0">
                <a:solidFill>
                  <a:srgbClr val="3375A3"/>
                </a:solidFill>
              </a:rPr>
              <a:t>Arquitectura del Sistema</a:t>
            </a:r>
            <a:r>
              <a:rPr lang="es-ES" dirty="0"/>
              <a:t> </a:t>
            </a:r>
          </a:p>
        </p:txBody>
      </p:sp>
      <p:pic>
        <p:nvPicPr>
          <p:cNvPr id="5" name="Imagen 4">
            <a:extLst>
              <a:ext uri="{FF2B5EF4-FFF2-40B4-BE49-F238E27FC236}">
                <a16:creationId xmlns:a16="http://schemas.microsoft.com/office/drawing/2014/main" id="{A44E69E7-1416-7A2F-E77B-1A209450A737}"/>
              </a:ext>
            </a:extLst>
          </p:cNvPr>
          <p:cNvPicPr>
            <a:picLocks noChangeAspect="1"/>
          </p:cNvPicPr>
          <p:nvPr/>
        </p:nvPicPr>
        <p:blipFill>
          <a:blip r:embed="rId2"/>
          <a:stretch>
            <a:fillRect/>
          </a:stretch>
        </p:blipFill>
        <p:spPr>
          <a:xfrm>
            <a:off x="467544" y="1980512"/>
            <a:ext cx="6264696" cy="4544832"/>
          </a:xfrm>
          <a:prstGeom prst="rect">
            <a:avLst/>
          </a:prstGeom>
        </p:spPr>
      </p:pic>
      <p:sp>
        <p:nvSpPr>
          <p:cNvPr id="7" name="CuadroTexto 6">
            <a:extLst>
              <a:ext uri="{FF2B5EF4-FFF2-40B4-BE49-F238E27FC236}">
                <a16:creationId xmlns:a16="http://schemas.microsoft.com/office/drawing/2014/main" id="{0BB92052-3594-F06D-22E4-D3EE574CF106}"/>
              </a:ext>
            </a:extLst>
          </p:cNvPr>
          <p:cNvSpPr txBox="1"/>
          <p:nvPr/>
        </p:nvSpPr>
        <p:spPr>
          <a:xfrm>
            <a:off x="5220072" y="2276872"/>
            <a:ext cx="2232248" cy="923330"/>
          </a:xfrm>
          <a:prstGeom prst="rect">
            <a:avLst/>
          </a:prstGeom>
          <a:noFill/>
        </p:spPr>
        <p:txBody>
          <a:bodyPr wrap="square" rtlCol="0">
            <a:spAutoFit/>
          </a:bodyPr>
          <a:lstStyle/>
          <a:p>
            <a:r>
              <a:rPr lang="es-ES" dirty="0"/>
              <a:t>Módulo de Gestión para </a:t>
            </a:r>
            <a:r>
              <a:rPr lang="es-ES" i="1" dirty="0"/>
              <a:t>Sistema de Mensajería Push</a:t>
            </a:r>
          </a:p>
        </p:txBody>
      </p:sp>
    </p:spTree>
    <p:extLst>
      <p:ext uri="{BB962C8B-B14F-4D97-AF65-F5344CB8AC3E}">
        <p14:creationId xmlns:p14="http://schemas.microsoft.com/office/powerpoint/2010/main" val="12083406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a:xfrm>
            <a:off x="398099" y="332656"/>
            <a:ext cx="6770713" cy="1320800"/>
          </a:xfrm>
        </p:spPr>
        <p:txBody>
          <a:bodyPr>
            <a:normAutofit fontScale="90000"/>
          </a:bodyPr>
          <a:lstStyle/>
          <a:p>
            <a:pPr eaLnBrk="1" hangingPunct="1">
              <a:defRPr/>
            </a:pPr>
            <a:r>
              <a:rPr lang="es-ES" dirty="0"/>
              <a:t>Factibilidad Técnica</a:t>
            </a:r>
            <a:br>
              <a:rPr lang="es-ES" dirty="0"/>
            </a:br>
            <a:r>
              <a:rPr lang="es-ES" u="sng" dirty="0"/>
              <a:t>Estrategia del </a:t>
            </a:r>
            <a:r>
              <a:rPr lang="es-ES" u="sng" dirty="0">
                <a:solidFill>
                  <a:srgbClr val="3375A3"/>
                </a:solidFill>
              </a:rPr>
              <a:t>Hardware</a:t>
            </a:r>
            <a:br>
              <a:rPr lang="es-ES" u="sng" dirty="0">
                <a:solidFill>
                  <a:srgbClr val="3375A3"/>
                </a:solidFill>
              </a:rPr>
            </a:br>
            <a:r>
              <a:rPr lang="es-ES" dirty="0">
                <a:solidFill>
                  <a:srgbClr val="3375A3"/>
                </a:solidFill>
              </a:rPr>
              <a:t>Arquitectura del Sistema</a:t>
            </a:r>
            <a:r>
              <a:rPr lang="es-ES" dirty="0"/>
              <a:t> </a:t>
            </a:r>
          </a:p>
        </p:txBody>
      </p:sp>
      <p:pic>
        <p:nvPicPr>
          <p:cNvPr id="3" name="Imagen 2">
            <a:extLst>
              <a:ext uri="{FF2B5EF4-FFF2-40B4-BE49-F238E27FC236}">
                <a16:creationId xmlns:a16="http://schemas.microsoft.com/office/drawing/2014/main" id="{13FA37D6-4F7F-0BDB-CD37-2094D8ED2CC2}"/>
              </a:ext>
            </a:extLst>
          </p:cNvPr>
          <p:cNvPicPr>
            <a:picLocks noChangeAspect="1"/>
          </p:cNvPicPr>
          <p:nvPr/>
        </p:nvPicPr>
        <p:blipFill>
          <a:blip r:embed="rId2"/>
          <a:stretch>
            <a:fillRect/>
          </a:stretch>
        </p:blipFill>
        <p:spPr>
          <a:xfrm>
            <a:off x="251519" y="2132856"/>
            <a:ext cx="5346251" cy="3744416"/>
          </a:xfrm>
          <a:prstGeom prst="rect">
            <a:avLst/>
          </a:prstGeom>
        </p:spPr>
      </p:pic>
      <p:sp>
        <p:nvSpPr>
          <p:cNvPr id="6" name="CuadroTexto 5">
            <a:extLst>
              <a:ext uri="{FF2B5EF4-FFF2-40B4-BE49-F238E27FC236}">
                <a16:creationId xmlns:a16="http://schemas.microsoft.com/office/drawing/2014/main" id="{052F0B68-A4D8-857D-B25F-DF35B84373A7}"/>
              </a:ext>
            </a:extLst>
          </p:cNvPr>
          <p:cNvSpPr txBox="1"/>
          <p:nvPr/>
        </p:nvSpPr>
        <p:spPr>
          <a:xfrm>
            <a:off x="5148064" y="2527736"/>
            <a:ext cx="3672408" cy="1477328"/>
          </a:xfrm>
          <a:prstGeom prst="rect">
            <a:avLst/>
          </a:prstGeom>
          <a:noFill/>
        </p:spPr>
        <p:txBody>
          <a:bodyPr wrap="square">
            <a:spAutoFit/>
          </a:bodyPr>
          <a:lstStyle/>
          <a:p>
            <a:pPr algn="just"/>
            <a:r>
              <a:rPr lang="es-NI" dirty="0">
                <a:latin typeface="Arial" panose="020B0604020202020204" pitchFamily="34" charset="0"/>
                <a:ea typeface="Calibri" panose="020F0502020204030204" pitchFamily="34" charset="0"/>
              </a:rPr>
              <a:t>A</a:t>
            </a:r>
            <a:r>
              <a:rPr lang="es-NI" sz="1800" dirty="0">
                <a:effectLst/>
                <a:latin typeface="Arial" panose="020B0604020202020204" pitchFamily="34" charset="0"/>
                <a:ea typeface="Calibri" panose="020F0502020204030204" pitchFamily="34" charset="0"/>
              </a:rPr>
              <a:t>plicación móvil para implementar diagnóstico de vulnerabilidad de los sistemas cafetaleros al cambio climático, en el marco del PROCAGICA</a:t>
            </a:r>
            <a:endParaRPr lang="es-ES" dirty="0"/>
          </a:p>
        </p:txBody>
      </p:sp>
      <p:pic>
        <p:nvPicPr>
          <p:cNvPr id="9" name="Imagen 8">
            <a:extLst>
              <a:ext uri="{FF2B5EF4-FFF2-40B4-BE49-F238E27FC236}">
                <a16:creationId xmlns:a16="http://schemas.microsoft.com/office/drawing/2014/main" id="{90F18D46-F3BD-D900-E078-65C6EB0303AD}"/>
              </a:ext>
            </a:extLst>
          </p:cNvPr>
          <p:cNvPicPr>
            <a:picLocks noChangeAspect="1"/>
          </p:cNvPicPr>
          <p:nvPr/>
        </p:nvPicPr>
        <p:blipFill>
          <a:blip r:embed="rId3"/>
          <a:stretch>
            <a:fillRect/>
          </a:stretch>
        </p:blipFill>
        <p:spPr>
          <a:xfrm>
            <a:off x="4860032" y="4389830"/>
            <a:ext cx="4198268" cy="2423546"/>
          </a:xfrm>
          <a:prstGeom prst="rect">
            <a:avLst/>
          </a:prstGeom>
        </p:spPr>
      </p:pic>
    </p:spTree>
    <p:extLst>
      <p:ext uri="{BB962C8B-B14F-4D97-AF65-F5344CB8AC3E}">
        <p14:creationId xmlns:p14="http://schemas.microsoft.com/office/powerpoint/2010/main" val="13191385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p:txBody>
          <a:bodyPr/>
          <a:lstStyle/>
          <a:p>
            <a:pPr eaLnBrk="1" hangingPunct="1">
              <a:defRPr/>
            </a:pPr>
            <a:r>
              <a:rPr lang="es-ES" dirty="0"/>
              <a:t>Factibilidad Técnica</a:t>
            </a:r>
            <a:br>
              <a:rPr lang="es-ES" dirty="0"/>
            </a:br>
            <a:r>
              <a:rPr lang="es-ES" u="sng" dirty="0"/>
              <a:t>Estrategia del </a:t>
            </a:r>
            <a:r>
              <a:rPr lang="es-ES" u="sng" dirty="0">
                <a:solidFill>
                  <a:srgbClr val="2F75A3"/>
                </a:solidFill>
              </a:rPr>
              <a:t>Software</a:t>
            </a:r>
          </a:p>
        </p:txBody>
      </p:sp>
      <p:sp>
        <p:nvSpPr>
          <p:cNvPr id="277507" name="Rectangle 3"/>
          <p:cNvSpPr>
            <a:spLocks noGrp="1" noChangeArrowheads="1"/>
          </p:cNvSpPr>
          <p:nvPr>
            <p:ph idx="1"/>
          </p:nvPr>
        </p:nvSpPr>
        <p:spPr>
          <a:xfrm>
            <a:off x="609598" y="2160590"/>
            <a:ext cx="7850833" cy="3880773"/>
          </a:xfrm>
        </p:spPr>
        <p:txBody>
          <a:bodyPr>
            <a:normAutofit fontScale="85000" lnSpcReduction="20000"/>
          </a:bodyPr>
          <a:lstStyle/>
          <a:p>
            <a:pPr eaLnBrk="1" hangingPunct="1">
              <a:lnSpc>
                <a:spcPct val="150000"/>
              </a:lnSpc>
              <a:defRPr/>
            </a:pPr>
            <a:r>
              <a:rPr lang="es-ES" sz="2800" dirty="0"/>
              <a:t>Hacer un levantamiento de los recursos de </a:t>
            </a:r>
            <a:r>
              <a:rPr lang="es-NI" sz="2800" dirty="0"/>
              <a:t>software disponible.</a:t>
            </a:r>
            <a:endParaRPr lang="es-ES" sz="2800" dirty="0"/>
          </a:p>
          <a:p>
            <a:pPr eaLnBrk="1" hangingPunct="1">
              <a:lnSpc>
                <a:spcPct val="150000"/>
              </a:lnSpc>
              <a:defRPr/>
            </a:pPr>
            <a:r>
              <a:rPr lang="es-ES" sz="2800" dirty="0"/>
              <a:t>Determinar características del software y herramientas de desarrollo.</a:t>
            </a:r>
          </a:p>
          <a:p>
            <a:pPr eaLnBrk="1" hangingPunct="1">
              <a:lnSpc>
                <a:spcPct val="150000"/>
              </a:lnSpc>
              <a:defRPr/>
            </a:pPr>
            <a:r>
              <a:rPr lang="es-ES" sz="2800" dirty="0"/>
              <a:t>Establecer la metodología de desarrollo.</a:t>
            </a:r>
          </a:p>
          <a:p>
            <a:pPr eaLnBrk="1" hangingPunct="1">
              <a:lnSpc>
                <a:spcPct val="150000"/>
              </a:lnSpc>
              <a:defRPr/>
            </a:pPr>
            <a:r>
              <a:rPr lang="es-ES" sz="2800" dirty="0"/>
              <a:t>Establecer criterios para fijar prioridades en el desarrollo e instalación de sistemas.</a:t>
            </a:r>
          </a:p>
          <a:p>
            <a:pPr eaLnBrk="1" hangingPunct="1">
              <a:defRPr/>
            </a:pPr>
            <a:endParaRPr lang="es-ES" sz="2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a:xfrm>
            <a:off x="539552" y="260648"/>
            <a:ext cx="7778825" cy="1320800"/>
          </a:xfrm>
        </p:spPr>
        <p:txBody>
          <a:bodyPr>
            <a:normAutofit/>
          </a:bodyPr>
          <a:lstStyle/>
          <a:p>
            <a:pPr eaLnBrk="1" hangingPunct="1">
              <a:defRPr/>
            </a:pPr>
            <a:r>
              <a:rPr lang="es-ES" dirty="0"/>
              <a:t>Factibilidad Técnica</a:t>
            </a:r>
            <a:br>
              <a:rPr lang="es-ES" dirty="0"/>
            </a:br>
            <a:r>
              <a:rPr lang="es-ES" u="sng" dirty="0"/>
              <a:t>Estrategia del Hardware y </a:t>
            </a:r>
            <a:r>
              <a:rPr lang="es-ES" u="sng" dirty="0">
                <a:solidFill>
                  <a:srgbClr val="2F75A3"/>
                </a:solidFill>
              </a:rPr>
              <a:t>Software</a:t>
            </a:r>
          </a:p>
        </p:txBody>
      </p:sp>
      <p:pic>
        <p:nvPicPr>
          <p:cNvPr id="5" name="Imagen 4">
            <a:extLst>
              <a:ext uri="{FF2B5EF4-FFF2-40B4-BE49-F238E27FC236}">
                <a16:creationId xmlns:a16="http://schemas.microsoft.com/office/drawing/2014/main" id="{3775D312-AB2B-0216-BAF3-DC37B08C8E93}"/>
              </a:ext>
            </a:extLst>
          </p:cNvPr>
          <p:cNvPicPr>
            <a:picLocks noChangeAspect="1"/>
          </p:cNvPicPr>
          <p:nvPr/>
        </p:nvPicPr>
        <p:blipFill>
          <a:blip r:embed="rId2"/>
          <a:stretch>
            <a:fillRect/>
          </a:stretch>
        </p:blipFill>
        <p:spPr>
          <a:xfrm>
            <a:off x="251520" y="1700808"/>
            <a:ext cx="7560840" cy="4763461"/>
          </a:xfrm>
          <a:prstGeom prst="rect">
            <a:avLst/>
          </a:prstGeom>
        </p:spPr>
      </p:pic>
    </p:spTree>
    <p:extLst>
      <p:ext uri="{BB962C8B-B14F-4D97-AF65-F5344CB8AC3E}">
        <p14:creationId xmlns:p14="http://schemas.microsoft.com/office/powerpoint/2010/main" val="3387468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a:xfrm>
            <a:off x="609599" y="609600"/>
            <a:ext cx="7202761" cy="1320800"/>
          </a:xfrm>
        </p:spPr>
        <p:txBody>
          <a:bodyPr>
            <a:normAutofit fontScale="90000"/>
          </a:bodyPr>
          <a:lstStyle/>
          <a:p>
            <a:pPr eaLnBrk="1" hangingPunct="1">
              <a:defRPr/>
            </a:pPr>
            <a:r>
              <a:rPr lang="es-ES" sz="4000" dirty="0"/>
              <a:t>Factibilidad Técnica</a:t>
            </a:r>
            <a:br>
              <a:rPr lang="es-ES" sz="4000" dirty="0"/>
            </a:br>
            <a:r>
              <a:rPr lang="es-ES" sz="4000" u="sng" dirty="0"/>
              <a:t>Estrategia de las </a:t>
            </a:r>
            <a:r>
              <a:rPr lang="es-ES" sz="4000" u="sng" dirty="0">
                <a:solidFill>
                  <a:srgbClr val="2F75A3"/>
                </a:solidFill>
              </a:rPr>
              <a:t>Comunicaciones</a:t>
            </a:r>
          </a:p>
        </p:txBody>
      </p:sp>
      <p:sp>
        <p:nvSpPr>
          <p:cNvPr id="278531" name="Rectangle 3"/>
          <p:cNvSpPr>
            <a:spLocks noGrp="1" noChangeArrowheads="1"/>
          </p:cNvSpPr>
          <p:nvPr>
            <p:ph idx="1"/>
          </p:nvPr>
        </p:nvSpPr>
        <p:spPr>
          <a:xfrm>
            <a:off x="1066800" y="2060848"/>
            <a:ext cx="7543800" cy="4392488"/>
          </a:xfrm>
        </p:spPr>
        <p:txBody>
          <a:bodyPr>
            <a:normAutofit fontScale="92500" lnSpcReduction="20000"/>
          </a:bodyPr>
          <a:lstStyle/>
          <a:p>
            <a:pPr eaLnBrk="1" hangingPunct="1">
              <a:lnSpc>
                <a:spcPct val="150000"/>
              </a:lnSpc>
              <a:defRPr/>
            </a:pPr>
            <a:r>
              <a:rPr lang="es-NI" sz="2800" dirty="0"/>
              <a:t>Evaluación de la red disponible.</a:t>
            </a:r>
          </a:p>
          <a:p>
            <a:pPr eaLnBrk="1" hangingPunct="1">
              <a:lnSpc>
                <a:spcPct val="150000"/>
              </a:lnSpc>
              <a:defRPr/>
            </a:pPr>
            <a:r>
              <a:rPr lang="es-ES" sz="2800" dirty="0"/>
              <a:t>Hacer un levantamiento de los recursos de </a:t>
            </a:r>
            <a:r>
              <a:rPr lang="es-NI" sz="2800" dirty="0"/>
              <a:t>comunicación disponible.</a:t>
            </a:r>
            <a:endParaRPr lang="es-ES" sz="2800" dirty="0"/>
          </a:p>
          <a:p>
            <a:pPr eaLnBrk="1" hangingPunct="1">
              <a:lnSpc>
                <a:spcPct val="150000"/>
              </a:lnSpc>
              <a:defRPr/>
            </a:pPr>
            <a:r>
              <a:rPr lang="es-ES" sz="2800" dirty="0"/>
              <a:t>Establecer alcance geográfico del sistema.</a:t>
            </a:r>
          </a:p>
          <a:p>
            <a:pPr eaLnBrk="1" hangingPunct="1">
              <a:lnSpc>
                <a:spcPct val="150000"/>
              </a:lnSpc>
              <a:defRPr/>
            </a:pPr>
            <a:r>
              <a:rPr lang="es-ES" sz="2800" dirty="0"/>
              <a:t>Establecer los sistemas afectados.</a:t>
            </a:r>
          </a:p>
          <a:p>
            <a:pPr eaLnBrk="1" hangingPunct="1">
              <a:lnSpc>
                <a:spcPct val="150000"/>
              </a:lnSpc>
              <a:defRPr/>
            </a:pPr>
            <a:r>
              <a:rPr lang="es-ES" sz="2800" dirty="0"/>
              <a:t>Establecer medio de enlaces.</a:t>
            </a:r>
          </a:p>
          <a:p>
            <a:pPr eaLnBrk="1" hangingPunct="1">
              <a:lnSpc>
                <a:spcPct val="150000"/>
              </a:lnSpc>
              <a:defRPr/>
            </a:pPr>
            <a:r>
              <a:rPr lang="es-ES" sz="2800" dirty="0"/>
              <a:t>Fijar pautas para la arquitectura de la red.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a:xfrm>
            <a:off x="609599" y="609600"/>
            <a:ext cx="7202761" cy="1320800"/>
          </a:xfrm>
        </p:spPr>
        <p:txBody>
          <a:bodyPr>
            <a:normAutofit fontScale="90000"/>
          </a:bodyPr>
          <a:lstStyle/>
          <a:p>
            <a:pPr eaLnBrk="1" hangingPunct="1">
              <a:defRPr/>
            </a:pPr>
            <a:r>
              <a:rPr lang="es-ES" sz="4000" dirty="0"/>
              <a:t>Factibilidad Técnica</a:t>
            </a:r>
            <a:br>
              <a:rPr lang="es-ES" sz="4000" dirty="0"/>
            </a:br>
            <a:r>
              <a:rPr lang="es-ES" sz="4000" u="sng" dirty="0"/>
              <a:t>Estrategia de las </a:t>
            </a:r>
            <a:r>
              <a:rPr lang="es-ES" sz="4000" u="sng" dirty="0">
                <a:solidFill>
                  <a:srgbClr val="2F75A3"/>
                </a:solidFill>
              </a:rPr>
              <a:t>Comunicaciones</a:t>
            </a:r>
          </a:p>
        </p:txBody>
      </p:sp>
      <p:pic>
        <p:nvPicPr>
          <p:cNvPr id="5" name="Imagen 4">
            <a:extLst>
              <a:ext uri="{FF2B5EF4-FFF2-40B4-BE49-F238E27FC236}">
                <a16:creationId xmlns:a16="http://schemas.microsoft.com/office/drawing/2014/main" id="{2D4C2FBF-B39D-CF23-617B-68DCC0505D9C}"/>
              </a:ext>
            </a:extLst>
          </p:cNvPr>
          <p:cNvPicPr>
            <a:picLocks noChangeAspect="1"/>
          </p:cNvPicPr>
          <p:nvPr/>
        </p:nvPicPr>
        <p:blipFill>
          <a:blip r:embed="rId2"/>
          <a:stretch>
            <a:fillRect/>
          </a:stretch>
        </p:blipFill>
        <p:spPr>
          <a:xfrm>
            <a:off x="609599" y="1988840"/>
            <a:ext cx="5314950" cy="4619625"/>
          </a:xfrm>
          <a:prstGeom prst="rect">
            <a:avLst/>
          </a:prstGeom>
        </p:spPr>
      </p:pic>
      <p:sp>
        <p:nvSpPr>
          <p:cNvPr id="6" name="CuadroTexto 5">
            <a:extLst>
              <a:ext uri="{FF2B5EF4-FFF2-40B4-BE49-F238E27FC236}">
                <a16:creationId xmlns:a16="http://schemas.microsoft.com/office/drawing/2014/main" id="{DD2E764A-7969-92CC-811F-89CBF1B83D63}"/>
              </a:ext>
            </a:extLst>
          </p:cNvPr>
          <p:cNvSpPr txBox="1"/>
          <p:nvPr/>
        </p:nvSpPr>
        <p:spPr>
          <a:xfrm>
            <a:off x="5924549" y="2132856"/>
            <a:ext cx="2967931" cy="1754326"/>
          </a:xfrm>
          <a:prstGeom prst="rect">
            <a:avLst/>
          </a:prstGeom>
          <a:noFill/>
        </p:spPr>
        <p:txBody>
          <a:bodyPr wrap="square">
            <a:spAutoFit/>
          </a:bodyPr>
          <a:lstStyle/>
          <a:p>
            <a:pPr algn="just"/>
            <a:r>
              <a:rPr lang="es-NI" dirty="0">
                <a:latin typeface="Arial" panose="020B0604020202020204" pitchFamily="34" charset="0"/>
                <a:ea typeface="Calibri" panose="020F0502020204030204" pitchFamily="34" charset="0"/>
              </a:rPr>
              <a:t>A</a:t>
            </a:r>
            <a:r>
              <a:rPr lang="es-NI" sz="1800" dirty="0">
                <a:effectLst/>
                <a:latin typeface="Arial" panose="020B0604020202020204" pitchFamily="34" charset="0"/>
                <a:ea typeface="Calibri" panose="020F0502020204030204" pitchFamily="34" charset="0"/>
              </a:rPr>
              <a:t>plicación móvil para implementar diagnóstico de vulnerabilidad de los sistemas cafetaleros al cambio climático, en el marco del PROCAGICA</a:t>
            </a:r>
            <a:endParaRPr lang="es-ES" dirty="0"/>
          </a:p>
        </p:txBody>
      </p:sp>
    </p:spTree>
    <p:extLst>
      <p:ext uri="{BB962C8B-B14F-4D97-AF65-F5344CB8AC3E}">
        <p14:creationId xmlns:p14="http://schemas.microsoft.com/office/powerpoint/2010/main" val="2251730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p:txBody>
          <a:bodyPr/>
          <a:lstStyle/>
          <a:p>
            <a:pPr eaLnBrk="1" hangingPunct="1">
              <a:defRPr/>
            </a:pPr>
            <a:r>
              <a:rPr lang="es-ES" dirty="0"/>
              <a:t>Factibilidad Técnica</a:t>
            </a:r>
            <a:br>
              <a:rPr lang="es-ES" dirty="0"/>
            </a:br>
            <a:r>
              <a:rPr lang="es-ES" u="sng" dirty="0"/>
              <a:t>Estrategia de los </a:t>
            </a:r>
            <a:r>
              <a:rPr lang="es-ES" u="sng" dirty="0">
                <a:solidFill>
                  <a:srgbClr val="2F75A3"/>
                </a:solidFill>
              </a:rPr>
              <a:t>RRHH</a:t>
            </a:r>
            <a:r>
              <a:rPr lang="es-ES" u="sng" dirty="0"/>
              <a:t> </a:t>
            </a:r>
          </a:p>
        </p:txBody>
      </p:sp>
      <p:sp>
        <p:nvSpPr>
          <p:cNvPr id="279555" name="Rectangle 3"/>
          <p:cNvSpPr>
            <a:spLocks noGrp="1" noChangeArrowheads="1"/>
          </p:cNvSpPr>
          <p:nvPr>
            <p:ph idx="1"/>
          </p:nvPr>
        </p:nvSpPr>
        <p:spPr>
          <a:xfrm>
            <a:off x="609598" y="2160590"/>
            <a:ext cx="7922842" cy="3880773"/>
          </a:xfrm>
        </p:spPr>
        <p:txBody>
          <a:bodyPr>
            <a:normAutofit fontScale="92500" lnSpcReduction="20000"/>
          </a:bodyPr>
          <a:lstStyle/>
          <a:p>
            <a:pPr eaLnBrk="1" hangingPunct="1">
              <a:lnSpc>
                <a:spcPct val="150000"/>
              </a:lnSpc>
              <a:defRPr/>
            </a:pPr>
            <a:r>
              <a:rPr lang="es-ES" sz="2800" dirty="0"/>
              <a:t>Elección del talento humano</a:t>
            </a:r>
          </a:p>
          <a:p>
            <a:pPr eaLnBrk="1" hangingPunct="1">
              <a:lnSpc>
                <a:spcPct val="150000"/>
              </a:lnSpc>
              <a:defRPr/>
            </a:pPr>
            <a:r>
              <a:rPr lang="es-ES" sz="2800" dirty="0"/>
              <a:t>Sus conocimientos, habilidades y experiencia</a:t>
            </a:r>
          </a:p>
          <a:p>
            <a:pPr eaLnBrk="1" hangingPunct="1">
              <a:lnSpc>
                <a:spcPct val="150000"/>
              </a:lnSpc>
              <a:defRPr/>
            </a:pPr>
            <a:r>
              <a:rPr lang="es-ES" sz="2800" dirty="0"/>
              <a:t>La capacitación</a:t>
            </a:r>
          </a:p>
          <a:p>
            <a:pPr eaLnBrk="1" hangingPunct="1">
              <a:lnSpc>
                <a:spcPct val="150000"/>
              </a:lnSpc>
              <a:defRPr/>
            </a:pPr>
            <a:r>
              <a:rPr lang="es-ES" sz="2800" dirty="0"/>
              <a:t>Equipos de trabajo de la organización</a:t>
            </a:r>
          </a:p>
          <a:p>
            <a:pPr eaLnBrk="1" hangingPunct="1">
              <a:lnSpc>
                <a:spcPct val="150000"/>
              </a:lnSpc>
              <a:defRPr/>
            </a:pPr>
            <a:r>
              <a:rPr lang="es-ES" sz="2800" dirty="0"/>
              <a:t>Equipos de trabajo externos</a:t>
            </a:r>
          </a:p>
          <a:p>
            <a:pPr eaLnBrk="1" hangingPunct="1">
              <a:lnSpc>
                <a:spcPct val="150000"/>
              </a:lnSpc>
              <a:defRPr/>
            </a:pPr>
            <a:r>
              <a:rPr lang="es-ES" sz="2800" dirty="0"/>
              <a:t>Trabajo en conjunto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a:extLst>
              <a:ext uri="{FF2B5EF4-FFF2-40B4-BE49-F238E27FC236}">
                <a16:creationId xmlns:a16="http://schemas.microsoft.com/office/drawing/2014/main" id="{BADE31D5-5C0F-43D4-9315-1251EF6D8785}"/>
              </a:ext>
            </a:extLst>
          </p:cNvPr>
          <p:cNvSpPr>
            <a:spLocks noGrp="1" noChangeArrowheads="1"/>
          </p:cNvSpPr>
          <p:nvPr>
            <p:ph type="title"/>
          </p:nvPr>
        </p:nvSpPr>
        <p:spPr>
          <a:xfrm>
            <a:off x="323528" y="400555"/>
            <a:ext cx="6338665" cy="1320800"/>
          </a:xfrm>
        </p:spPr>
        <p:txBody>
          <a:bodyPr/>
          <a:lstStyle/>
          <a:p>
            <a:pPr eaLnBrk="1" hangingPunct="1">
              <a:defRPr/>
            </a:pPr>
            <a:r>
              <a:rPr lang="es-ES" sz="3600" dirty="0">
                <a:solidFill>
                  <a:schemeClr val="accent1">
                    <a:lumMod val="50000"/>
                  </a:schemeClr>
                </a:solidFill>
              </a:rPr>
              <a:t>Identificación y análisis de necesidades</a:t>
            </a:r>
          </a:p>
        </p:txBody>
      </p:sp>
      <p:sp>
        <p:nvSpPr>
          <p:cNvPr id="177155" name="Rectangle 3">
            <a:extLst>
              <a:ext uri="{FF2B5EF4-FFF2-40B4-BE49-F238E27FC236}">
                <a16:creationId xmlns:a16="http://schemas.microsoft.com/office/drawing/2014/main" id="{2EDA32F6-C652-48C9-A148-29E979B4A7A8}"/>
              </a:ext>
            </a:extLst>
          </p:cNvPr>
          <p:cNvSpPr>
            <a:spLocks noGrp="1" noChangeArrowheads="1"/>
          </p:cNvSpPr>
          <p:nvPr>
            <p:ph idx="1"/>
          </p:nvPr>
        </p:nvSpPr>
        <p:spPr>
          <a:xfrm>
            <a:off x="467544" y="1556792"/>
            <a:ext cx="7543800" cy="1800225"/>
          </a:xfrm>
        </p:spPr>
        <p:txBody>
          <a:bodyPr>
            <a:normAutofit fontScale="92500" lnSpcReduction="10000"/>
          </a:bodyPr>
          <a:lstStyle/>
          <a:p>
            <a:pPr eaLnBrk="1" hangingPunct="1">
              <a:defRPr/>
            </a:pPr>
            <a:r>
              <a:rPr lang="es-ES" sz="2000" dirty="0"/>
              <a:t>Una necesidad puede ser reconocida por:</a:t>
            </a:r>
          </a:p>
          <a:p>
            <a:pPr lvl="1" eaLnBrk="1" hangingPunct="1">
              <a:buSzPct val="70000"/>
              <a:buFont typeface="Wingdings" pitchFamily="2" charset="2"/>
              <a:buChar char="Ø"/>
              <a:defRPr/>
            </a:pPr>
            <a:r>
              <a:rPr lang="es-ES" sz="1800" dirty="0"/>
              <a:t>El personal de la compañía</a:t>
            </a:r>
          </a:p>
          <a:p>
            <a:pPr lvl="1" eaLnBrk="1" hangingPunct="1">
              <a:buSzPct val="70000"/>
              <a:buFont typeface="Wingdings" pitchFamily="2" charset="2"/>
              <a:buChar char="Ø"/>
              <a:defRPr/>
            </a:pPr>
            <a:r>
              <a:rPr lang="es-ES" sz="1800" dirty="0"/>
              <a:t>Otra compañía u organización</a:t>
            </a:r>
          </a:p>
          <a:p>
            <a:pPr lvl="1" eaLnBrk="1" hangingPunct="1">
              <a:buSzPct val="70000"/>
              <a:buFont typeface="Wingdings" pitchFamily="2" charset="2"/>
              <a:buChar char="Ø"/>
              <a:defRPr/>
            </a:pPr>
            <a:r>
              <a:rPr lang="es-ES" sz="1800" dirty="0"/>
              <a:t>Una agencia de gobierno</a:t>
            </a:r>
          </a:p>
          <a:p>
            <a:pPr lvl="1" eaLnBrk="1" hangingPunct="1">
              <a:buSzPct val="70000"/>
              <a:buFont typeface="Wingdings" pitchFamily="2" charset="2"/>
              <a:buChar char="Ø"/>
              <a:defRPr/>
            </a:pPr>
            <a:r>
              <a:rPr lang="es-ES" sz="1800" dirty="0"/>
              <a:t>El público</a:t>
            </a:r>
          </a:p>
        </p:txBody>
      </p:sp>
      <p:sp>
        <p:nvSpPr>
          <p:cNvPr id="177156" name="Rectangle 4">
            <a:extLst>
              <a:ext uri="{FF2B5EF4-FFF2-40B4-BE49-F238E27FC236}">
                <a16:creationId xmlns:a16="http://schemas.microsoft.com/office/drawing/2014/main" id="{192FAF49-1D1B-48EE-BE33-F283A868D7DE}"/>
              </a:ext>
            </a:extLst>
          </p:cNvPr>
          <p:cNvSpPr>
            <a:spLocks noChangeArrowheads="1"/>
          </p:cNvSpPr>
          <p:nvPr/>
        </p:nvSpPr>
        <p:spPr bwMode="auto">
          <a:xfrm>
            <a:off x="313160" y="5805488"/>
            <a:ext cx="8360940" cy="923330"/>
          </a:xfrm>
          <a:prstGeom prst="rect">
            <a:avLst/>
          </a:prstGeom>
          <a:solidFill>
            <a:srgbClr val="2F94CE"/>
          </a:solidFill>
          <a:ln w="9525">
            <a:solidFill>
              <a:schemeClr val="tx1"/>
            </a:solidFill>
            <a:miter lim="800000"/>
            <a:headEnd/>
            <a:tailEnd/>
          </a:ln>
          <a:effectLst/>
        </p:spPr>
        <p:txBody>
          <a:bodyPr wrap="square">
            <a:spAutoFit/>
          </a:bodyPr>
          <a:lstStyle/>
          <a:p>
            <a:pPr>
              <a:lnSpc>
                <a:spcPct val="150000"/>
              </a:lnSpc>
              <a:spcBef>
                <a:spcPct val="20000"/>
              </a:spcBef>
              <a:buClr>
                <a:schemeClr val="hlink"/>
              </a:buClr>
              <a:buSzPct val="70000"/>
              <a:buFont typeface="Wingdings" pitchFamily="2" charset="2"/>
              <a:buNone/>
              <a:defRPr/>
            </a:pPr>
            <a:r>
              <a:rPr lang="es-ES" dirty="0">
                <a:solidFill>
                  <a:schemeClr val="bg1"/>
                </a:solidFill>
              </a:rPr>
              <a:t>Las necesidades deben ser confirmadas mediante un estudio preliminar o de factibilidad (viabilidad)</a:t>
            </a:r>
          </a:p>
        </p:txBody>
      </p:sp>
      <p:sp>
        <p:nvSpPr>
          <p:cNvPr id="177157" name="Rectangle 5">
            <a:extLst>
              <a:ext uri="{FF2B5EF4-FFF2-40B4-BE49-F238E27FC236}">
                <a16:creationId xmlns:a16="http://schemas.microsoft.com/office/drawing/2014/main" id="{B02CE45C-8EA7-489D-B9B7-30FFBCC7A7AE}"/>
              </a:ext>
            </a:extLst>
          </p:cNvPr>
          <p:cNvSpPr>
            <a:spLocks noChangeArrowheads="1"/>
          </p:cNvSpPr>
          <p:nvPr/>
        </p:nvSpPr>
        <p:spPr bwMode="auto">
          <a:xfrm>
            <a:off x="313160" y="3536677"/>
            <a:ext cx="7777163" cy="2089150"/>
          </a:xfrm>
          <a:prstGeom prst="rect">
            <a:avLst/>
          </a:prstGeom>
          <a:noFill/>
          <a:ln w="9525" algn="ctr">
            <a:noFill/>
            <a:miter lim="800000"/>
            <a:headEnd/>
            <a:tailEnd/>
          </a:ln>
          <a:effectLst/>
        </p:spPr>
        <p:txBody>
          <a:bodyPr/>
          <a:lstStyle/>
          <a:p>
            <a:pPr marL="342900" indent="-342900">
              <a:spcBef>
                <a:spcPct val="20000"/>
              </a:spcBef>
              <a:buClr>
                <a:schemeClr val="hlink"/>
              </a:buClr>
              <a:buSzPct val="70000"/>
              <a:buFont typeface="Wingdings" pitchFamily="2" charset="2"/>
              <a:buChar char="n"/>
              <a:defRPr/>
            </a:pPr>
            <a:r>
              <a:rPr lang="es-ES" sz="2000" dirty="0"/>
              <a:t>Las necesidades identificadas por el personal de la compañía pueden ser:</a:t>
            </a:r>
          </a:p>
          <a:p>
            <a:pPr marL="742950" lvl="1" indent="-285750">
              <a:spcBef>
                <a:spcPct val="20000"/>
              </a:spcBef>
              <a:buClr>
                <a:schemeClr val="hlink"/>
              </a:buClr>
              <a:buSzPct val="70000"/>
              <a:buFont typeface="Wingdings" pitchFamily="2" charset="2"/>
              <a:buChar char="Ø"/>
              <a:defRPr/>
            </a:pPr>
            <a:r>
              <a:rPr lang="es-ES" dirty="0"/>
              <a:t>Mejorar un producto</a:t>
            </a:r>
          </a:p>
          <a:p>
            <a:pPr marL="742950" lvl="1" indent="-285750">
              <a:spcBef>
                <a:spcPct val="20000"/>
              </a:spcBef>
              <a:buClr>
                <a:schemeClr val="hlink"/>
              </a:buClr>
              <a:buSzPct val="70000"/>
              <a:buFont typeface="Wingdings" pitchFamily="2" charset="2"/>
              <a:buChar char="Ø"/>
              <a:defRPr/>
            </a:pPr>
            <a:r>
              <a:rPr lang="es-ES" dirty="0"/>
              <a:t>Un nuevo producto</a:t>
            </a:r>
          </a:p>
          <a:p>
            <a:pPr marL="742950" lvl="1" indent="-285750">
              <a:spcBef>
                <a:spcPct val="20000"/>
              </a:spcBef>
              <a:buClr>
                <a:schemeClr val="hlink"/>
              </a:buClr>
              <a:buSzPct val="70000"/>
              <a:buFont typeface="Wingdings" pitchFamily="2" charset="2"/>
              <a:buChar char="Ø"/>
              <a:defRPr/>
            </a:pPr>
            <a:r>
              <a:rPr lang="es-ES" dirty="0"/>
              <a:t>Mejorar los procesos</a:t>
            </a:r>
          </a:p>
          <a:p>
            <a:pPr marL="742950" lvl="1" indent="-285750">
              <a:spcBef>
                <a:spcPct val="20000"/>
              </a:spcBef>
              <a:buClr>
                <a:schemeClr val="hlink"/>
              </a:buClr>
              <a:buSzPct val="70000"/>
              <a:buFont typeface="Wingdings" pitchFamily="2" charset="2"/>
              <a:buChar char="Ø"/>
              <a:defRPr/>
            </a:pPr>
            <a:r>
              <a:rPr lang="es-ES" dirty="0"/>
              <a:t>Mejorar las operaciones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a:xfrm>
            <a:off x="581535" y="404664"/>
            <a:ext cx="6347713" cy="1320800"/>
          </a:xfrm>
        </p:spPr>
        <p:txBody>
          <a:bodyPr/>
          <a:lstStyle/>
          <a:p>
            <a:pPr eaLnBrk="1" hangingPunct="1">
              <a:defRPr/>
            </a:pPr>
            <a:r>
              <a:rPr lang="es-ES" dirty="0"/>
              <a:t>Factibilidad Técnica</a:t>
            </a:r>
            <a:br>
              <a:rPr lang="es-ES" dirty="0"/>
            </a:br>
            <a:r>
              <a:rPr lang="es-ES" u="sng" dirty="0"/>
              <a:t>Estrategia de los </a:t>
            </a:r>
            <a:r>
              <a:rPr lang="es-ES" u="sng" dirty="0">
                <a:solidFill>
                  <a:srgbClr val="2F75A3"/>
                </a:solidFill>
              </a:rPr>
              <a:t>RRHH</a:t>
            </a:r>
            <a:r>
              <a:rPr lang="es-ES" u="sng" dirty="0"/>
              <a:t> </a:t>
            </a:r>
          </a:p>
        </p:txBody>
      </p:sp>
      <p:pic>
        <p:nvPicPr>
          <p:cNvPr id="5" name="Imagen 4">
            <a:extLst>
              <a:ext uri="{FF2B5EF4-FFF2-40B4-BE49-F238E27FC236}">
                <a16:creationId xmlns:a16="http://schemas.microsoft.com/office/drawing/2014/main" id="{D1A69983-2B60-5CE3-5F8C-3ADE2F3C6875}"/>
              </a:ext>
            </a:extLst>
          </p:cNvPr>
          <p:cNvPicPr>
            <a:picLocks noChangeAspect="1"/>
          </p:cNvPicPr>
          <p:nvPr/>
        </p:nvPicPr>
        <p:blipFill>
          <a:blip r:embed="rId2"/>
          <a:stretch>
            <a:fillRect/>
          </a:stretch>
        </p:blipFill>
        <p:spPr>
          <a:xfrm>
            <a:off x="323528" y="1732328"/>
            <a:ext cx="8024369" cy="4104481"/>
          </a:xfrm>
          <a:prstGeom prst="rect">
            <a:avLst/>
          </a:prstGeom>
        </p:spPr>
      </p:pic>
    </p:spTree>
    <p:extLst>
      <p:ext uri="{BB962C8B-B14F-4D97-AF65-F5344CB8AC3E}">
        <p14:creationId xmlns:p14="http://schemas.microsoft.com/office/powerpoint/2010/main" val="7390755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p:txBody>
          <a:bodyPr/>
          <a:lstStyle/>
          <a:p>
            <a:pPr eaLnBrk="1" hangingPunct="1">
              <a:defRPr/>
            </a:pPr>
            <a:r>
              <a:rPr lang="es-ES"/>
              <a:t>Factibilidad Técnica</a:t>
            </a:r>
          </a:p>
        </p:txBody>
      </p:sp>
      <p:sp>
        <p:nvSpPr>
          <p:cNvPr id="291843" name="Rectangle 3"/>
          <p:cNvSpPr>
            <a:spLocks noGrp="1" noChangeArrowheads="1"/>
          </p:cNvSpPr>
          <p:nvPr>
            <p:ph idx="1"/>
          </p:nvPr>
        </p:nvSpPr>
        <p:spPr>
          <a:xfrm>
            <a:off x="609598" y="1412776"/>
            <a:ext cx="7924803" cy="5112568"/>
          </a:xfrm>
        </p:spPr>
        <p:txBody>
          <a:bodyPr>
            <a:normAutofit/>
          </a:bodyPr>
          <a:lstStyle/>
          <a:p>
            <a:pPr eaLnBrk="1" hangingPunct="1">
              <a:buFont typeface="Wingdings" panose="05000000000000000000" pitchFamily="2" charset="2"/>
              <a:buNone/>
              <a:defRPr/>
            </a:pPr>
            <a:r>
              <a:rPr lang="es-NI" sz="2400" dirty="0"/>
              <a:t>Debe responder a las siguientes preguntas:</a:t>
            </a:r>
          </a:p>
          <a:p>
            <a:pPr lvl="1" eaLnBrk="1" hangingPunct="1">
              <a:defRPr/>
            </a:pPr>
            <a:r>
              <a:rPr lang="es-ES" sz="2000" dirty="0"/>
              <a:t>¿Es práctica la tecnología o la solución propuesta?</a:t>
            </a:r>
          </a:p>
          <a:p>
            <a:pPr lvl="1" eaLnBrk="1" hangingPunct="1">
              <a:defRPr/>
            </a:pPr>
            <a:r>
              <a:rPr lang="es-NI" sz="2000" dirty="0"/>
              <a:t>¿Existe o se puede adquirir la tecnología necesaria para realizar lo que se pide?</a:t>
            </a:r>
          </a:p>
          <a:p>
            <a:pPr lvl="1" eaLnBrk="1" hangingPunct="1">
              <a:defRPr/>
            </a:pPr>
            <a:r>
              <a:rPr lang="es-ES" sz="2000" dirty="0"/>
              <a:t>¿El equipo propuesto tiene la capacidad técnica para soportar todos los datos requeridos para usar el nuevo sistema?</a:t>
            </a:r>
          </a:p>
          <a:p>
            <a:pPr lvl="1" eaLnBrk="1" hangingPunct="1">
              <a:defRPr/>
            </a:pPr>
            <a:r>
              <a:rPr lang="es-ES" sz="2000" dirty="0"/>
              <a:t>¿El sistema propuesto ofrecerá respuestas adecuadas a las peticiones, sin importar el número y ubicación de los usuarios?</a:t>
            </a:r>
          </a:p>
          <a:p>
            <a:pPr lvl="1" eaLnBrk="1" hangingPunct="1">
              <a:defRPr/>
            </a:pPr>
            <a:r>
              <a:rPr lang="es-ES" sz="2000" dirty="0"/>
              <a:t>¿Los RRHH disponen de los conocimientos técnicos necesarios para llevar a cabo el proyecto con la tecnología propuesta?</a:t>
            </a:r>
          </a:p>
          <a:p>
            <a:pPr lvl="1" eaLnBrk="1" hangingPunct="1">
              <a:defRPr/>
            </a:pPr>
            <a:r>
              <a:rPr lang="es-ES" sz="2000" dirty="0"/>
              <a:t>Si se desarrolla el sistema ¿Puede crecer con facilidad?</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a:lstStyle/>
          <a:p>
            <a:pPr eaLnBrk="1" hangingPunct="1">
              <a:defRPr/>
            </a:pPr>
            <a:r>
              <a:rPr lang="es-ES"/>
              <a:t>Factibilidad Operativa</a:t>
            </a:r>
          </a:p>
        </p:txBody>
      </p:sp>
      <p:sp>
        <p:nvSpPr>
          <p:cNvPr id="245763" name="Rectangle 3"/>
          <p:cNvSpPr>
            <a:spLocks noGrp="1" noChangeArrowheads="1"/>
          </p:cNvSpPr>
          <p:nvPr>
            <p:ph idx="1"/>
          </p:nvPr>
        </p:nvSpPr>
        <p:spPr>
          <a:xfrm>
            <a:off x="539552" y="1533691"/>
            <a:ext cx="7920880" cy="4689475"/>
          </a:xfrm>
        </p:spPr>
        <p:txBody>
          <a:bodyPr>
            <a:normAutofit/>
          </a:bodyPr>
          <a:lstStyle/>
          <a:p>
            <a:pPr marL="685800">
              <a:lnSpc>
                <a:spcPct val="150000"/>
              </a:lnSpc>
              <a:defRPr/>
            </a:pPr>
            <a:r>
              <a:rPr lang="es-ES" sz="2400" dirty="0"/>
              <a:t>Es la evaluación del impacto del proyecto sobre la organización.</a:t>
            </a:r>
          </a:p>
          <a:p>
            <a:pPr marL="685800">
              <a:lnSpc>
                <a:spcPct val="150000"/>
              </a:lnSpc>
              <a:defRPr/>
            </a:pPr>
            <a:r>
              <a:rPr lang="es-NI" sz="2400" dirty="0"/>
              <a:t>Se refiere al pronóstico de si una vez instalado el sistema llegará a funcionar o a utilizarse. </a:t>
            </a:r>
          </a:p>
          <a:p>
            <a:pPr marL="685800">
              <a:lnSpc>
                <a:spcPct val="150000"/>
              </a:lnSpc>
              <a:defRPr/>
            </a:pPr>
            <a:r>
              <a:rPr lang="es-NI" sz="2400" dirty="0"/>
              <a:t>La factibilidad operativa mide la aceptabilidad </a:t>
            </a:r>
            <a:r>
              <a:rPr lang="es-ES" sz="2400" dirty="0"/>
              <a:t>de la solución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p:txBody>
          <a:bodyPr/>
          <a:lstStyle/>
          <a:p>
            <a:pPr eaLnBrk="1" hangingPunct="1">
              <a:defRPr/>
            </a:pPr>
            <a:r>
              <a:rPr lang="es-ES"/>
              <a:t>Factibilidad Operativa</a:t>
            </a:r>
          </a:p>
        </p:txBody>
      </p:sp>
      <p:sp>
        <p:nvSpPr>
          <p:cNvPr id="282627" name="Rectangle 3"/>
          <p:cNvSpPr>
            <a:spLocks noGrp="1" noChangeArrowheads="1"/>
          </p:cNvSpPr>
          <p:nvPr>
            <p:ph idx="1"/>
          </p:nvPr>
        </p:nvSpPr>
        <p:spPr>
          <a:xfrm>
            <a:off x="609598" y="1772816"/>
            <a:ext cx="7994849" cy="4220738"/>
          </a:xfrm>
        </p:spPr>
        <p:txBody>
          <a:bodyPr>
            <a:normAutofit fontScale="77500" lnSpcReduction="20000"/>
          </a:bodyPr>
          <a:lstStyle/>
          <a:p>
            <a:pPr eaLnBrk="1" hangingPunct="1">
              <a:lnSpc>
                <a:spcPct val="150000"/>
              </a:lnSpc>
              <a:defRPr/>
            </a:pPr>
            <a:r>
              <a:rPr lang="es-ES" sz="2800" dirty="0"/>
              <a:t>Establecer el alcance de los cambios organizacionales.</a:t>
            </a:r>
          </a:p>
          <a:p>
            <a:pPr eaLnBrk="1" hangingPunct="1">
              <a:lnSpc>
                <a:spcPct val="150000"/>
              </a:lnSpc>
              <a:defRPr/>
            </a:pPr>
            <a:r>
              <a:rPr lang="es-ES" sz="2800" dirty="0"/>
              <a:t>Evaluar las normas, métodos y funciones organizacionales vigentes. </a:t>
            </a:r>
          </a:p>
          <a:p>
            <a:pPr eaLnBrk="1" hangingPunct="1">
              <a:lnSpc>
                <a:spcPct val="150000"/>
              </a:lnSpc>
              <a:defRPr/>
            </a:pPr>
            <a:r>
              <a:rPr lang="es-ES" sz="2800" dirty="0"/>
              <a:t>Evaluar el desarrollo organizativo alcanzado. </a:t>
            </a:r>
          </a:p>
          <a:p>
            <a:pPr eaLnBrk="1" hangingPunct="1">
              <a:lnSpc>
                <a:spcPct val="150000"/>
              </a:lnSpc>
              <a:defRPr/>
            </a:pPr>
            <a:r>
              <a:rPr lang="es-ES" sz="2800" dirty="0"/>
              <a:t>Analizar las relaciones de poder actuales y futuras y su efecto sobre el proyecto. </a:t>
            </a:r>
          </a:p>
          <a:p>
            <a:pPr eaLnBrk="1" hangingPunct="1">
              <a:lnSpc>
                <a:spcPct val="150000"/>
              </a:lnSpc>
              <a:defRPr/>
            </a:pPr>
            <a:r>
              <a:rPr lang="es-ES" sz="2800" dirty="0"/>
              <a:t>Trazar una hipótesis de conflictos potenciales.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p:txBody>
          <a:bodyPr/>
          <a:lstStyle/>
          <a:p>
            <a:pPr eaLnBrk="1" hangingPunct="1">
              <a:defRPr/>
            </a:pPr>
            <a:r>
              <a:rPr lang="es-ES"/>
              <a:t>Factibilidad Operativa</a:t>
            </a:r>
          </a:p>
        </p:txBody>
      </p:sp>
      <p:sp>
        <p:nvSpPr>
          <p:cNvPr id="280579" name="Rectangle 3"/>
          <p:cNvSpPr>
            <a:spLocks noGrp="1" noChangeArrowheads="1"/>
          </p:cNvSpPr>
          <p:nvPr>
            <p:ph idx="1"/>
          </p:nvPr>
        </p:nvSpPr>
        <p:spPr>
          <a:xfrm>
            <a:off x="611188" y="1556792"/>
            <a:ext cx="7854950" cy="4967833"/>
          </a:xfrm>
        </p:spPr>
        <p:txBody>
          <a:bodyPr>
            <a:normAutofit fontScale="70000" lnSpcReduction="20000"/>
          </a:bodyPr>
          <a:lstStyle/>
          <a:p>
            <a:pPr indent="19050" eaLnBrk="1" hangingPunct="1">
              <a:lnSpc>
                <a:spcPct val="160000"/>
              </a:lnSpc>
              <a:buFont typeface="Wingdings" panose="05000000000000000000" pitchFamily="2" charset="2"/>
              <a:buNone/>
              <a:defRPr/>
            </a:pPr>
            <a:r>
              <a:rPr lang="es-NI" sz="2800" dirty="0"/>
              <a:t>Responde a las siguientes preguntas:</a:t>
            </a:r>
          </a:p>
          <a:p>
            <a:pPr marL="906463" lvl="1" eaLnBrk="1" hangingPunct="1">
              <a:lnSpc>
                <a:spcPct val="160000"/>
              </a:lnSpc>
              <a:defRPr/>
            </a:pPr>
            <a:r>
              <a:rPr lang="es-NI" sz="2400" dirty="0"/>
              <a:t>¿Existe apoyo suficiente para el proyecto por parte de la administración? ¿y por parte de los usuarios?</a:t>
            </a:r>
          </a:p>
          <a:p>
            <a:pPr marL="906463" lvl="1" eaLnBrk="1" hangingPunct="1">
              <a:lnSpc>
                <a:spcPct val="160000"/>
              </a:lnSpc>
              <a:defRPr/>
            </a:pPr>
            <a:r>
              <a:rPr lang="es-NI" sz="2400" dirty="0"/>
              <a:t>¿Existen barreras importantes para la implantación?</a:t>
            </a:r>
          </a:p>
          <a:p>
            <a:pPr marL="906463" lvl="1" eaLnBrk="1" hangingPunct="1">
              <a:lnSpc>
                <a:spcPct val="160000"/>
              </a:lnSpc>
              <a:defRPr/>
            </a:pPr>
            <a:r>
              <a:rPr lang="es-ES" sz="2400" dirty="0"/>
              <a:t>¿Los métodos que actualmente se emplean en la empresa son aceptados por los usuarios?</a:t>
            </a:r>
          </a:p>
          <a:p>
            <a:pPr marL="906463" lvl="1" eaLnBrk="1" hangingPunct="1">
              <a:lnSpc>
                <a:spcPct val="160000"/>
              </a:lnSpc>
              <a:defRPr/>
            </a:pPr>
            <a:r>
              <a:rPr lang="es-ES" sz="2400" dirty="0"/>
              <a:t>¿Los usuarios han participado en la planeación y desarrollo del proyecto?</a:t>
            </a:r>
          </a:p>
          <a:p>
            <a:pPr marL="906463" lvl="1" eaLnBrk="1" hangingPunct="1">
              <a:lnSpc>
                <a:spcPct val="160000"/>
              </a:lnSpc>
              <a:defRPr/>
            </a:pPr>
            <a:r>
              <a:rPr lang="es-ES" sz="2400" dirty="0"/>
              <a:t>¿La productividad de los empleados será mejor después que antes de la implantación del sistema?</a:t>
            </a:r>
          </a:p>
          <a:p>
            <a:pPr marL="906463" lvl="1" eaLnBrk="1" hangingPunct="1">
              <a:lnSpc>
                <a:spcPct val="160000"/>
              </a:lnSpc>
              <a:defRPr/>
            </a:pPr>
            <a:r>
              <a:rPr lang="es-ES" sz="2400" dirty="0"/>
              <a:t>¿Se podrán los usuarios adaptar al cambio?</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p:txBody>
          <a:bodyPr/>
          <a:lstStyle/>
          <a:p>
            <a:pPr eaLnBrk="1" hangingPunct="1">
              <a:defRPr/>
            </a:pPr>
            <a:r>
              <a:rPr lang="es-ES"/>
              <a:t>Factibilidad de Cronograma</a:t>
            </a:r>
          </a:p>
        </p:txBody>
      </p:sp>
      <p:sp>
        <p:nvSpPr>
          <p:cNvPr id="247811" name="Rectangle 3"/>
          <p:cNvSpPr>
            <a:spLocks noGrp="1" noChangeArrowheads="1"/>
          </p:cNvSpPr>
          <p:nvPr>
            <p:ph idx="1"/>
          </p:nvPr>
        </p:nvSpPr>
        <p:spPr>
          <a:xfrm>
            <a:off x="605300" y="1556792"/>
            <a:ext cx="7783124" cy="4114800"/>
          </a:xfrm>
        </p:spPr>
        <p:txBody>
          <a:bodyPr>
            <a:normAutofit/>
          </a:bodyPr>
          <a:lstStyle/>
          <a:p>
            <a:pPr marL="704850" algn="just">
              <a:lnSpc>
                <a:spcPct val="150000"/>
              </a:lnSpc>
              <a:defRPr/>
            </a:pPr>
            <a:r>
              <a:rPr lang="es-ES" sz="2400" dirty="0"/>
              <a:t>Es una medida del éxito que indica si un proyecto es razonable en el cumplimiento de su calendario.</a:t>
            </a:r>
          </a:p>
          <a:p>
            <a:pPr marL="704850" algn="just">
              <a:lnSpc>
                <a:spcPct val="150000"/>
              </a:lnSpc>
              <a:defRPr/>
            </a:pPr>
            <a:r>
              <a:rPr lang="es-NI" sz="2400" dirty="0"/>
              <a:t>Determina la probabilidad de cumplir con los plazos del proyecto.</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p:txBody>
          <a:bodyPr/>
          <a:lstStyle/>
          <a:p>
            <a:pPr eaLnBrk="1" hangingPunct="1">
              <a:defRPr/>
            </a:pPr>
            <a:r>
              <a:rPr lang="es-ES"/>
              <a:t>Factibilidad Económica</a:t>
            </a:r>
          </a:p>
        </p:txBody>
      </p:sp>
      <p:sp>
        <p:nvSpPr>
          <p:cNvPr id="284675" name="Rectangle 3"/>
          <p:cNvSpPr>
            <a:spLocks noGrp="1" noChangeArrowheads="1"/>
          </p:cNvSpPr>
          <p:nvPr>
            <p:ph idx="1"/>
          </p:nvPr>
        </p:nvSpPr>
        <p:spPr>
          <a:xfrm>
            <a:off x="609599" y="1556792"/>
            <a:ext cx="7778825" cy="4896544"/>
          </a:xfrm>
        </p:spPr>
        <p:txBody>
          <a:bodyPr>
            <a:normAutofit fontScale="70000" lnSpcReduction="20000"/>
          </a:bodyPr>
          <a:lstStyle/>
          <a:p>
            <a:pPr algn="just" eaLnBrk="1" hangingPunct="1">
              <a:lnSpc>
                <a:spcPct val="170000"/>
              </a:lnSpc>
              <a:defRPr/>
            </a:pPr>
            <a:r>
              <a:rPr lang="es-ES" sz="2800" dirty="0">
                <a:latin typeface="Arial" charset="0"/>
                <a:cs typeface="Times New Roman" pitchFamily="18" charset="0"/>
              </a:rPr>
              <a:t>Es una medida de la eficacia de los costos asociados a un proyecto o una solución. </a:t>
            </a:r>
          </a:p>
          <a:p>
            <a:pPr eaLnBrk="1" hangingPunct="1">
              <a:lnSpc>
                <a:spcPct val="170000"/>
              </a:lnSpc>
              <a:defRPr/>
            </a:pPr>
            <a:r>
              <a:rPr lang="es-ES" sz="2800" dirty="0">
                <a:latin typeface="Arial" charset="0"/>
                <a:cs typeface="Times New Roman" pitchFamily="18" charset="0"/>
              </a:rPr>
              <a:t>A menudo recibe el nombre de análisis costo-beneficio.</a:t>
            </a:r>
          </a:p>
          <a:p>
            <a:pPr algn="just" eaLnBrk="1" hangingPunct="1">
              <a:lnSpc>
                <a:spcPct val="170000"/>
              </a:lnSpc>
              <a:defRPr/>
            </a:pPr>
            <a:r>
              <a:rPr lang="es-ES" sz="2800" dirty="0">
                <a:latin typeface="Arial" charset="0"/>
                <a:cs typeface="Times New Roman" pitchFamily="18" charset="0"/>
              </a:rPr>
              <a:t>Determina la totalidad de los gastos en que incurrirá la Empresa al incorporar el nuevo sistema, así como también el incremento de los costos por cargas de estructura que demandará su funcionamiento luego de la implementación.</a:t>
            </a:r>
          </a:p>
          <a:p>
            <a:pPr>
              <a:lnSpc>
                <a:spcPct val="170000"/>
              </a:lnSpc>
              <a:defRPr/>
            </a:pPr>
            <a:r>
              <a:rPr lang="es-NI" sz="2800" dirty="0"/>
              <a:t>La justificación económica es comúnmente la consideración fundamental para la mayoría de los sistemas.</a:t>
            </a:r>
            <a:endParaRPr lang="es-ES" sz="2800" dirty="0">
              <a:latin typeface="Arial" charset="0"/>
              <a:cs typeface="Times New Roman"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p:txBody>
          <a:bodyPr/>
          <a:lstStyle/>
          <a:p>
            <a:pPr eaLnBrk="1" hangingPunct="1">
              <a:defRPr/>
            </a:pPr>
            <a:r>
              <a:rPr lang="es-ES"/>
              <a:t>Factibilidad Económica</a:t>
            </a:r>
            <a:br>
              <a:rPr lang="es-ES"/>
            </a:br>
            <a:r>
              <a:rPr lang="es-ES" u="sng"/>
              <a:t>Costos complementarios</a:t>
            </a:r>
          </a:p>
        </p:txBody>
      </p:sp>
      <p:sp>
        <p:nvSpPr>
          <p:cNvPr id="285699" name="Rectangle 3"/>
          <p:cNvSpPr>
            <a:spLocks noGrp="1" noChangeArrowheads="1"/>
          </p:cNvSpPr>
          <p:nvPr>
            <p:ph idx="1"/>
          </p:nvPr>
        </p:nvSpPr>
        <p:spPr>
          <a:xfrm>
            <a:off x="971599" y="2160590"/>
            <a:ext cx="5985713" cy="3880773"/>
          </a:xfrm>
        </p:spPr>
        <p:txBody>
          <a:bodyPr/>
          <a:lstStyle/>
          <a:p>
            <a:pPr eaLnBrk="1" hangingPunct="1">
              <a:lnSpc>
                <a:spcPct val="150000"/>
              </a:lnSpc>
              <a:defRPr/>
            </a:pPr>
            <a:r>
              <a:rPr lang="es-ES" dirty="0"/>
              <a:t>Mobiliario</a:t>
            </a:r>
          </a:p>
          <a:p>
            <a:pPr eaLnBrk="1" hangingPunct="1">
              <a:lnSpc>
                <a:spcPct val="150000"/>
              </a:lnSpc>
              <a:defRPr/>
            </a:pPr>
            <a:r>
              <a:rPr lang="es-ES" dirty="0"/>
              <a:t>Instalaciones eléctricas</a:t>
            </a:r>
          </a:p>
          <a:p>
            <a:pPr eaLnBrk="1" hangingPunct="1">
              <a:lnSpc>
                <a:spcPct val="150000"/>
              </a:lnSpc>
              <a:defRPr/>
            </a:pPr>
            <a:r>
              <a:rPr lang="es-ES" dirty="0"/>
              <a:t>Suministros </a:t>
            </a:r>
          </a:p>
          <a:p>
            <a:pPr eaLnBrk="1" hangingPunct="1">
              <a:lnSpc>
                <a:spcPct val="150000"/>
              </a:lnSpc>
              <a:defRPr/>
            </a:pPr>
            <a:r>
              <a:rPr lang="es-ES" dirty="0"/>
              <a:t>Sistema de Seguridad (física)</a:t>
            </a:r>
          </a:p>
          <a:p>
            <a:pPr eaLnBrk="1" hangingPunct="1">
              <a:lnSpc>
                <a:spcPct val="150000"/>
              </a:lnSpc>
              <a:defRPr/>
            </a:pPr>
            <a:r>
              <a:rPr lang="es-ES" dirty="0"/>
              <a:t>Cursos de Capacitación </a:t>
            </a:r>
          </a:p>
          <a:p>
            <a:pPr eaLnBrk="1" hangingPunct="1">
              <a:lnSpc>
                <a:spcPct val="150000"/>
              </a:lnSpc>
              <a:defRPr/>
            </a:pPr>
            <a:r>
              <a:rPr lang="es-ES" dirty="0"/>
              <a:t>Seguro</a:t>
            </a:r>
          </a:p>
          <a:p>
            <a:pPr eaLnBrk="1" hangingPunct="1">
              <a:lnSpc>
                <a:spcPct val="150000"/>
              </a:lnSpc>
              <a:defRPr/>
            </a:pPr>
            <a:r>
              <a:rPr lang="es-ES" dirty="0"/>
              <a:t>Fletes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p:txBody>
          <a:bodyPr/>
          <a:lstStyle/>
          <a:p>
            <a:pPr eaLnBrk="1" hangingPunct="1">
              <a:defRPr/>
            </a:pPr>
            <a:r>
              <a:rPr lang="es-ES"/>
              <a:t>Factibilidad Económica</a:t>
            </a:r>
          </a:p>
        </p:txBody>
      </p:sp>
      <p:sp>
        <p:nvSpPr>
          <p:cNvPr id="302083" name="Rectangle 3"/>
          <p:cNvSpPr>
            <a:spLocks noGrp="1" noChangeArrowheads="1"/>
          </p:cNvSpPr>
          <p:nvPr>
            <p:ph idx="1"/>
          </p:nvPr>
        </p:nvSpPr>
        <p:spPr>
          <a:xfrm>
            <a:off x="800100" y="1412776"/>
            <a:ext cx="7543800" cy="4968552"/>
          </a:xfrm>
        </p:spPr>
        <p:txBody>
          <a:bodyPr>
            <a:noAutofit/>
          </a:bodyPr>
          <a:lstStyle/>
          <a:p>
            <a:pPr marL="95250" indent="0" eaLnBrk="1" hangingPunct="1">
              <a:lnSpc>
                <a:spcPct val="80000"/>
              </a:lnSpc>
              <a:buClr>
                <a:schemeClr val="tx1"/>
              </a:buClr>
              <a:buFont typeface="Wingdings" panose="05000000000000000000" pitchFamily="2" charset="2"/>
              <a:buNone/>
              <a:defRPr/>
            </a:pPr>
            <a:r>
              <a:rPr lang="es-NI" sz="1600" dirty="0">
                <a:latin typeface="Arial" charset="0"/>
              </a:rPr>
              <a:t>Costo de la inversión (hardware, software y comunicaciones)</a:t>
            </a:r>
          </a:p>
          <a:p>
            <a:pPr marL="95250" indent="0" eaLnBrk="1" hangingPunct="1">
              <a:lnSpc>
                <a:spcPct val="80000"/>
              </a:lnSpc>
              <a:buClr>
                <a:schemeClr val="tx1"/>
              </a:buClr>
              <a:buFont typeface="Wingdings" panose="05000000000000000000" pitchFamily="2" charset="2"/>
              <a:buNone/>
              <a:defRPr/>
            </a:pPr>
            <a:r>
              <a:rPr lang="es-NI" sz="1600" dirty="0">
                <a:latin typeface="Arial" charset="0"/>
              </a:rPr>
              <a:t>                	           +</a:t>
            </a:r>
          </a:p>
          <a:p>
            <a:pPr marL="95250" indent="0" eaLnBrk="1" hangingPunct="1">
              <a:lnSpc>
                <a:spcPct val="80000"/>
              </a:lnSpc>
              <a:buClr>
                <a:schemeClr val="tx1"/>
              </a:buClr>
              <a:buFont typeface="Wingdings" panose="05000000000000000000" pitchFamily="2" charset="2"/>
              <a:buNone/>
              <a:defRPr/>
            </a:pPr>
            <a:r>
              <a:rPr lang="es-NI" sz="1600" dirty="0">
                <a:latin typeface="Arial" charset="0"/>
              </a:rPr>
              <a:t>Costo de desarrollo (salarios, viáticos, capacitación, etc.)</a:t>
            </a:r>
          </a:p>
          <a:p>
            <a:pPr marL="95250" indent="0" eaLnBrk="1" hangingPunct="1">
              <a:lnSpc>
                <a:spcPct val="80000"/>
              </a:lnSpc>
              <a:buClr>
                <a:schemeClr val="tx1"/>
              </a:buClr>
              <a:buFont typeface="Wingdings" panose="05000000000000000000" pitchFamily="2" charset="2"/>
              <a:buNone/>
              <a:defRPr/>
            </a:pPr>
            <a:r>
              <a:rPr lang="es-NI" sz="1600" dirty="0">
                <a:latin typeface="Arial" charset="0"/>
              </a:rPr>
              <a:t>			+</a:t>
            </a:r>
          </a:p>
          <a:p>
            <a:pPr marL="95250" indent="0" eaLnBrk="1" hangingPunct="1">
              <a:lnSpc>
                <a:spcPct val="170000"/>
              </a:lnSpc>
              <a:buClr>
                <a:schemeClr val="tx1"/>
              </a:buClr>
              <a:buFont typeface="Wingdings" panose="05000000000000000000" pitchFamily="2" charset="2"/>
              <a:buNone/>
              <a:defRPr/>
            </a:pPr>
            <a:r>
              <a:rPr lang="es-NI" sz="1600" dirty="0">
                <a:latin typeface="Arial" charset="0"/>
              </a:rPr>
              <a:t>Costos complementarios (mobiliario, suministros, fletes, etc.)</a:t>
            </a:r>
          </a:p>
          <a:p>
            <a:pPr marL="95250" indent="0" eaLnBrk="1" hangingPunct="1">
              <a:lnSpc>
                <a:spcPct val="80000"/>
              </a:lnSpc>
              <a:buClr>
                <a:schemeClr val="tx1"/>
              </a:buClr>
              <a:buFont typeface="Wingdings" panose="05000000000000000000" pitchFamily="2" charset="2"/>
              <a:buNone/>
              <a:defRPr/>
            </a:pPr>
            <a:r>
              <a:rPr lang="es-NI" sz="1600" dirty="0">
                <a:latin typeface="Arial" charset="0"/>
              </a:rPr>
              <a:t>_________________________________</a:t>
            </a:r>
          </a:p>
          <a:p>
            <a:pPr marL="95250" indent="0" eaLnBrk="1" hangingPunct="1">
              <a:lnSpc>
                <a:spcPct val="80000"/>
              </a:lnSpc>
              <a:buClr>
                <a:schemeClr val="tx1"/>
              </a:buClr>
              <a:buFont typeface="Wingdings" panose="05000000000000000000" pitchFamily="2" charset="2"/>
              <a:buNone/>
              <a:defRPr/>
            </a:pPr>
            <a:r>
              <a:rPr lang="es-NI" sz="1600" dirty="0">
                <a:latin typeface="Arial" charset="0"/>
              </a:rPr>
              <a:t>			=</a:t>
            </a:r>
          </a:p>
          <a:p>
            <a:pPr marL="95250" indent="0" eaLnBrk="1" hangingPunct="1">
              <a:lnSpc>
                <a:spcPct val="80000"/>
              </a:lnSpc>
              <a:buClr>
                <a:schemeClr val="tx1"/>
              </a:buClr>
              <a:buFont typeface="Wingdings" panose="05000000000000000000" pitchFamily="2" charset="2"/>
              <a:buNone/>
              <a:defRPr/>
            </a:pPr>
            <a:r>
              <a:rPr lang="es-NI" sz="1600" dirty="0">
                <a:latin typeface="Arial" charset="0"/>
              </a:rPr>
              <a:t>Costo inicial del proyecto</a:t>
            </a:r>
            <a:endParaRPr lang="es-NI" sz="1600" dirty="0"/>
          </a:p>
          <a:p>
            <a:pPr lvl="4" eaLnBrk="1" hangingPunct="1">
              <a:lnSpc>
                <a:spcPct val="80000"/>
              </a:lnSpc>
              <a:buFont typeface="Wingdings" panose="05000000000000000000" pitchFamily="2" charset="2"/>
              <a:buNone/>
              <a:defRPr/>
            </a:pPr>
            <a:r>
              <a:rPr lang="es-NI" sz="1600" dirty="0"/>
              <a:t>		+</a:t>
            </a:r>
          </a:p>
          <a:p>
            <a:pPr marL="95250" indent="0" eaLnBrk="1" hangingPunct="1">
              <a:lnSpc>
                <a:spcPct val="80000"/>
              </a:lnSpc>
              <a:buFont typeface="Wingdings" panose="05000000000000000000" pitchFamily="2" charset="2"/>
              <a:buNone/>
              <a:defRPr/>
            </a:pPr>
            <a:r>
              <a:rPr lang="es-NI" sz="1600" dirty="0"/>
              <a:t>Costos recurrentes (mantenimiento, operación)</a:t>
            </a:r>
          </a:p>
          <a:p>
            <a:pPr marL="95250" indent="0" eaLnBrk="1" hangingPunct="1">
              <a:lnSpc>
                <a:spcPct val="80000"/>
              </a:lnSpc>
              <a:buClr>
                <a:schemeClr val="tx1"/>
              </a:buClr>
              <a:buFont typeface="Wingdings" panose="05000000000000000000" pitchFamily="2" charset="2"/>
              <a:buNone/>
              <a:defRPr/>
            </a:pPr>
            <a:r>
              <a:rPr lang="es-NI" sz="1600" dirty="0">
                <a:latin typeface="Arial" charset="0"/>
              </a:rPr>
              <a:t>_________________________________</a:t>
            </a:r>
          </a:p>
          <a:p>
            <a:pPr lvl="4" eaLnBrk="1" hangingPunct="1">
              <a:lnSpc>
                <a:spcPct val="80000"/>
              </a:lnSpc>
              <a:buFont typeface="Wingdings" panose="05000000000000000000" pitchFamily="2" charset="2"/>
              <a:buNone/>
              <a:defRPr/>
            </a:pPr>
            <a:r>
              <a:rPr lang="es-NI" sz="1600" dirty="0"/>
              <a:t>		=</a:t>
            </a:r>
          </a:p>
          <a:p>
            <a:pPr marL="95250" indent="0" eaLnBrk="1" hangingPunct="1">
              <a:lnSpc>
                <a:spcPct val="80000"/>
              </a:lnSpc>
              <a:buClr>
                <a:schemeClr val="tx1"/>
              </a:buClr>
              <a:buFont typeface="Wingdings" panose="05000000000000000000" pitchFamily="2" charset="2"/>
              <a:buNone/>
              <a:defRPr/>
            </a:pPr>
            <a:r>
              <a:rPr lang="es-NI" sz="1600" dirty="0">
                <a:latin typeface="Arial" charset="0"/>
              </a:rPr>
              <a:t>Costo total del proyecto</a:t>
            </a:r>
            <a:endParaRPr lang="es-NI" sz="16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pPr eaLnBrk="1" hangingPunct="1">
              <a:defRPr/>
            </a:pPr>
            <a:r>
              <a:rPr lang="es-ES" dirty="0"/>
              <a:t>Factibilidad Legal</a:t>
            </a:r>
          </a:p>
        </p:txBody>
      </p:sp>
      <p:sp>
        <p:nvSpPr>
          <p:cNvPr id="261123" name="Rectangle 3"/>
          <p:cNvSpPr>
            <a:spLocks noGrp="1" noChangeArrowheads="1"/>
          </p:cNvSpPr>
          <p:nvPr>
            <p:ph idx="1"/>
          </p:nvPr>
        </p:nvSpPr>
        <p:spPr>
          <a:xfrm>
            <a:off x="572294" y="1772816"/>
            <a:ext cx="7999412" cy="4114800"/>
          </a:xfrm>
        </p:spPr>
        <p:txBody>
          <a:bodyPr>
            <a:normAutofit fontScale="92500"/>
          </a:bodyPr>
          <a:lstStyle/>
          <a:p>
            <a:pPr marL="704850" algn="just">
              <a:lnSpc>
                <a:spcPct val="150000"/>
              </a:lnSpc>
              <a:defRPr/>
            </a:pPr>
            <a:r>
              <a:rPr lang="es-NI" sz="2400" dirty="0"/>
              <a:t>Determina cualquier infracción, violación o responsabilidad legal en que podría incurrirse por el desarrollo del sistema.</a:t>
            </a:r>
          </a:p>
          <a:p>
            <a:pPr marL="704850" algn="just">
              <a:lnSpc>
                <a:spcPct val="150000"/>
              </a:lnSpc>
              <a:defRPr/>
            </a:pPr>
            <a:r>
              <a:rPr lang="es-NI" sz="2400" dirty="0"/>
              <a:t>Comprende un amplio rango de aspectos que incluyen los contratos, la responsabilidad, las infracciones y una serie de trampas frecuentemente desconocidas por el personal técnico.</a:t>
            </a:r>
            <a:endParaRPr lang="es-E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6C7A3B-4A4D-4018-B26D-56048F09F6C3}"/>
              </a:ext>
            </a:extLst>
          </p:cNvPr>
          <p:cNvSpPr>
            <a:spLocks noGrp="1"/>
          </p:cNvSpPr>
          <p:nvPr>
            <p:ph type="title"/>
          </p:nvPr>
        </p:nvSpPr>
        <p:spPr>
          <a:xfrm>
            <a:off x="611560" y="404664"/>
            <a:ext cx="6347713" cy="1320800"/>
          </a:xfrm>
        </p:spPr>
        <p:txBody>
          <a:bodyPr/>
          <a:lstStyle/>
          <a:p>
            <a:r>
              <a:rPr lang="es-NI" dirty="0">
                <a:solidFill>
                  <a:schemeClr val="accent1">
                    <a:lumMod val="50000"/>
                  </a:schemeClr>
                </a:solidFill>
              </a:rPr>
              <a:t>Requerimientos de software</a:t>
            </a:r>
          </a:p>
        </p:txBody>
      </p:sp>
      <p:pic>
        <p:nvPicPr>
          <p:cNvPr id="2050" name="Picture 2">
            <a:extLst>
              <a:ext uri="{FF2B5EF4-FFF2-40B4-BE49-F238E27FC236}">
                <a16:creationId xmlns:a16="http://schemas.microsoft.com/office/drawing/2014/main" id="{1F1D1561-E8AD-4038-B223-99C9FCB671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908720"/>
            <a:ext cx="7220922" cy="54156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19650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a:extLst>
              <a:ext uri="{FF2B5EF4-FFF2-40B4-BE49-F238E27FC236}">
                <a16:creationId xmlns:a16="http://schemas.microsoft.com/office/drawing/2014/main" id="{202FCA9B-73B1-4C3A-B175-F58B2C187A35}"/>
              </a:ext>
            </a:extLst>
          </p:cNvPr>
          <p:cNvSpPr>
            <a:spLocks noGrp="1" noChangeArrowheads="1"/>
          </p:cNvSpPr>
          <p:nvPr>
            <p:ph type="title"/>
          </p:nvPr>
        </p:nvSpPr>
        <p:spPr>
          <a:xfrm>
            <a:off x="755576" y="520824"/>
            <a:ext cx="7783512" cy="891952"/>
          </a:xfrm>
        </p:spPr>
        <p:txBody>
          <a:bodyPr/>
          <a:lstStyle/>
          <a:p>
            <a:pPr fontAlgn="auto">
              <a:spcAft>
                <a:spcPts val="0"/>
              </a:spcAft>
              <a:defRPr/>
            </a:pPr>
            <a:r>
              <a:rPr lang="es-NI" dirty="0"/>
              <a:t>Presentación de la Propuesta</a:t>
            </a:r>
            <a:endParaRPr lang="es-ES" dirty="0"/>
          </a:p>
        </p:txBody>
      </p:sp>
      <p:sp>
        <p:nvSpPr>
          <p:cNvPr id="34818" name="Rectangle 3">
            <a:extLst>
              <a:ext uri="{FF2B5EF4-FFF2-40B4-BE49-F238E27FC236}">
                <a16:creationId xmlns:a16="http://schemas.microsoft.com/office/drawing/2014/main" id="{6C6BFBAB-FF2F-4992-BA3C-E3BD0178E005}"/>
              </a:ext>
            </a:extLst>
          </p:cNvPr>
          <p:cNvSpPr>
            <a:spLocks noGrp="1" noChangeArrowheads="1"/>
          </p:cNvSpPr>
          <p:nvPr>
            <p:ph idx="1"/>
          </p:nvPr>
        </p:nvSpPr>
        <p:spPr>
          <a:xfrm>
            <a:off x="457200" y="1546225"/>
            <a:ext cx="8229600" cy="4811713"/>
          </a:xfrm>
        </p:spPr>
        <p:txBody>
          <a:bodyPr>
            <a:normAutofit fontScale="92500" lnSpcReduction="20000"/>
          </a:bodyPr>
          <a:lstStyle/>
          <a:p>
            <a:pPr algn="just">
              <a:lnSpc>
                <a:spcPct val="150000"/>
              </a:lnSpc>
            </a:pPr>
            <a:r>
              <a:rPr lang="es-ES" altLang="es-NI" sz="2400" dirty="0"/>
              <a:t>La propuesta es presentada por el analista, el cual es el responsable de hacer un análisis que soporte mejor la decisión del ejecutivo, el cual antes de tomar la decisión deberá considerar los beneficios tangibles como los intangibles.</a:t>
            </a:r>
          </a:p>
          <a:p>
            <a:pPr algn="just">
              <a:lnSpc>
                <a:spcPct val="150000"/>
              </a:lnSpc>
            </a:pPr>
            <a:r>
              <a:rPr lang="es-NI" altLang="es-NI" sz="2400" dirty="0"/>
              <a:t>Cuando se presenta dificultad en alguno de los factores o factibilidades (técnica, operativa, económica, de cronograma o legal) se debe tomar la decisión de NO continuar con el proyecto.</a:t>
            </a:r>
          </a:p>
          <a:p>
            <a:pPr>
              <a:lnSpc>
                <a:spcPct val="150000"/>
              </a:lnSpc>
            </a:pPr>
            <a:r>
              <a:rPr lang="es-NI" altLang="es-NI" sz="2400" b="1" dirty="0">
                <a:solidFill>
                  <a:schemeClr val="tx1"/>
                </a:solidFill>
              </a:rPr>
              <a:t>Una vez que se decide continuar, el proyecto ha iniciado.</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a:extLst>
              <a:ext uri="{FF2B5EF4-FFF2-40B4-BE49-F238E27FC236}">
                <a16:creationId xmlns:a16="http://schemas.microsoft.com/office/drawing/2014/main" id="{7A65AFC0-EB0E-4570-B683-2BBC87942DF9}"/>
              </a:ext>
            </a:extLst>
          </p:cNvPr>
          <p:cNvSpPr>
            <a:spLocks noGrp="1" noChangeArrowheads="1"/>
          </p:cNvSpPr>
          <p:nvPr>
            <p:ph type="title"/>
          </p:nvPr>
        </p:nvSpPr>
        <p:spPr/>
        <p:txBody>
          <a:bodyPr/>
          <a:lstStyle/>
          <a:p>
            <a:pPr eaLnBrk="1" hangingPunct="1">
              <a:defRPr/>
            </a:pPr>
            <a:r>
              <a:rPr lang="es-NI" dirty="0"/>
              <a:t>Decisiones secuenciales</a:t>
            </a:r>
            <a:endParaRPr lang="es-ES" dirty="0"/>
          </a:p>
        </p:txBody>
      </p:sp>
      <p:sp>
        <p:nvSpPr>
          <p:cNvPr id="300035" name="Rectangle 3">
            <a:extLst>
              <a:ext uri="{FF2B5EF4-FFF2-40B4-BE49-F238E27FC236}">
                <a16:creationId xmlns:a16="http://schemas.microsoft.com/office/drawing/2014/main" id="{C2ED572B-FBAA-44B7-9941-FFFE3AE7F77C}"/>
              </a:ext>
            </a:extLst>
          </p:cNvPr>
          <p:cNvSpPr>
            <a:spLocks noGrp="1" noChangeArrowheads="1"/>
          </p:cNvSpPr>
          <p:nvPr>
            <p:ph idx="1"/>
          </p:nvPr>
        </p:nvSpPr>
        <p:spPr>
          <a:xfrm>
            <a:off x="609598" y="1844824"/>
            <a:ext cx="7706817" cy="3880773"/>
          </a:xfrm>
        </p:spPr>
        <p:txBody>
          <a:bodyPr>
            <a:normAutofit/>
          </a:bodyPr>
          <a:lstStyle/>
          <a:p>
            <a:pPr algn="just" eaLnBrk="1" hangingPunct="1">
              <a:lnSpc>
                <a:spcPct val="150000"/>
              </a:lnSpc>
              <a:defRPr/>
            </a:pPr>
            <a:r>
              <a:rPr lang="es-ES" sz="2400" dirty="0"/>
              <a:t>Tomar decisiones en forma secuencial a medida que las propuestas de inversión van surgiendo, tiene la ventaja aparente de que no habrá ningún retraso en la aceptación e implantación de propuestas altamente productivas.</a:t>
            </a:r>
          </a:p>
        </p:txBody>
      </p:sp>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a:extLst>
              <a:ext uri="{FF2B5EF4-FFF2-40B4-BE49-F238E27FC236}">
                <a16:creationId xmlns:a16="http://schemas.microsoft.com/office/drawing/2014/main" id="{2F406E67-05E5-4DF5-9CAE-DBCDD16BE7C2}"/>
              </a:ext>
            </a:extLst>
          </p:cNvPr>
          <p:cNvSpPr>
            <a:spLocks noGrp="1" noChangeArrowheads="1"/>
          </p:cNvSpPr>
          <p:nvPr>
            <p:ph type="title"/>
          </p:nvPr>
        </p:nvSpPr>
        <p:spPr/>
        <p:txBody>
          <a:bodyPr/>
          <a:lstStyle/>
          <a:p>
            <a:pPr eaLnBrk="1" hangingPunct="1">
              <a:defRPr/>
            </a:pPr>
            <a:r>
              <a:rPr lang="es-ES"/>
              <a:t>Decisiones en Grupo</a:t>
            </a:r>
          </a:p>
        </p:txBody>
      </p:sp>
      <p:sp>
        <p:nvSpPr>
          <p:cNvPr id="301059" name="Rectangle 3">
            <a:extLst>
              <a:ext uri="{FF2B5EF4-FFF2-40B4-BE49-F238E27FC236}">
                <a16:creationId xmlns:a16="http://schemas.microsoft.com/office/drawing/2014/main" id="{60329623-8C35-4F88-A9D2-D82A77D9BD0E}"/>
              </a:ext>
            </a:extLst>
          </p:cNvPr>
          <p:cNvSpPr>
            <a:spLocks noGrp="1" noChangeArrowheads="1"/>
          </p:cNvSpPr>
          <p:nvPr>
            <p:ph idx="1"/>
          </p:nvPr>
        </p:nvSpPr>
        <p:spPr>
          <a:xfrm>
            <a:off x="609598" y="1844824"/>
            <a:ext cx="7634809" cy="3880773"/>
          </a:xfrm>
        </p:spPr>
        <p:txBody>
          <a:bodyPr>
            <a:normAutofit/>
          </a:bodyPr>
          <a:lstStyle/>
          <a:p>
            <a:pPr algn="just" eaLnBrk="1" hangingPunct="1">
              <a:lnSpc>
                <a:spcPct val="150000"/>
              </a:lnSpc>
              <a:defRPr/>
            </a:pPr>
            <a:r>
              <a:rPr lang="es-ES" sz="2400" dirty="0"/>
              <a:t>Tomar decisiones en forma periódica sobre un grupo de propuestas, tiene la ventaja de que el tomador de decisiones realizará solo aquellas propuestas que presenten mayor atractivo, sobre todo en el caso de tener fondos limitados para inversión.</a:t>
            </a: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a:extLst>
              <a:ext uri="{FF2B5EF4-FFF2-40B4-BE49-F238E27FC236}">
                <a16:creationId xmlns:a16="http://schemas.microsoft.com/office/drawing/2014/main" id="{F77A6D02-9EF8-46F0-98C4-68B79464F5F1}"/>
              </a:ext>
            </a:extLst>
          </p:cNvPr>
          <p:cNvSpPr>
            <a:spLocks noGrp="1" noChangeArrowheads="1"/>
          </p:cNvSpPr>
          <p:nvPr>
            <p:ph type="title"/>
          </p:nvPr>
        </p:nvSpPr>
        <p:spPr>
          <a:xfrm>
            <a:off x="684213" y="304800"/>
            <a:ext cx="7926387" cy="1431925"/>
          </a:xfrm>
        </p:spPr>
        <p:txBody>
          <a:bodyPr>
            <a:normAutofit/>
          </a:bodyPr>
          <a:lstStyle/>
          <a:p>
            <a:pPr eaLnBrk="1" hangingPunct="1">
              <a:defRPr/>
            </a:pPr>
            <a:r>
              <a:rPr lang="es-ES" sz="3200" dirty="0">
                <a:solidFill>
                  <a:schemeClr val="accent1">
                    <a:lumMod val="50000"/>
                  </a:schemeClr>
                </a:solidFill>
              </a:rPr>
              <a:t>Identificación de necesidades para determinar:</a:t>
            </a:r>
          </a:p>
        </p:txBody>
      </p:sp>
      <p:sp>
        <p:nvSpPr>
          <p:cNvPr id="253955" name="Rectangle 3">
            <a:extLst>
              <a:ext uri="{FF2B5EF4-FFF2-40B4-BE49-F238E27FC236}">
                <a16:creationId xmlns:a16="http://schemas.microsoft.com/office/drawing/2014/main" id="{7EF3F9C6-DDA5-4427-8587-00042B555FEA}"/>
              </a:ext>
            </a:extLst>
          </p:cNvPr>
          <p:cNvSpPr>
            <a:spLocks noGrp="1" noChangeArrowheads="1"/>
          </p:cNvSpPr>
          <p:nvPr>
            <p:ph idx="1"/>
          </p:nvPr>
        </p:nvSpPr>
        <p:spPr>
          <a:xfrm>
            <a:off x="684213" y="1412776"/>
            <a:ext cx="7490793" cy="4304638"/>
          </a:xfrm>
        </p:spPr>
        <p:txBody>
          <a:bodyPr>
            <a:normAutofit fontScale="92500" lnSpcReduction="20000"/>
          </a:bodyPr>
          <a:lstStyle/>
          <a:p>
            <a:pPr algn="just" eaLnBrk="1" hangingPunct="1">
              <a:lnSpc>
                <a:spcPct val="150000"/>
              </a:lnSpc>
              <a:defRPr/>
            </a:pPr>
            <a:r>
              <a:rPr lang="es-ES" sz="2000" dirty="0"/>
              <a:t>¿Qué es lo que se hace?</a:t>
            </a:r>
          </a:p>
          <a:p>
            <a:pPr algn="just" eaLnBrk="1" hangingPunct="1">
              <a:lnSpc>
                <a:spcPct val="150000"/>
              </a:lnSpc>
              <a:defRPr/>
            </a:pPr>
            <a:r>
              <a:rPr lang="es-ES" sz="2000" dirty="0"/>
              <a:t>¿Cómo se hace?</a:t>
            </a:r>
          </a:p>
          <a:p>
            <a:pPr algn="just" eaLnBrk="1" hangingPunct="1">
              <a:lnSpc>
                <a:spcPct val="150000"/>
              </a:lnSpc>
              <a:defRPr/>
            </a:pPr>
            <a:r>
              <a:rPr lang="es-ES" sz="2000" dirty="0"/>
              <a:t>¿Con qué frecuencia se realiza?</a:t>
            </a:r>
          </a:p>
          <a:p>
            <a:pPr algn="just" eaLnBrk="1" hangingPunct="1">
              <a:lnSpc>
                <a:spcPct val="150000"/>
              </a:lnSpc>
              <a:defRPr/>
            </a:pPr>
            <a:r>
              <a:rPr lang="es-ES" sz="2000" dirty="0"/>
              <a:t>¿Qué tan grande es el volumen de transacciones o decisiones?</a:t>
            </a:r>
          </a:p>
          <a:p>
            <a:pPr algn="just" eaLnBrk="1" hangingPunct="1">
              <a:lnSpc>
                <a:spcPct val="150000"/>
              </a:lnSpc>
              <a:defRPr/>
            </a:pPr>
            <a:r>
              <a:rPr lang="es-ES" sz="2000" dirty="0"/>
              <a:t>¿Cuál es el grado de eficiencia con el que se efectúan las tareas?</a:t>
            </a:r>
          </a:p>
          <a:p>
            <a:pPr algn="just" eaLnBrk="1" hangingPunct="1">
              <a:lnSpc>
                <a:spcPct val="150000"/>
              </a:lnSpc>
              <a:defRPr/>
            </a:pPr>
            <a:r>
              <a:rPr lang="es-ES" sz="2000" dirty="0"/>
              <a:t>¿Existe algún problema?</a:t>
            </a:r>
          </a:p>
          <a:p>
            <a:pPr algn="just" eaLnBrk="1" hangingPunct="1">
              <a:lnSpc>
                <a:spcPct val="150000"/>
              </a:lnSpc>
              <a:defRPr/>
            </a:pPr>
            <a:r>
              <a:rPr lang="es-ES" sz="2000" dirty="0"/>
              <a:t>Si existe un problema ¿Qué tan serio es? ¿Cuál es la causa que lo origina?</a:t>
            </a:r>
          </a:p>
        </p:txBody>
      </p:sp>
    </p:spTree>
    <p:extLst>
      <p:ext uri="{BB962C8B-B14F-4D97-AF65-F5344CB8AC3E}">
        <p14:creationId xmlns:p14="http://schemas.microsoft.com/office/powerpoint/2010/main" val="1856964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D41D4F-6087-4E00-9DD0-8F678F5DEE31}"/>
              </a:ext>
            </a:extLst>
          </p:cNvPr>
          <p:cNvSpPr>
            <a:spLocks noGrp="1"/>
          </p:cNvSpPr>
          <p:nvPr>
            <p:ph type="title"/>
          </p:nvPr>
        </p:nvSpPr>
        <p:spPr/>
        <p:txBody>
          <a:bodyPr/>
          <a:lstStyle/>
          <a:p>
            <a:r>
              <a:rPr lang="es-NI" dirty="0">
                <a:solidFill>
                  <a:srgbClr val="286B9D"/>
                </a:solidFill>
              </a:rPr>
              <a:t>Características del Sistema</a:t>
            </a:r>
          </a:p>
        </p:txBody>
      </p:sp>
      <p:sp>
        <p:nvSpPr>
          <p:cNvPr id="3" name="Marcador de contenido 2">
            <a:extLst>
              <a:ext uri="{FF2B5EF4-FFF2-40B4-BE49-F238E27FC236}">
                <a16:creationId xmlns:a16="http://schemas.microsoft.com/office/drawing/2014/main" id="{C1A4D3FD-D692-407A-B12F-44E082C46B4A}"/>
              </a:ext>
            </a:extLst>
          </p:cNvPr>
          <p:cNvSpPr>
            <a:spLocks noGrp="1"/>
          </p:cNvSpPr>
          <p:nvPr>
            <p:ph idx="1"/>
          </p:nvPr>
        </p:nvSpPr>
        <p:spPr>
          <a:xfrm>
            <a:off x="609599" y="1700808"/>
            <a:ext cx="7274769" cy="4196539"/>
          </a:xfrm>
        </p:spPr>
        <p:txBody>
          <a:bodyPr>
            <a:normAutofit fontScale="85000" lnSpcReduction="20000"/>
          </a:bodyPr>
          <a:lstStyle/>
          <a:p>
            <a:pPr algn="just">
              <a:lnSpc>
                <a:spcPct val="160000"/>
              </a:lnSpc>
            </a:pPr>
            <a:r>
              <a:rPr lang="es-MX" sz="2400" dirty="0"/>
              <a:t>Las características del sistema definen lo que el sistema debe hacer en cuanto a </a:t>
            </a:r>
            <a:r>
              <a:rPr lang="es-MX" sz="2400" b="1" dirty="0"/>
              <a:t>procesos</a:t>
            </a:r>
            <a:r>
              <a:rPr lang="es-MX" sz="2400" dirty="0"/>
              <a:t>, </a:t>
            </a:r>
            <a:r>
              <a:rPr lang="es-MX" sz="2400" b="1" dirty="0"/>
              <a:t>consultas</a:t>
            </a:r>
            <a:r>
              <a:rPr lang="es-MX" sz="2400" dirty="0"/>
              <a:t>, </a:t>
            </a:r>
            <a:r>
              <a:rPr lang="es-MX" sz="2400" b="1" dirty="0"/>
              <a:t>reportes</a:t>
            </a:r>
            <a:r>
              <a:rPr lang="es-MX" sz="2400" dirty="0"/>
              <a:t>, </a:t>
            </a:r>
            <a:r>
              <a:rPr lang="es-MX" sz="2400" b="1" dirty="0"/>
              <a:t>alarmas</a:t>
            </a:r>
            <a:r>
              <a:rPr lang="es-MX" sz="2400" dirty="0"/>
              <a:t>, </a:t>
            </a:r>
            <a:r>
              <a:rPr lang="es-MX" sz="2400" b="1" dirty="0"/>
              <a:t>interfaces</a:t>
            </a:r>
            <a:r>
              <a:rPr lang="es-MX" sz="2400" dirty="0"/>
              <a:t>, </a:t>
            </a:r>
            <a:r>
              <a:rPr lang="es-MX" sz="2400" b="1" dirty="0"/>
              <a:t>restricciones de seguridad </a:t>
            </a:r>
            <a:r>
              <a:rPr lang="es-MX" sz="2400" dirty="0"/>
              <a:t>y algunos </a:t>
            </a:r>
            <a:r>
              <a:rPr lang="es-MX" sz="2400" b="1" dirty="0"/>
              <a:t>otros</a:t>
            </a:r>
            <a:r>
              <a:rPr lang="es-MX" sz="2400" dirty="0"/>
              <a:t> elementos que la organización necesite, por lo que, si no se identifican de manera correcta, el software no proporcionará al usuario la funcionalidad esperada</a:t>
            </a:r>
          </a:p>
          <a:p>
            <a:pPr algn="just">
              <a:lnSpc>
                <a:spcPct val="160000"/>
              </a:lnSpc>
            </a:pPr>
            <a:r>
              <a:rPr lang="es-MX" sz="2400" dirty="0"/>
              <a:t>Si se determinan de manera completa y clara, se conocerá el </a:t>
            </a:r>
            <a:r>
              <a:rPr lang="es-MX" sz="2400" u="sng" dirty="0"/>
              <a:t>alcance</a:t>
            </a:r>
            <a:r>
              <a:rPr lang="es-MX" sz="2400" dirty="0"/>
              <a:t> y </a:t>
            </a:r>
            <a:r>
              <a:rPr lang="es-MX" sz="2400" u="sng" dirty="0"/>
              <a:t>será posible </a:t>
            </a:r>
            <a:r>
              <a:rPr lang="es-MX" sz="2400" dirty="0"/>
              <a:t>estimar la dimensión real del proyecto.</a:t>
            </a:r>
            <a:endParaRPr lang="es-NI" sz="2400" dirty="0"/>
          </a:p>
        </p:txBody>
      </p:sp>
    </p:spTree>
    <p:extLst>
      <p:ext uri="{BB962C8B-B14F-4D97-AF65-F5344CB8AC3E}">
        <p14:creationId xmlns:p14="http://schemas.microsoft.com/office/powerpoint/2010/main" val="3891107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a:extLst>
              <a:ext uri="{FF2B5EF4-FFF2-40B4-BE49-F238E27FC236}">
                <a16:creationId xmlns:a16="http://schemas.microsoft.com/office/drawing/2014/main" id="{C4B1AF77-990A-4A43-BDD5-629CF874D3DA}"/>
              </a:ext>
            </a:extLst>
          </p:cNvPr>
          <p:cNvSpPr>
            <a:spLocks noGrp="1" noChangeArrowheads="1"/>
          </p:cNvSpPr>
          <p:nvPr>
            <p:ph type="title"/>
          </p:nvPr>
        </p:nvSpPr>
        <p:spPr>
          <a:xfrm>
            <a:off x="501650" y="548680"/>
            <a:ext cx="7742758" cy="1431925"/>
          </a:xfrm>
        </p:spPr>
        <p:txBody>
          <a:bodyPr/>
          <a:lstStyle/>
          <a:p>
            <a:pPr eaLnBrk="1" hangingPunct="1">
              <a:defRPr/>
            </a:pPr>
            <a:r>
              <a:rPr lang="es-ES" sz="4000" dirty="0">
                <a:solidFill>
                  <a:schemeClr val="accent1">
                    <a:lumMod val="50000"/>
                  </a:schemeClr>
                </a:solidFill>
              </a:rPr>
              <a:t>Importancia de la Identificación </a:t>
            </a:r>
            <a:br>
              <a:rPr lang="es-ES" sz="4000" dirty="0">
                <a:solidFill>
                  <a:schemeClr val="accent1">
                    <a:lumMod val="50000"/>
                  </a:schemeClr>
                </a:solidFill>
              </a:rPr>
            </a:br>
            <a:r>
              <a:rPr lang="es-ES" sz="4000" dirty="0">
                <a:solidFill>
                  <a:schemeClr val="accent1">
                    <a:lumMod val="50000"/>
                  </a:schemeClr>
                </a:solidFill>
              </a:rPr>
              <a:t>de Requerimientos</a:t>
            </a:r>
          </a:p>
        </p:txBody>
      </p:sp>
      <p:sp>
        <p:nvSpPr>
          <p:cNvPr id="230403" name="Rectangle 3">
            <a:extLst>
              <a:ext uri="{FF2B5EF4-FFF2-40B4-BE49-F238E27FC236}">
                <a16:creationId xmlns:a16="http://schemas.microsoft.com/office/drawing/2014/main" id="{A494308F-7464-4601-A23D-5F16581EE3EC}"/>
              </a:ext>
            </a:extLst>
          </p:cNvPr>
          <p:cNvSpPr>
            <a:spLocks noGrp="1" noChangeArrowheads="1"/>
          </p:cNvSpPr>
          <p:nvPr>
            <p:ph type="body" idx="1"/>
          </p:nvPr>
        </p:nvSpPr>
        <p:spPr>
          <a:xfrm>
            <a:off x="1259632" y="2348880"/>
            <a:ext cx="6347714" cy="2440613"/>
          </a:xfrm>
        </p:spPr>
        <p:txBody>
          <a:bodyPr>
            <a:noAutofit/>
          </a:bodyPr>
          <a:lstStyle/>
          <a:p>
            <a:pPr algn="just" eaLnBrk="1" hangingPunct="1">
              <a:lnSpc>
                <a:spcPct val="150000"/>
              </a:lnSpc>
              <a:defRPr/>
            </a:pPr>
            <a:r>
              <a:rPr lang="es-ES" sz="2400" dirty="0"/>
              <a:t>Los </a:t>
            </a:r>
            <a:r>
              <a:rPr lang="es-ES" sz="2400" u="sng" dirty="0"/>
              <a:t>requerimientos</a:t>
            </a:r>
            <a:r>
              <a:rPr lang="es-ES" sz="2400" dirty="0"/>
              <a:t> son el punto de acuerdo entre el cliente y la organización a cargo del proyecto de desarrollo de software. Este entendimiento es necesario para poder construir software que satisfaga las necesidades del cliente </a:t>
            </a:r>
          </a:p>
          <a:p>
            <a:pPr algn="just" eaLnBrk="1" hangingPunct="1">
              <a:defRPr/>
            </a:pPr>
            <a:endParaRPr lang="es-E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a:extLst>
              <a:ext uri="{FF2B5EF4-FFF2-40B4-BE49-F238E27FC236}">
                <a16:creationId xmlns:a16="http://schemas.microsoft.com/office/drawing/2014/main" id="{9D06EBA9-4EFE-4320-9BF7-B39CB4F71DF6}"/>
              </a:ext>
            </a:extLst>
          </p:cNvPr>
          <p:cNvSpPr>
            <a:spLocks noGrp="1" noChangeArrowheads="1"/>
          </p:cNvSpPr>
          <p:nvPr>
            <p:ph type="title"/>
          </p:nvPr>
        </p:nvSpPr>
        <p:spPr>
          <a:xfrm>
            <a:off x="323850" y="304800"/>
            <a:ext cx="8640763" cy="1431925"/>
          </a:xfrm>
        </p:spPr>
        <p:txBody>
          <a:bodyPr/>
          <a:lstStyle/>
          <a:p>
            <a:pPr eaLnBrk="1" hangingPunct="1">
              <a:defRPr/>
            </a:pPr>
            <a:r>
              <a:rPr lang="es-ES" sz="4000" dirty="0">
                <a:solidFill>
                  <a:schemeClr val="accent1">
                    <a:lumMod val="50000"/>
                  </a:schemeClr>
                </a:solidFill>
              </a:rPr>
              <a:t>Utilidad práctica de la </a:t>
            </a:r>
            <a:br>
              <a:rPr lang="es-ES" sz="4000" dirty="0">
                <a:solidFill>
                  <a:schemeClr val="accent1">
                    <a:lumMod val="50000"/>
                  </a:schemeClr>
                </a:solidFill>
              </a:rPr>
            </a:br>
            <a:r>
              <a:rPr lang="es-ES" sz="4000" dirty="0">
                <a:solidFill>
                  <a:schemeClr val="accent1">
                    <a:lumMod val="50000"/>
                  </a:schemeClr>
                </a:solidFill>
              </a:rPr>
              <a:t>identificación de Requerimientos</a:t>
            </a:r>
            <a:endParaRPr lang="es-ES" sz="4800" b="0" dirty="0">
              <a:solidFill>
                <a:schemeClr val="accent1">
                  <a:lumMod val="50000"/>
                </a:schemeClr>
              </a:solidFill>
            </a:endParaRPr>
          </a:p>
        </p:txBody>
      </p:sp>
      <p:sp>
        <p:nvSpPr>
          <p:cNvPr id="221187" name="Rectangle 3">
            <a:extLst>
              <a:ext uri="{FF2B5EF4-FFF2-40B4-BE49-F238E27FC236}">
                <a16:creationId xmlns:a16="http://schemas.microsoft.com/office/drawing/2014/main" id="{23C40934-901D-4D5C-AFA0-40BCB245A707}"/>
              </a:ext>
            </a:extLst>
          </p:cNvPr>
          <p:cNvSpPr>
            <a:spLocks noGrp="1" noChangeArrowheads="1"/>
          </p:cNvSpPr>
          <p:nvPr>
            <p:ph type="body" idx="1"/>
          </p:nvPr>
        </p:nvSpPr>
        <p:spPr>
          <a:xfrm>
            <a:off x="395536" y="1844824"/>
            <a:ext cx="7955756" cy="3671739"/>
          </a:xfrm>
        </p:spPr>
        <p:txBody>
          <a:bodyPr>
            <a:normAutofit fontScale="85000" lnSpcReduction="10000"/>
          </a:bodyPr>
          <a:lstStyle/>
          <a:p>
            <a:pPr eaLnBrk="1" hangingPunct="1">
              <a:lnSpc>
                <a:spcPct val="80000"/>
              </a:lnSpc>
              <a:buFont typeface="Wingdings" panose="05000000000000000000" pitchFamily="2" charset="2"/>
              <a:buNone/>
              <a:defRPr/>
            </a:pPr>
            <a:r>
              <a:rPr lang="es-ES" sz="2400" b="1" dirty="0"/>
              <a:t>La identificación de requerimientos permite:</a:t>
            </a:r>
          </a:p>
          <a:p>
            <a:pPr eaLnBrk="1" hangingPunct="1">
              <a:lnSpc>
                <a:spcPct val="150000"/>
              </a:lnSpc>
              <a:defRPr/>
            </a:pPr>
            <a:r>
              <a:rPr lang="es-ES" sz="2000" dirty="0"/>
              <a:t>Planear el proyecto y los recursos que se usarán en él. </a:t>
            </a:r>
          </a:p>
          <a:p>
            <a:pPr eaLnBrk="1" hangingPunct="1">
              <a:lnSpc>
                <a:spcPct val="150000"/>
              </a:lnSpc>
              <a:defRPr/>
            </a:pPr>
            <a:r>
              <a:rPr lang="es-ES" sz="2000" dirty="0"/>
              <a:t>Especificar el tipo de verificaciones a realizar en el sistema. Por ejemplo: cuando se está tratando de alinearse a cierta norma oficial o estándar.</a:t>
            </a:r>
          </a:p>
          <a:p>
            <a:pPr eaLnBrk="1" hangingPunct="1">
              <a:lnSpc>
                <a:spcPct val="150000"/>
              </a:lnSpc>
              <a:defRPr/>
            </a:pPr>
            <a:r>
              <a:rPr lang="es-ES" sz="2000" dirty="0"/>
              <a:t>Planear la estrategia de prueba a la que tendrá ser sometido el sistema. Los requerimientos son la base sobre la cual se decide si un caso de prueba fue ejecutado exitosamente por el sistema o no.</a:t>
            </a:r>
          </a:p>
          <a:p>
            <a:pPr eaLnBrk="1" hangingPunct="1">
              <a:lnSpc>
                <a:spcPct val="150000"/>
              </a:lnSpc>
              <a:defRPr/>
            </a:pPr>
            <a:r>
              <a:rPr lang="es-ES" sz="2000" dirty="0"/>
              <a:t>Crear la documentación del sistema.</a:t>
            </a:r>
          </a:p>
        </p:txBody>
      </p:sp>
      <p:sp>
        <p:nvSpPr>
          <p:cNvPr id="221188" name="Rectangle 4">
            <a:extLst>
              <a:ext uri="{FF2B5EF4-FFF2-40B4-BE49-F238E27FC236}">
                <a16:creationId xmlns:a16="http://schemas.microsoft.com/office/drawing/2014/main" id="{14CD2E4A-8A13-45D6-83FA-91692E52A784}"/>
              </a:ext>
            </a:extLst>
          </p:cNvPr>
          <p:cNvSpPr>
            <a:spLocks noChangeArrowheads="1"/>
          </p:cNvSpPr>
          <p:nvPr/>
        </p:nvSpPr>
        <p:spPr bwMode="auto">
          <a:xfrm>
            <a:off x="449908" y="5500952"/>
            <a:ext cx="7847012" cy="872483"/>
          </a:xfrm>
          <a:prstGeom prst="rect">
            <a:avLst/>
          </a:prstGeom>
          <a:solidFill>
            <a:srgbClr val="2F94CE"/>
          </a:solidFill>
          <a:ln w="9525">
            <a:noFill/>
            <a:miter lim="800000"/>
            <a:headEnd/>
            <a:tailEnd/>
          </a:ln>
          <a:effectLst/>
        </p:spPr>
        <p:txBody>
          <a:bodyPr>
            <a:spAutoFit/>
          </a:bodyPr>
          <a:lstStyle/>
          <a:p>
            <a:pPr>
              <a:lnSpc>
                <a:spcPct val="150000"/>
              </a:lnSpc>
              <a:defRPr/>
            </a:pPr>
            <a:r>
              <a:rPr lang="es-ES" b="1" dirty="0"/>
              <a:t>Los líderes de proyecto usan los requerimientos como una base para la estimación del esfuerzo necesario en un proyecto.</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Group 4">
            <a:extLst>
              <a:ext uri="{FF2B5EF4-FFF2-40B4-BE49-F238E27FC236}">
                <a16:creationId xmlns:a16="http://schemas.microsoft.com/office/drawing/2014/main" id="{17BDBD29-292B-4C26-8AFD-A04B437A436C}"/>
              </a:ext>
            </a:extLst>
          </p:cNvPr>
          <p:cNvGrpSpPr>
            <a:grpSpLocks/>
          </p:cNvGrpSpPr>
          <p:nvPr/>
        </p:nvGrpSpPr>
        <p:grpSpPr bwMode="auto">
          <a:xfrm>
            <a:off x="539750" y="2136224"/>
            <a:ext cx="7489825" cy="3240087"/>
            <a:chOff x="2058" y="9904"/>
            <a:chExt cx="7743" cy="1443"/>
          </a:xfrm>
        </p:grpSpPr>
        <p:sp>
          <p:nvSpPr>
            <p:cNvPr id="10246" name="Text Box 5">
              <a:extLst>
                <a:ext uri="{FF2B5EF4-FFF2-40B4-BE49-F238E27FC236}">
                  <a16:creationId xmlns:a16="http://schemas.microsoft.com/office/drawing/2014/main" id="{48100B0E-DDB7-4C47-BE84-B7BE361F6630}"/>
                </a:ext>
              </a:extLst>
            </p:cNvPr>
            <p:cNvSpPr txBox="1">
              <a:spLocks noChangeArrowheads="1"/>
            </p:cNvSpPr>
            <p:nvPr/>
          </p:nvSpPr>
          <p:spPr bwMode="auto">
            <a:xfrm>
              <a:off x="2061" y="9904"/>
              <a:ext cx="1620" cy="360"/>
            </a:xfrm>
            <a:prstGeom prst="rect">
              <a:avLst/>
            </a:prstGeom>
            <a:solidFill>
              <a:srgbClr val="FFFFFF"/>
            </a:solidFill>
            <a:ln w="28575">
              <a:solidFill>
                <a:srgbClr val="000000"/>
              </a:solidFill>
              <a:miter lim="800000"/>
              <a:headEnd/>
              <a:tailEnd/>
            </a:ln>
          </p:spPr>
          <p:txBody>
            <a:bodyPr anchor="ct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r>
                <a:rPr lang="es-ES" altLang="es-NI" sz="1600" b="1" dirty="0">
                  <a:solidFill>
                    <a:srgbClr val="C00000"/>
                  </a:solidFill>
                  <a:latin typeface="Arial" panose="020B0604020202020204" pitchFamily="34" charset="0"/>
                </a:rPr>
                <a:t>Necesidades</a:t>
              </a:r>
              <a:endParaRPr lang="es-ES" altLang="es-NI" sz="2400" b="1" dirty="0">
                <a:solidFill>
                  <a:srgbClr val="C00000"/>
                </a:solidFill>
              </a:endParaRPr>
            </a:p>
          </p:txBody>
        </p:sp>
        <p:sp>
          <p:nvSpPr>
            <p:cNvPr id="10247" name="Text Box 6">
              <a:extLst>
                <a:ext uri="{FF2B5EF4-FFF2-40B4-BE49-F238E27FC236}">
                  <a16:creationId xmlns:a16="http://schemas.microsoft.com/office/drawing/2014/main" id="{71004570-2A90-4A7E-9F96-123F8A876203}"/>
                </a:ext>
              </a:extLst>
            </p:cNvPr>
            <p:cNvSpPr txBox="1">
              <a:spLocks noChangeArrowheads="1"/>
            </p:cNvSpPr>
            <p:nvPr/>
          </p:nvSpPr>
          <p:spPr bwMode="auto">
            <a:xfrm>
              <a:off x="4221" y="9904"/>
              <a:ext cx="1980" cy="360"/>
            </a:xfrm>
            <a:prstGeom prst="rect">
              <a:avLst/>
            </a:prstGeom>
            <a:solidFill>
              <a:srgbClr val="FFFFFF"/>
            </a:solidFill>
            <a:ln w="28575">
              <a:solidFill>
                <a:srgbClr val="000000"/>
              </a:solidFill>
              <a:miter lim="800000"/>
              <a:headEnd/>
              <a:tailEnd/>
            </a:ln>
          </p:spPr>
          <p:txBody>
            <a:bodyPr anchor="ct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r>
                <a:rPr lang="es-ES" altLang="es-NI" sz="1600" b="1" dirty="0">
                  <a:solidFill>
                    <a:srgbClr val="C00000"/>
                  </a:solidFill>
                  <a:latin typeface="Arial" panose="020B0604020202020204" pitchFamily="34" charset="0"/>
                </a:rPr>
                <a:t>Estudio Preliminar</a:t>
              </a:r>
              <a:endParaRPr lang="es-ES" altLang="es-NI" sz="2400" b="1" dirty="0">
                <a:solidFill>
                  <a:srgbClr val="C00000"/>
                </a:solidFill>
              </a:endParaRPr>
            </a:p>
          </p:txBody>
        </p:sp>
        <p:sp>
          <p:nvSpPr>
            <p:cNvPr id="10248" name="Text Box 7">
              <a:extLst>
                <a:ext uri="{FF2B5EF4-FFF2-40B4-BE49-F238E27FC236}">
                  <a16:creationId xmlns:a16="http://schemas.microsoft.com/office/drawing/2014/main" id="{2A992638-C480-4527-88FE-A5C4707B6B42}"/>
                </a:ext>
              </a:extLst>
            </p:cNvPr>
            <p:cNvSpPr txBox="1">
              <a:spLocks noChangeArrowheads="1"/>
            </p:cNvSpPr>
            <p:nvPr/>
          </p:nvSpPr>
          <p:spPr bwMode="auto">
            <a:xfrm>
              <a:off x="6741" y="9904"/>
              <a:ext cx="1260" cy="360"/>
            </a:xfrm>
            <a:prstGeom prst="rect">
              <a:avLst/>
            </a:prstGeom>
            <a:solidFill>
              <a:srgbClr val="FFFFFF"/>
            </a:solidFill>
            <a:ln w="28575">
              <a:solidFill>
                <a:srgbClr val="000000"/>
              </a:solidFill>
              <a:miter lim="800000"/>
              <a:headEnd/>
              <a:tailEnd/>
            </a:ln>
          </p:spPr>
          <p:txBody>
            <a:bodyPr anchor="ct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r>
                <a:rPr lang="es-ES" altLang="es-NI" sz="1600" b="1" dirty="0">
                  <a:solidFill>
                    <a:srgbClr val="C00000"/>
                  </a:solidFill>
                  <a:latin typeface="Arial" panose="020B0604020202020204" pitchFamily="34" charset="0"/>
                </a:rPr>
                <a:t>Propuesta</a:t>
              </a:r>
              <a:endParaRPr lang="es-ES" altLang="es-NI" sz="2400" b="1" dirty="0">
                <a:solidFill>
                  <a:srgbClr val="C00000"/>
                </a:solidFill>
              </a:endParaRPr>
            </a:p>
          </p:txBody>
        </p:sp>
        <p:sp>
          <p:nvSpPr>
            <p:cNvPr id="10249" name="Text Box 8">
              <a:extLst>
                <a:ext uri="{FF2B5EF4-FFF2-40B4-BE49-F238E27FC236}">
                  <a16:creationId xmlns:a16="http://schemas.microsoft.com/office/drawing/2014/main" id="{FCBD5FD0-DB06-46AC-957B-BDAB23A43894}"/>
                </a:ext>
              </a:extLst>
            </p:cNvPr>
            <p:cNvSpPr txBox="1">
              <a:spLocks noChangeArrowheads="1"/>
            </p:cNvSpPr>
            <p:nvPr/>
          </p:nvSpPr>
          <p:spPr bwMode="auto">
            <a:xfrm>
              <a:off x="8541" y="9904"/>
              <a:ext cx="1260" cy="360"/>
            </a:xfrm>
            <a:prstGeom prst="rect">
              <a:avLst/>
            </a:prstGeom>
            <a:solidFill>
              <a:srgbClr val="FFFFFF"/>
            </a:solidFill>
            <a:ln w="28575">
              <a:solidFill>
                <a:srgbClr val="000000"/>
              </a:solidFill>
              <a:miter lim="800000"/>
              <a:headEnd/>
              <a:tailEnd/>
            </a:ln>
          </p:spPr>
          <p:txBody>
            <a:bodyPr anchor="ct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r>
                <a:rPr lang="es-ES" altLang="es-NI" sz="1600" b="1" dirty="0">
                  <a:solidFill>
                    <a:srgbClr val="C00000"/>
                  </a:solidFill>
                  <a:latin typeface="Arial" panose="020B0604020202020204" pitchFamily="34" charset="0"/>
                </a:rPr>
                <a:t>Proyecto</a:t>
              </a:r>
              <a:endParaRPr lang="es-ES" altLang="es-NI" sz="2400" b="1" dirty="0">
                <a:solidFill>
                  <a:srgbClr val="C00000"/>
                </a:solidFill>
              </a:endParaRPr>
            </a:p>
          </p:txBody>
        </p:sp>
        <p:sp>
          <p:nvSpPr>
            <p:cNvPr id="10250" name="Text Box 9">
              <a:extLst>
                <a:ext uri="{FF2B5EF4-FFF2-40B4-BE49-F238E27FC236}">
                  <a16:creationId xmlns:a16="http://schemas.microsoft.com/office/drawing/2014/main" id="{78340FC2-7953-487C-83A1-B29FB71E071F}"/>
                </a:ext>
              </a:extLst>
            </p:cNvPr>
            <p:cNvSpPr txBox="1">
              <a:spLocks noChangeArrowheads="1"/>
            </p:cNvSpPr>
            <p:nvPr/>
          </p:nvSpPr>
          <p:spPr bwMode="auto">
            <a:xfrm>
              <a:off x="2058" y="10624"/>
              <a:ext cx="162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r>
                <a:rPr lang="es-ES" altLang="es-NI" sz="1600">
                  <a:latin typeface="Arial" panose="020B0604020202020204" pitchFamily="34" charset="0"/>
                </a:rPr>
                <a:t>Necesidad no confirmada</a:t>
              </a:r>
              <a:endParaRPr lang="es-ES" altLang="es-NI" sz="2400"/>
            </a:p>
          </p:txBody>
        </p:sp>
        <p:sp>
          <p:nvSpPr>
            <p:cNvPr id="10251" name="Text Box 10">
              <a:extLst>
                <a:ext uri="{FF2B5EF4-FFF2-40B4-BE49-F238E27FC236}">
                  <a16:creationId xmlns:a16="http://schemas.microsoft.com/office/drawing/2014/main" id="{E8EBB6C8-450B-4B49-8ADB-F44D0BC7DC15}"/>
                </a:ext>
              </a:extLst>
            </p:cNvPr>
            <p:cNvSpPr txBox="1">
              <a:spLocks noChangeArrowheads="1"/>
            </p:cNvSpPr>
            <p:nvPr/>
          </p:nvSpPr>
          <p:spPr bwMode="auto">
            <a:xfrm>
              <a:off x="6561" y="10627"/>
              <a:ext cx="162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r>
                <a:rPr lang="es-ES" altLang="es-NI" sz="1600" dirty="0">
                  <a:latin typeface="Arial" panose="020B0604020202020204" pitchFamily="34" charset="0"/>
                </a:rPr>
                <a:t>Propuesta rechazada</a:t>
              </a:r>
              <a:endParaRPr lang="es-ES" altLang="es-NI" sz="2400" dirty="0"/>
            </a:p>
          </p:txBody>
        </p:sp>
        <p:sp>
          <p:nvSpPr>
            <p:cNvPr id="10252" name="Line 11">
              <a:extLst>
                <a:ext uri="{FF2B5EF4-FFF2-40B4-BE49-F238E27FC236}">
                  <a16:creationId xmlns:a16="http://schemas.microsoft.com/office/drawing/2014/main" id="{B5A3A603-9D8C-4F73-9E83-79E7A260B936}"/>
                </a:ext>
              </a:extLst>
            </p:cNvPr>
            <p:cNvSpPr>
              <a:spLocks noChangeShapeType="1"/>
            </p:cNvSpPr>
            <p:nvPr/>
          </p:nvSpPr>
          <p:spPr bwMode="auto">
            <a:xfrm>
              <a:off x="2961" y="10264"/>
              <a:ext cx="0" cy="360"/>
            </a:xfrm>
            <a:prstGeom prst="line">
              <a:avLst/>
            </a:prstGeom>
            <a:noFill/>
            <a:ln w="41275">
              <a:solidFill>
                <a:srgbClr val="002060"/>
              </a:solidFill>
              <a:round/>
              <a:headEnd/>
              <a:tailEnd type="triangle" w="med" len="med"/>
            </a:ln>
            <a:extLst>
              <a:ext uri="{909E8E84-426E-40DD-AFC4-6F175D3DCCD1}">
                <a14:hiddenFill xmlns:a14="http://schemas.microsoft.com/office/drawing/2010/main">
                  <a:noFill/>
                </a14:hiddenFill>
              </a:ext>
            </a:extLst>
          </p:spPr>
          <p:txBody>
            <a:bodyPr/>
            <a:lstStyle/>
            <a:p>
              <a:endParaRPr lang="es-NI"/>
            </a:p>
          </p:txBody>
        </p:sp>
        <p:sp>
          <p:nvSpPr>
            <p:cNvPr id="10253" name="Line 12">
              <a:extLst>
                <a:ext uri="{FF2B5EF4-FFF2-40B4-BE49-F238E27FC236}">
                  <a16:creationId xmlns:a16="http://schemas.microsoft.com/office/drawing/2014/main" id="{BB3D2A73-8F86-4F7C-8317-F31C4C1D9A56}"/>
                </a:ext>
              </a:extLst>
            </p:cNvPr>
            <p:cNvSpPr>
              <a:spLocks noChangeShapeType="1"/>
            </p:cNvSpPr>
            <p:nvPr/>
          </p:nvSpPr>
          <p:spPr bwMode="auto">
            <a:xfrm>
              <a:off x="5301" y="10264"/>
              <a:ext cx="0" cy="360"/>
            </a:xfrm>
            <a:prstGeom prst="line">
              <a:avLst/>
            </a:prstGeom>
            <a:noFill/>
            <a:ln w="41275">
              <a:solidFill>
                <a:srgbClr val="002060"/>
              </a:solidFill>
              <a:round/>
              <a:headEnd/>
              <a:tailEnd type="triangle" w="med" len="med"/>
            </a:ln>
            <a:extLst>
              <a:ext uri="{909E8E84-426E-40DD-AFC4-6F175D3DCCD1}">
                <a14:hiddenFill xmlns:a14="http://schemas.microsoft.com/office/drawing/2010/main">
                  <a:noFill/>
                </a14:hiddenFill>
              </a:ext>
            </a:extLst>
          </p:spPr>
          <p:txBody>
            <a:bodyPr/>
            <a:lstStyle/>
            <a:p>
              <a:endParaRPr lang="es-NI"/>
            </a:p>
          </p:txBody>
        </p:sp>
        <p:sp>
          <p:nvSpPr>
            <p:cNvPr id="10254" name="Line 13">
              <a:extLst>
                <a:ext uri="{FF2B5EF4-FFF2-40B4-BE49-F238E27FC236}">
                  <a16:creationId xmlns:a16="http://schemas.microsoft.com/office/drawing/2014/main" id="{0E3A7974-EE1A-4F4C-8C1F-F430523EE20E}"/>
                </a:ext>
              </a:extLst>
            </p:cNvPr>
            <p:cNvSpPr>
              <a:spLocks noChangeShapeType="1"/>
            </p:cNvSpPr>
            <p:nvPr/>
          </p:nvSpPr>
          <p:spPr bwMode="auto">
            <a:xfrm>
              <a:off x="7401" y="10264"/>
              <a:ext cx="0" cy="360"/>
            </a:xfrm>
            <a:prstGeom prst="line">
              <a:avLst/>
            </a:prstGeom>
            <a:noFill/>
            <a:ln w="41275">
              <a:solidFill>
                <a:srgbClr val="002060"/>
              </a:solidFill>
              <a:round/>
              <a:headEnd/>
              <a:tailEnd type="triangle" w="med" len="med"/>
            </a:ln>
            <a:extLst>
              <a:ext uri="{909E8E84-426E-40DD-AFC4-6F175D3DCCD1}">
                <a14:hiddenFill xmlns:a14="http://schemas.microsoft.com/office/drawing/2010/main">
                  <a:noFill/>
                </a14:hiddenFill>
              </a:ext>
            </a:extLst>
          </p:spPr>
          <p:txBody>
            <a:bodyPr/>
            <a:lstStyle/>
            <a:p>
              <a:endParaRPr lang="es-NI"/>
            </a:p>
          </p:txBody>
        </p:sp>
        <p:sp>
          <p:nvSpPr>
            <p:cNvPr id="10255" name="Line 14">
              <a:extLst>
                <a:ext uri="{FF2B5EF4-FFF2-40B4-BE49-F238E27FC236}">
                  <a16:creationId xmlns:a16="http://schemas.microsoft.com/office/drawing/2014/main" id="{DC63556E-99E5-483C-8257-35C7EDF7F0A4}"/>
                </a:ext>
              </a:extLst>
            </p:cNvPr>
            <p:cNvSpPr>
              <a:spLocks noChangeShapeType="1"/>
            </p:cNvSpPr>
            <p:nvPr/>
          </p:nvSpPr>
          <p:spPr bwMode="auto">
            <a:xfrm>
              <a:off x="3681" y="10084"/>
              <a:ext cx="540" cy="0"/>
            </a:xfrm>
            <a:prstGeom prst="line">
              <a:avLst/>
            </a:prstGeom>
            <a:noFill/>
            <a:ln w="41275">
              <a:solidFill>
                <a:srgbClr val="002060"/>
              </a:solidFill>
              <a:round/>
              <a:headEnd/>
              <a:tailEnd type="triangle" w="med" len="med"/>
            </a:ln>
            <a:extLst>
              <a:ext uri="{909E8E84-426E-40DD-AFC4-6F175D3DCCD1}">
                <a14:hiddenFill xmlns:a14="http://schemas.microsoft.com/office/drawing/2010/main">
                  <a:noFill/>
                </a14:hiddenFill>
              </a:ext>
            </a:extLst>
          </p:spPr>
          <p:txBody>
            <a:bodyPr/>
            <a:lstStyle/>
            <a:p>
              <a:endParaRPr lang="es-NI"/>
            </a:p>
          </p:txBody>
        </p:sp>
        <p:sp>
          <p:nvSpPr>
            <p:cNvPr id="10256" name="Line 15">
              <a:extLst>
                <a:ext uri="{FF2B5EF4-FFF2-40B4-BE49-F238E27FC236}">
                  <a16:creationId xmlns:a16="http://schemas.microsoft.com/office/drawing/2014/main" id="{B4F8357A-1982-4549-AB96-044D1EC2B109}"/>
                </a:ext>
              </a:extLst>
            </p:cNvPr>
            <p:cNvSpPr>
              <a:spLocks noChangeShapeType="1"/>
            </p:cNvSpPr>
            <p:nvPr/>
          </p:nvSpPr>
          <p:spPr bwMode="auto">
            <a:xfrm>
              <a:off x="6201" y="10084"/>
              <a:ext cx="540" cy="0"/>
            </a:xfrm>
            <a:prstGeom prst="line">
              <a:avLst/>
            </a:prstGeom>
            <a:noFill/>
            <a:ln w="41275">
              <a:solidFill>
                <a:srgbClr val="002060"/>
              </a:solidFill>
              <a:round/>
              <a:headEnd/>
              <a:tailEnd type="triangle" w="med" len="med"/>
            </a:ln>
            <a:extLst>
              <a:ext uri="{909E8E84-426E-40DD-AFC4-6F175D3DCCD1}">
                <a14:hiddenFill xmlns:a14="http://schemas.microsoft.com/office/drawing/2010/main">
                  <a:noFill/>
                </a14:hiddenFill>
              </a:ext>
            </a:extLst>
          </p:spPr>
          <p:txBody>
            <a:bodyPr/>
            <a:lstStyle/>
            <a:p>
              <a:endParaRPr lang="es-NI"/>
            </a:p>
          </p:txBody>
        </p:sp>
        <p:sp>
          <p:nvSpPr>
            <p:cNvPr id="10257" name="Line 16">
              <a:extLst>
                <a:ext uri="{FF2B5EF4-FFF2-40B4-BE49-F238E27FC236}">
                  <a16:creationId xmlns:a16="http://schemas.microsoft.com/office/drawing/2014/main" id="{95487B38-71CE-4404-A24F-187CE8EE3CD7}"/>
                </a:ext>
              </a:extLst>
            </p:cNvPr>
            <p:cNvSpPr>
              <a:spLocks noChangeShapeType="1"/>
            </p:cNvSpPr>
            <p:nvPr/>
          </p:nvSpPr>
          <p:spPr bwMode="auto">
            <a:xfrm>
              <a:off x="8001" y="10084"/>
              <a:ext cx="540" cy="0"/>
            </a:xfrm>
            <a:prstGeom prst="line">
              <a:avLst/>
            </a:prstGeom>
            <a:noFill/>
            <a:ln w="41275">
              <a:solidFill>
                <a:srgbClr val="002060"/>
              </a:solidFill>
              <a:round/>
              <a:headEnd/>
              <a:tailEnd type="triangle" w="med" len="med"/>
            </a:ln>
            <a:extLst>
              <a:ext uri="{909E8E84-426E-40DD-AFC4-6F175D3DCCD1}">
                <a14:hiddenFill xmlns:a14="http://schemas.microsoft.com/office/drawing/2010/main">
                  <a:noFill/>
                </a14:hiddenFill>
              </a:ext>
            </a:extLst>
          </p:spPr>
          <p:txBody>
            <a:bodyPr/>
            <a:lstStyle/>
            <a:p>
              <a:endParaRPr lang="es-NI"/>
            </a:p>
          </p:txBody>
        </p:sp>
      </p:grpSp>
      <p:sp>
        <p:nvSpPr>
          <p:cNvPr id="10243" name="Text Box 17">
            <a:extLst>
              <a:ext uri="{FF2B5EF4-FFF2-40B4-BE49-F238E27FC236}">
                <a16:creationId xmlns:a16="http://schemas.microsoft.com/office/drawing/2014/main" id="{B75C43E7-9532-45A6-ADC2-536D21AA5C3D}"/>
              </a:ext>
            </a:extLst>
          </p:cNvPr>
          <p:cNvSpPr txBox="1">
            <a:spLocks noChangeArrowheads="1"/>
          </p:cNvSpPr>
          <p:nvPr/>
        </p:nvSpPr>
        <p:spPr bwMode="auto">
          <a:xfrm>
            <a:off x="2660238" y="3756268"/>
            <a:ext cx="2036762"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r>
              <a:rPr lang="es-ES" altLang="es-NI" sz="1600" dirty="0">
                <a:latin typeface="Arial" panose="020B0604020202020204" pitchFamily="34" charset="0"/>
              </a:rPr>
              <a:t>Proyecto no viable (rechazado)</a:t>
            </a:r>
            <a:endParaRPr lang="es-ES" altLang="es-NI" sz="2400" dirty="0"/>
          </a:p>
        </p:txBody>
      </p:sp>
      <p:sp>
        <p:nvSpPr>
          <p:cNvPr id="176146" name="Rectangle 18">
            <a:extLst>
              <a:ext uri="{FF2B5EF4-FFF2-40B4-BE49-F238E27FC236}">
                <a16:creationId xmlns:a16="http://schemas.microsoft.com/office/drawing/2014/main" id="{013359D2-EB15-43D6-97E7-8EC68A00F405}"/>
              </a:ext>
            </a:extLst>
          </p:cNvPr>
          <p:cNvSpPr>
            <a:spLocks noChangeArrowheads="1"/>
          </p:cNvSpPr>
          <p:nvPr/>
        </p:nvSpPr>
        <p:spPr bwMode="auto">
          <a:xfrm>
            <a:off x="462914" y="395875"/>
            <a:ext cx="7543800" cy="1336181"/>
          </a:xfrm>
          <a:prstGeom prst="rect">
            <a:avLst/>
          </a:prstGeom>
          <a:noFill/>
          <a:ln w="9525">
            <a:noFill/>
            <a:miter lim="800000"/>
            <a:headEnd/>
            <a:tailEnd/>
          </a:ln>
          <a:effectLst/>
        </p:spPr>
        <p:txBody>
          <a:bodyPr anchor="ctr"/>
          <a:lstStyle/>
          <a:p>
            <a:pPr>
              <a:defRPr/>
            </a:pPr>
            <a:r>
              <a:rPr lang="es-ES" sz="2800" b="1" dirty="0">
                <a:solidFill>
                  <a:srgbClr val="286B9D"/>
                </a:solidFill>
              </a:rPr>
              <a:t>Acciones y decisiones para iniciar la ejecución de un proyecto</a:t>
            </a:r>
            <a:endParaRPr lang="es-ES" sz="2000" b="1" dirty="0">
              <a:solidFill>
                <a:srgbClr val="286B9D"/>
              </a:solidFill>
            </a:endParaRPr>
          </a:p>
        </p:txBody>
      </p:sp>
      <p:cxnSp>
        <p:nvCxnSpPr>
          <p:cNvPr id="17" name="16 Conector recto">
            <a:extLst>
              <a:ext uri="{FF2B5EF4-FFF2-40B4-BE49-F238E27FC236}">
                <a16:creationId xmlns:a16="http://schemas.microsoft.com/office/drawing/2014/main" id="{860E2C49-3A14-4913-AA37-47C0905FA2FB}"/>
              </a:ext>
            </a:extLst>
          </p:cNvPr>
          <p:cNvCxnSpPr/>
          <p:nvPr/>
        </p:nvCxnSpPr>
        <p:spPr>
          <a:xfrm>
            <a:off x="539750" y="1643063"/>
            <a:ext cx="8064500" cy="0"/>
          </a:xfrm>
          <a:prstGeom prst="line">
            <a:avLst/>
          </a:prstGeom>
          <a:ln w="38100" cmpd="sng"/>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0</TotalTime>
  <Words>2238</Words>
  <Application>Microsoft Office PowerPoint</Application>
  <PresentationFormat>Presentación en pantalla (4:3)</PresentationFormat>
  <Paragraphs>237</Paragraphs>
  <Slides>42</Slides>
  <Notes>14</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42</vt:i4>
      </vt:variant>
    </vt:vector>
  </HeadingPairs>
  <TitlesOfParts>
    <vt:vector size="48" baseType="lpstr">
      <vt:lpstr>Arial</vt:lpstr>
      <vt:lpstr>Times New Roman</vt:lpstr>
      <vt:lpstr>Trebuchet MS</vt:lpstr>
      <vt:lpstr>Wingdings</vt:lpstr>
      <vt:lpstr>Wingdings 3</vt:lpstr>
      <vt:lpstr>Faceta</vt:lpstr>
      <vt:lpstr>Selección y Toma de Decisiones</vt:lpstr>
      <vt:lpstr>Identificación y Análisis de Necesidades</vt:lpstr>
      <vt:lpstr>Identificación y análisis de necesidades</vt:lpstr>
      <vt:lpstr>Requerimientos de software</vt:lpstr>
      <vt:lpstr>Identificación de necesidades para determinar:</vt:lpstr>
      <vt:lpstr>Características del Sistema</vt:lpstr>
      <vt:lpstr>Importancia de la Identificación  de Requerimientos</vt:lpstr>
      <vt:lpstr>Utilidad práctica de la  identificación de Requerimientos</vt:lpstr>
      <vt:lpstr>Presentación de PowerPoint</vt:lpstr>
      <vt:lpstr>Acciones y decisiones para iniciar la ejecución de un proyecto</vt:lpstr>
      <vt:lpstr>Estudios Preliminares (EF)</vt:lpstr>
      <vt:lpstr>Bases y principios del EF</vt:lpstr>
      <vt:lpstr>Identificar las Alternativas</vt:lpstr>
      <vt:lpstr>Evaluación de Alternativas</vt:lpstr>
      <vt:lpstr>Evaluación de Alternativas</vt:lpstr>
      <vt:lpstr>Decisión de desarrollar-comprar</vt:lpstr>
      <vt:lpstr>Beneficios de automatizar</vt:lpstr>
      <vt:lpstr>Ejemplos de beneficios tangibles, directos o cuantificables</vt:lpstr>
      <vt:lpstr>Ejemplos de beneficios intangibles o indirectos</vt:lpstr>
      <vt:lpstr>Factibilidad Técnica</vt:lpstr>
      <vt:lpstr>Factibilidad Técnica</vt:lpstr>
      <vt:lpstr>Factibilidad Técnica Estrategia del Hardware </vt:lpstr>
      <vt:lpstr>Factibilidad Técnica Estrategia del Hardware Arquitectura del Sistema </vt:lpstr>
      <vt:lpstr>Factibilidad Técnica Estrategia del Hardware Arquitectura del Sistema </vt:lpstr>
      <vt:lpstr>Factibilidad Técnica Estrategia del Software</vt:lpstr>
      <vt:lpstr>Factibilidad Técnica Estrategia del Hardware y Software</vt:lpstr>
      <vt:lpstr>Factibilidad Técnica Estrategia de las Comunicaciones</vt:lpstr>
      <vt:lpstr>Factibilidad Técnica Estrategia de las Comunicaciones</vt:lpstr>
      <vt:lpstr>Factibilidad Técnica Estrategia de los RRHH </vt:lpstr>
      <vt:lpstr>Factibilidad Técnica Estrategia de los RRHH </vt:lpstr>
      <vt:lpstr>Factibilidad Técnica</vt:lpstr>
      <vt:lpstr>Factibilidad Operativa</vt:lpstr>
      <vt:lpstr>Factibilidad Operativa</vt:lpstr>
      <vt:lpstr>Factibilidad Operativa</vt:lpstr>
      <vt:lpstr>Factibilidad de Cronograma</vt:lpstr>
      <vt:lpstr>Factibilidad Económica</vt:lpstr>
      <vt:lpstr>Factibilidad Económica Costos complementarios</vt:lpstr>
      <vt:lpstr>Factibilidad Económica</vt:lpstr>
      <vt:lpstr>Factibilidad Legal</vt:lpstr>
      <vt:lpstr>Presentación de la Propuesta</vt:lpstr>
      <vt:lpstr>Decisiones secuenciales</vt:lpstr>
      <vt:lpstr>Decisiones en Grupo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Resultados</dc:title>
  <dc:creator>FLOR DE MARIA VALLE</dc:creator>
  <cp:lastModifiedBy>Glenda Barrios</cp:lastModifiedBy>
  <cp:revision>292</cp:revision>
  <dcterms:created xsi:type="dcterms:W3CDTF">2006-02-18T22:46:59Z</dcterms:created>
  <dcterms:modified xsi:type="dcterms:W3CDTF">2024-05-21T17:51:31Z</dcterms:modified>
</cp:coreProperties>
</file>